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1.xml" ContentType="application/vnd.openxmlformats-officedocument.drawingml.chartshapes+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6.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7.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8.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drawings/drawing2.xml" ContentType="application/vnd.openxmlformats-officedocument.drawingml.chartshapes+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9.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6"/>
  </p:notesMasterIdLst>
  <p:sldIdLst>
    <p:sldId id="308" r:id="rId5"/>
    <p:sldId id="524" r:id="rId6"/>
    <p:sldId id="528" r:id="rId7"/>
    <p:sldId id="533" r:id="rId8"/>
    <p:sldId id="1139" r:id="rId9"/>
    <p:sldId id="1140" r:id="rId10"/>
    <p:sldId id="1141" r:id="rId11"/>
    <p:sldId id="1142" r:id="rId12"/>
    <p:sldId id="1143" r:id="rId13"/>
    <p:sldId id="531" r:id="rId14"/>
    <p:sldId id="532" r:id="rId15"/>
    <p:sldId id="1153" r:id="rId16"/>
    <p:sldId id="526" r:id="rId17"/>
    <p:sldId id="1127" r:id="rId18"/>
    <p:sldId id="1156" r:id="rId19"/>
    <p:sldId id="1135" r:id="rId20"/>
    <p:sldId id="1138" r:id="rId21"/>
    <p:sldId id="1155" r:id="rId22"/>
    <p:sldId id="292" r:id="rId23"/>
    <p:sldId id="257" r:id="rId24"/>
    <p:sldId id="530" r:id="rId25"/>
  </p:sldIdLst>
  <p:sldSz cx="12192000" cy="6858000"/>
  <p:notesSz cx="6858000" cy="9144000"/>
  <p:defaultTextStyle>
    <a:defPPr>
      <a:defRPr lang="lt-L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urelija Kazlauskienė" initials="AK" lastIdx="1" clrIdx="0">
    <p:extLst>
      <p:ext uri="{19B8F6BF-5375-455C-9EA6-DF929625EA0E}">
        <p15:presenceInfo xmlns:p15="http://schemas.microsoft.com/office/powerpoint/2012/main" userId="S::Aurelija.Kazlauskiene@eimin.lt::9e1f06e5-847e-4c08-945e-e5697eba4a8c"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99"/>
    <a:srgbClr val="253781"/>
    <a:srgbClr val="CC9900"/>
    <a:srgbClr val="00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9" autoAdjust="0"/>
    <p:restoredTop sz="93792" autoAdjust="0"/>
  </p:normalViewPr>
  <p:slideViewPr>
    <p:cSldViewPr snapToGrid="0">
      <p:cViewPr varScale="1">
        <p:scale>
          <a:sx n="114" d="100"/>
          <a:sy n="114" d="100"/>
        </p:scale>
        <p:origin x="438" y="102"/>
      </p:cViewPr>
      <p:guideLst>
        <p:guide orient="horz" pos="2160"/>
        <p:guide pos="384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commentAuthors" Target="commentAuthors.xml"/><Relationship Id="rId30"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chartUserShapes" Target="../drawings/drawing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Sales</c:v>
                </c:pt>
              </c:strCache>
            </c:strRef>
          </c:tx>
          <c:dPt>
            <c:idx val="0"/>
            <c:bubble3D val="0"/>
            <c:spPr>
              <a:solidFill>
                <a:schemeClr val="accent1"/>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3-35C5-4A41-A618-4C16CE908930}"/>
              </c:ext>
            </c:extLst>
          </c:dPt>
          <c:dPt>
            <c:idx val="1"/>
            <c:bubble3D val="0"/>
            <c:spPr>
              <a:solidFill>
                <a:schemeClr val="accent2"/>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2-35C5-4A41-A618-4C16CE908930}"/>
              </c:ext>
            </c:extLst>
          </c:dPt>
          <c:dPt>
            <c:idx val="2"/>
            <c:bubble3D val="0"/>
            <c:spPr>
              <a:solidFill>
                <a:schemeClr val="accent3"/>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1-35C5-4A41-A618-4C16CE908930}"/>
              </c:ext>
            </c:extLst>
          </c:dPt>
          <c:dLbls>
            <c:dLbl>
              <c:idx val="0"/>
              <c:layout>
                <c:manualLayout>
                  <c:x val="5.0791247168385935E-2"/>
                  <c:y val="0.11495803384842809"/>
                </c:manualLayout>
              </c:layout>
              <c:tx>
                <c:rich>
                  <a:bodyPr rot="0" spcFirstLastPara="1" vertOverflow="ellipsis" vert="horz" wrap="square" lIns="38100" tIns="19050" rIns="38100" bIns="19050" anchor="ctr" anchorCtr="1">
                    <a:noAutofit/>
                  </a:bodyPr>
                  <a:lstStyle/>
                  <a:p>
                    <a:pPr>
                      <a:defRPr sz="1800" b="1" i="0" u="none" strike="noStrike" kern="1200" spc="0" baseline="0">
                        <a:solidFill>
                          <a:srgbClr val="253781"/>
                        </a:solidFill>
                        <a:latin typeface="+mn-lt"/>
                        <a:ea typeface="+mn-ea"/>
                        <a:cs typeface="+mn-cs"/>
                      </a:defRPr>
                    </a:pPr>
                    <a:fld id="{C1DE2DA6-2390-4196-B2BA-4EC402CB816C}" type="CATEGORYNAME">
                      <a:rPr lang="lt-LT" sz="1800" smtClean="0">
                        <a:solidFill>
                          <a:srgbClr val="253781"/>
                        </a:solidFill>
                        <a:latin typeface="+mn-lt"/>
                      </a:rPr>
                      <a:pPr>
                        <a:defRPr sz="1800">
                          <a:solidFill>
                            <a:srgbClr val="253781"/>
                          </a:solidFill>
                        </a:defRPr>
                      </a:pPr>
                      <a:t>[CATEGORY NAME]</a:t>
                    </a:fld>
                    <a:endParaRPr lang="lt-LT" sz="1800" dirty="0">
                      <a:solidFill>
                        <a:srgbClr val="253781"/>
                      </a:solidFill>
                      <a:latin typeface="+mn-lt"/>
                    </a:endParaRPr>
                  </a:p>
                  <a:p>
                    <a:pPr>
                      <a:defRPr sz="1800">
                        <a:solidFill>
                          <a:srgbClr val="253781"/>
                        </a:solidFill>
                      </a:defRPr>
                    </a:pPr>
                    <a:r>
                      <a:rPr lang="lt-LT" sz="1800" baseline="0" dirty="0">
                        <a:solidFill>
                          <a:srgbClr val="253781"/>
                        </a:solidFill>
                        <a:latin typeface="+mn-lt"/>
                      </a:rPr>
                      <a:t> </a:t>
                    </a:r>
                    <a:fld id="{3B4D7462-E7B6-4FF6-9A8C-FC2382879082}" type="VALUE">
                      <a:rPr lang="lt-LT" sz="1800" baseline="0" smtClean="0">
                        <a:solidFill>
                          <a:srgbClr val="253781"/>
                        </a:solidFill>
                        <a:latin typeface="+mn-lt"/>
                      </a:rPr>
                      <a:pPr>
                        <a:defRPr sz="1800">
                          <a:solidFill>
                            <a:srgbClr val="253781"/>
                          </a:solidFill>
                        </a:defRPr>
                      </a:pPr>
                      <a:t>[VALUE]</a:t>
                    </a:fld>
                    <a:r>
                      <a:rPr lang="lt-LT" sz="1800" baseline="0" dirty="0">
                        <a:solidFill>
                          <a:srgbClr val="253781"/>
                        </a:solidFill>
                        <a:latin typeface="+mn-lt"/>
                      </a:rPr>
                      <a:t>  </a:t>
                    </a:r>
                    <a:r>
                      <a:rPr lang="lt-LT" sz="1800" baseline="0" dirty="0" err="1">
                        <a:solidFill>
                          <a:srgbClr val="253781"/>
                        </a:solidFill>
                        <a:latin typeface="+mn-lt"/>
                      </a:rPr>
                      <a:t>mln</a:t>
                    </a:r>
                    <a:r>
                      <a:rPr lang="lt-LT" sz="1800" baseline="0" dirty="0">
                        <a:solidFill>
                          <a:srgbClr val="253781"/>
                        </a:solidFill>
                        <a:latin typeface="+mn-lt"/>
                      </a:rPr>
                      <a:t>. eurų </a:t>
                    </a:r>
                  </a:p>
                  <a:p>
                    <a:pPr>
                      <a:defRPr sz="1800">
                        <a:solidFill>
                          <a:srgbClr val="253781"/>
                        </a:solidFill>
                      </a:defRPr>
                    </a:pPr>
                    <a:r>
                      <a:rPr lang="lt-LT" sz="1800" baseline="0" dirty="0">
                        <a:solidFill>
                          <a:srgbClr val="253781"/>
                        </a:solidFill>
                        <a:latin typeface="+mn-lt"/>
                      </a:rPr>
                      <a:t>(51,5 %)</a:t>
                    </a:r>
                  </a:p>
                </c:rich>
              </c:tx>
              <c:spPr>
                <a:noFill/>
                <a:ln>
                  <a:noFill/>
                </a:ln>
                <a:effectLst/>
              </c:spPr>
              <c:txPr>
                <a:bodyPr rot="0" spcFirstLastPara="1" vertOverflow="ellipsis" vert="horz" wrap="square" lIns="38100" tIns="19050" rIns="38100" bIns="19050" anchor="ctr" anchorCtr="1">
                  <a:noAutofit/>
                </a:bodyPr>
                <a:lstStyle/>
                <a:p>
                  <a:pPr>
                    <a:defRPr sz="1800" b="1" i="0" u="none" strike="noStrike" kern="1200" spc="0" baseline="0">
                      <a:solidFill>
                        <a:srgbClr val="253781"/>
                      </a:solidFill>
                      <a:latin typeface="+mn-lt"/>
                      <a:ea typeface="+mn-ea"/>
                      <a:cs typeface="+mn-cs"/>
                    </a:defRPr>
                  </a:pPr>
                  <a:endParaRPr lang="lt-LT"/>
                </a:p>
              </c:txPr>
              <c:dLblPos val="bestFit"/>
              <c:showLegendKey val="0"/>
              <c:showVal val="1"/>
              <c:showCatName val="1"/>
              <c:showSerName val="0"/>
              <c:showPercent val="0"/>
              <c:showBubbleSize val="0"/>
              <c:extLst>
                <c:ext xmlns:c15="http://schemas.microsoft.com/office/drawing/2012/chart" uri="{CE6537A1-D6FC-4f65-9D91-7224C49458BB}">
                  <c15:layout>
                    <c:manualLayout>
                      <c:w val="0.20004922099407832"/>
                      <c:h val="0.19679916914655801"/>
                    </c:manualLayout>
                  </c15:layout>
                  <c15:dlblFieldTable/>
                  <c15:showDataLabelsRange val="0"/>
                </c:ext>
                <c:ext xmlns:c16="http://schemas.microsoft.com/office/drawing/2014/chart" uri="{C3380CC4-5D6E-409C-BE32-E72D297353CC}">
                  <c16:uniqueId val="{00000003-35C5-4A41-A618-4C16CE908930}"/>
                </c:ext>
              </c:extLst>
            </c:dLbl>
            <c:dLbl>
              <c:idx val="1"/>
              <c:layout>
                <c:manualLayout>
                  <c:x val="-2.3633730636337225E-2"/>
                  <c:y val="-1.0226294319972996E-2"/>
                </c:manualLayout>
              </c:layout>
              <c:tx>
                <c:rich>
                  <a:bodyPr rot="0" spcFirstLastPara="1" vertOverflow="ellipsis" vert="horz" wrap="square" lIns="38100" tIns="19050" rIns="38100" bIns="19050" anchor="ctr" anchorCtr="1">
                    <a:noAutofit/>
                  </a:bodyPr>
                  <a:lstStyle/>
                  <a:p>
                    <a:pPr>
                      <a:defRPr sz="1800" b="1" i="0" u="none" strike="noStrike" kern="1200" spc="0" baseline="0">
                        <a:solidFill>
                          <a:srgbClr val="253781"/>
                        </a:solidFill>
                        <a:latin typeface="+mn-lt"/>
                        <a:ea typeface="+mn-ea"/>
                        <a:cs typeface="+mn-cs"/>
                      </a:defRPr>
                    </a:pPr>
                    <a:fld id="{4994948C-FFC4-417F-B53C-996AC430DB7A}" type="CATEGORYNAME">
                      <a:rPr lang="lt-LT" sz="1800" smtClean="0">
                        <a:solidFill>
                          <a:srgbClr val="253781"/>
                        </a:solidFill>
                        <a:latin typeface="+mn-lt"/>
                      </a:rPr>
                      <a:pPr>
                        <a:defRPr sz="1800">
                          <a:solidFill>
                            <a:srgbClr val="253781"/>
                          </a:solidFill>
                        </a:defRPr>
                      </a:pPr>
                      <a:t>[CATEGORY NAME]</a:t>
                    </a:fld>
                    <a:endParaRPr lang="lt-LT" sz="1800" dirty="0">
                      <a:solidFill>
                        <a:srgbClr val="253781"/>
                      </a:solidFill>
                      <a:latin typeface="+mn-lt"/>
                    </a:endParaRPr>
                  </a:p>
                  <a:p>
                    <a:pPr>
                      <a:defRPr sz="1800">
                        <a:solidFill>
                          <a:srgbClr val="253781"/>
                        </a:solidFill>
                      </a:defRPr>
                    </a:pPr>
                    <a:r>
                      <a:rPr lang="lt-LT" sz="1800" baseline="0" dirty="0">
                        <a:solidFill>
                          <a:srgbClr val="253781"/>
                        </a:solidFill>
                        <a:latin typeface="+mn-lt"/>
                      </a:rPr>
                      <a:t> </a:t>
                    </a:r>
                    <a:fld id="{73F5E53A-0D73-4AAE-A468-8AF9BDCBDC5C}" type="VALUE">
                      <a:rPr lang="lt-LT" sz="1800" baseline="0" smtClean="0">
                        <a:solidFill>
                          <a:srgbClr val="253781"/>
                        </a:solidFill>
                        <a:latin typeface="+mn-lt"/>
                      </a:rPr>
                      <a:pPr>
                        <a:defRPr sz="1800">
                          <a:solidFill>
                            <a:srgbClr val="253781"/>
                          </a:solidFill>
                        </a:defRPr>
                      </a:pPr>
                      <a:t>[VALUE]</a:t>
                    </a:fld>
                    <a:r>
                      <a:rPr lang="lt-LT" sz="1800" baseline="0" dirty="0">
                        <a:solidFill>
                          <a:srgbClr val="253781"/>
                        </a:solidFill>
                        <a:latin typeface="+mn-lt"/>
                      </a:rPr>
                      <a:t> </a:t>
                    </a:r>
                    <a:r>
                      <a:rPr lang="lt-LT" sz="1800" baseline="0" dirty="0" err="1">
                        <a:solidFill>
                          <a:srgbClr val="253781"/>
                        </a:solidFill>
                        <a:latin typeface="+mn-lt"/>
                      </a:rPr>
                      <a:t>mln</a:t>
                    </a:r>
                    <a:r>
                      <a:rPr lang="lt-LT" sz="1800" baseline="0" dirty="0">
                        <a:solidFill>
                          <a:srgbClr val="253781"/>
                        </a:solidFill>
                        <a:latin typeface="+mn-lt"/>
                      </a:rPr>
                      <a:t>. eurų 25,3 %</a:t>
                    </a:r>
                  </a:p>
                </c:rich>
              </c:tx>
              <c:spPr>
                <a:noFill/>
                <a:ln>
                  <a:noFill/>
                </a:ln>
                <a:effectLst/>
              </c:spPr>
              <c:txPr>
                <a:bodyPr rot="0" spcFirstLastPara="1" vertOverflow="ellipsis" vert="horz" wrap="square" lIns="38100" tIns="19050" rIns="38100" bIns="19050" anchor="ctr" anchorCtr="1">
                  <a:noAutofit/>
                </a:bodyPr>
                <a:lstStyle/>
                <a:p>
                  <a:pPr>
                    <a:defRPr sz="1800" b="1" i="0" u="none" strike="noStrike" kern="1200" spc="0" baseline="0">
                      <a:solidFill>
                        <a:srgbClr val="253781"/>
                      </a:solidFill>
                      <a:latin typeface="+mn-lt"/>
                      <a:ea typeface="+mn-ea"/>
                      <a:cs typeface="+mn-cs"/>
                    </a:defRPr>
                  </a:pPr>
                  <a:endParaRPr lang="lt-LT"/>
                </a:p>
              </c:txPr>
              <c:dLblPos val="bestFit"/>
              <c:showLegendKey val="0"/>
              <c:showVal val="1"/>
              <c:showCatName val="1"/>
              <c:showSerName val="0"/>
              <c:showPercent val="0"/>
              <c:showBubbleSize val="0"/>
              <c:extLst>
                <c:ext xmlns:c15="http://schemas.microsoft.com/office/drawing/2012/chart" uri="{CE6537A1-D6FC-4f65-9D91-7224C49458BB}">
                  <c15:layout>
                    <c:manualLayout>
                      <c:w val="0.23090495354308846"/>
                      <c:h val="0.17491411496059792"/>
                    </c:manualLayout>
                  </c15:layout>
                  <c15:dlblFieldTable/>
                  <c15:showDataLabelsRange val="0"/>
                </c:ext>
                <c:ext xmlns:c16="http://schemas.microsoft.com/office/drawing/2014/chart" uri="{C3380CC4-5D6E-409C-BE32-E72D297353CC}">
                  <c16:uniqueId val="{00000002-35C5-4A41-A618-4C16CE908930}"/>
                </c:ext>
              </c:extLst>
            </c:dLbl>
            <c:dLbl>
              <c:idx val="2"/>
              <c:layout>
                <c:manualLayout>
                  <c:x val="-4.9874836861190465E-2"/>
                  <c:y val="0.16879390116121135"/>
                </c:manualLayout>
              </c:layout>
              <c:tx>
                <c:rich>
                  <a:bodyPr rot="0" spcFirstLastPara="1" vertOverflow="ellipsis" vert="horz" wrap="square" lIns="38100" tIns="19050" rIns="38100" bIns="19050" anchor="ctr" anchorCtr="1">
                    <a:noAutofit/>
                  </a:bodyPr>
                  <a:lstStyle/>
                  <a:p>
                    <a:pPr>
                      <a:defRPr sz="1800" b="1" i="0" u="none" strike="noStrike" kern="1200" spc="0" baseline="0">
                        <a:solidFill>
                          <a:srgbClr val="253781"/>
                        </a:solidFill>
                        <a:latin typeface="+mn-lt"/>
                        <a:ea typeface="+mn-ea"/>
                        <a:cs typeface="+mn-cs"/>
                      </a:defRPr>
                    </a:pPr>
                    <a:fld id="{E1C97EFD-B0FA-4001-A8B1-4488F7A32B76}" type="CATEGORYNAME">
                      <a:rPr lang="pt-BR" sz="1800" smtClean="0">
                        <a:solidFill>
                          <a:srgbClr val="253781"/>
                        </a:solidFill>
                        <a:latin typeface="+mn-lt"/>
                      </a:rPr>
                      <a:pPr>
                        <a:defRPr sz="1800">
                          <a:solidFill>
                            <a:srgbClr val="253781"/>
                          </a:solidFill>
                        </a:defRPr>
                      </a:pPr>
                      <a:t>[CATEGORY NAME]</a:t>
                    </a:fld>
                    <a:endParaRPr lang="pt-BR" sz="1800" baseline="0" dirty="0">
                      <a:solidFill>
                        <a:srgbClr val="253781"/>
                      </a:solidFill>
                      <a:latin typeface="+mn-lt"/>
                    </a:endParaRPr>
                  </a:p>
                  <a:p>
                    <a:pPr>
                      <a:defRPr sz="1800">
                        <a:solidFill>
                          <a:srgbClr val="253781"/>
                        </a:solidFill>
                      </a:defRPr>
                    </a:pPr>
                    <a:fld id="{C140E9D6-83EA-4A3D-856F-69914A925D05}" type="VALUE">
                      <a:rPr lang="pt-BR" sz="1800" baseline="0" smtClean="0">
                        <a:solidFill>
                          <a:srgbClr val="253781"/>
                        </a:solidFill>
                        <a:latin typeface="+mn-lt"/>
                      </a:rPr>
                      <a:pPr>
                        <a:defRPr sz="1800">
                          <a:solidFill>
                            <a:srgbClr val="253781"/>
                          </a:solidFill>
                        </a:defRPr>
                      </a:pPr>
                      <a:t>[VALUE]</a:t>
                    </a:fld>
                    <a:r>
                      <a:rPr lang="pt-BR" sz="1800" baseline="0" dirty="0">
                        <a:solidFill>
                          <a:srgbClr val="253781"/>
                        </a:solidFill>
                        <a:latin typeface="+mn-lt"/>
                      </a:rPr>
                      <a:t> mln. eurų (23,3 %)</a:t>
                    </a:r>
                  </a:p>
                </c:rich>
              </c:tx>
              <c:spPr>
                <a:noFill/>
                <a:ln>
                  <a:noFill/>
                </a:ln>
                <a:effectLst/>
              </c:spPr>
              <c:txPr>
                <a:bodyPr rot="0" spcFirstLastPara="1" vertOverflow="ellipsis" vert="horz" wrap="square" lIns="38100" tIns="19050" rIns="38100" bIns="19050" anchor="ctr" anchorCtr="1">
                  <a:noAutofit/>
                </a:bodyPr>
                <a:lstStyle/>
                <a:p>
                  <a:pPr>
                    <a:defRPr sz="1800" b="1" i="0" u="none" strike="noStrike" kern="1200" spc="0" baseline="0">
                      <a:solidFill>
                        <a:srgbClr val="253781"/>
                      </a:solidFill>
                      <a:latin typeface="+mn-lt"/>
                      <a:ea typeface="+mn-ea"/>
                      <a:cs typeface="+mn-cs"/>
                    </a:defRPr>
                  </a:pPr>
                  <a:endParaRPr lang="lt-LT"/>
                </a:p>
              </c:txPr>
              <c:dLblPos val="bestFit"/>
              <c:showLegendKey val="0"/>
              <c:showVal val="1"/>
              <c:showCatName val="1"/>
              <c:showSerName val="0"/>
              <c:showPercent val="0"/>
              <c:showBubbleSize val="0"/>
              <c:extLst>
                <c:ext xmlns:c15="http://schemas.microsoft.com/office/drawing/2012/chart" uri="{CE6537A1-D6FC-4f65-9D91-7224C49458BB}">
                  <c15:layout>
                    <c:manualLayout>
                      <c:w val="0.25171314718318788"/>
                      <c:h val="0.24310655904831308"/>
                    </c:manualLayout>
                  </c15:layout>
                  <c15:dlblFieldTable/>
                  <c15:showDataLabelsRange val="0"/>
                </c:ext>
                <c:ext xmlns:c16="http://schemas.microsoft.com/office/drawing/2014/chart" uri="{C3380CC4-5D6E-409C-BE32-E72D297353CC}">
                  <c16:uniqueId val="{00000001-35C5-4A41-A618-4C16CE908930}"/>
                </c:ext>
              </c:extLst>
            </c:dLbl>
            <c:spPr>
              <a:noFill/>
              <a:ln>
                <a:noFill/>
              </a:ln>
              <a:effectLst/>
            </c:spPr>
            <c:txPr>
              <a:bodyPr rot="0" spcFirstLastPara="1" vertOverflow="ellipsis" vert="horz" wrap="square" lIns="38100" tIns="19050" rIns="38100" bIns="19050" anchor="ctr" anchorCtr="1">
                <a:spAutoFit/>
              </a:bodyPr>
              <a:lstStyle/>
              <a:p>
                <a:pPr>
                  <a:defRPr sz="1800" b="1" i="0" u="none" strike="noStrike" kern="1200" spc="0" baseline="0">
                    <a:solidFill>
                      <a:srgbClr val="253781"/>
                    </a:solidFill>
                    <a:latin typeface="+mn-lt"/>
                    <a:ea typeface="+mn-ea"/>
                    <a:cs typeface="+mn-cs"/>
                  </a:defRPr>
                </a:pPr>
                <a:endParaRPr lang="lt-LT"/>
              </a:p>
            </c:txPr>
            <c:dLblPos val="outEnd"/>
            <c:showLegendKey val="0"/>
            <c:showVal val="1"/>
            <c:showCatName val="1"/>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Sheet1!$A$2:$A$4</c:f>
              <c:strCache>
                <c:ptCount val="3"/>
                <c:pt idx="0">
                  <c:v>Subsidijos</c:v>
                </c:pt>
                <c:pt idx="1">
                  <c:v>Finansinės priemonės</c:v>
                </c:pt>
                <c:pt idx="2">
                  <c:v>Teritorinis teisingos pertvarkos planas</c:v>
                </c:pt>
              </c:strCache>
            </c:strRef>
          </c:cat>
          <c:val>
            <c:numRef>
              <c:f>Sheet1!$B$2:$B$4</c:f>
              <c:numCache>
                <c:formatCode>0</c:formatCode>
                <c:ptCount val="3"/>
                <c:pt idx="0">
                  <c:v>582.79</c:v>
                </c:pt>
                <c:pt idx="1">
                  <c:v>286.47899999999998</c:v>
                </c:pt>
                <c:pt idx="2">
                  <c:v>263</c:v>
                </c:pt>
              </c:numCache>
            </c:numRef>
          </c:val>
          <c:extLst>
            <c:ext xmlns:c16="http://schemas.microsoft.com/office/drawing/2014/chart" uri="{C3380CC4-5D6E-409C-BE32-E72D297353CC}">
              <c16:uniqueId val="{00000000-35C5-4A41-A618-4C16CE908930}"/>
            </c:ext>
          </c:extLst>
        </c:ser>
        <c:dLbls>
          <c:dLblPos val="outEnd"/>
          <c:showLegendKey val="0"/>
          <c:showVal val="0"/>
          <c:showCatName val="0"/>
          <c:showSerName val="0"/>
          <c:showPercent val="1"/>
          <c:showBubbleSize val="0"/>
          <c:showLeaderLines val="1"/>
        </c:dLbls>
        <c:firstSliceAng val="0"/>
      </c:pieChart>
      <c:spPr>
        <a:noFill/>
        <a:ln>
          <a:noFill/>
        </a:ln>
        <a:effectLst/>
      </c:spPr>
    </c:plotArea>
    <c:plotVisOnly val="1"/>
    <c:dispBlanksAs val="gap"/>
    <c:showDLblsOverMax val="0"/>
  </c:chart>
  <c:spPr>
    <a:noFill/>
    <a:ln>
      <a:noFill/>
    </a:ln>
    <a:effectLst/>
  </c:spPr>
  <c:txPr>
    <a:bodyPr/>
    <a:lstStyle/>
    <a:p>
      <a:pPr>
        <a:defRPr/>
      </a:pPr>
      <a:endParaRPr lang="lt-LT"/>
    </a:p>
  </c:txPr>
  <c:externalData r:id="rId3">
    <c:autoUpdate val="0"/>
  </c:externalData>
  <c:userShapes r:id="rId4"/>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3.080253224402774E-2"/>
          <c:y val="3.5738945929373767E-2"/>
          <c:w val="0.95127052611291962"/>
          <c:h val="0.83149524222816651"/>
        </c:manualLayout>
      </c:layout>
      <c:barChart>
        <c:barDir val="col"/>
        <c:grouping val="stacked"/>
        <c:varyColors val="0"/>
        <c:ser>
          <c:idx val="0"/>
          <c:order val="0"/>
          <c:tx>
            <c:strRef>
              <c:f>Sheet1!$B$1</c:f>
              <c:strCache>
                <c:ptCount val="1"/>
                <c:pt idx="0">
                  <c:v>Energ. vartojimo efektyvumo didinimas</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800" b="0" i="0" u="none" strike="noStrike" kern="1200" baseline="0">
                    <a:solidFill>
                      <a:srgbClr val="000099"/>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2022 IV</c:v>
                </c:pt>
              </c:strCache>
            </c:strRef>
          </c:cat>
          <c:val>
            <c:numRef>
              <c:f>Sheet1!$B$2</c:f>
              <c:numCache>
                <c:formatCode>General</c:formatCode>
                <c:ptCount val="1"/>
                <c:pt idx="0">
                  <c:v>35</c:v>
                </c:pt>
              </c:numCache>
            </c:numRef>
          </c:val>
          <c:extLst>
            <c:ext xmlns:c16="http://schemas.microsoft.com/office/drawing/2014/chart" uri="{C3380CC4-5D6E-409C-BE32-E72D297353CC}">
              <c16:uniqueId val="{00000000-749D-47E5-BD9E-0C142A7F84BB}"/>
            </c:ext>
          </c:extLst>
        </c:ser>
        <c:ser>
          <c:idx val="1"/>
          <c:order val="1"/>
          <c:tx>
            <c:strRef>
              <c:f>Sheet1!$C$1</c:f>
              <c:strCache>
                <c:ptCount val="1"/>
                <c:pt idx="0">
                  <c:v>Atsinauj. energ. Ištekl.</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800" b="0" i="0" u="none" strike="noStrike" kern="1200" baseline="0">
                    <a:solidFill>
                      <a:srgbClr val="000099"/>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2022 IV</c:v>
                </c:pt>
              </c:strCache>
            </c:strRef>
          </c:cat>
          <c:val>
            <c:numRef>
              <c:f>Sheet1!$C$2</c:f>
              <c:numCache>
                <c:formatCode>General</c:formatCode>
                <c:ptCount val="1"/>
                <c:pt idx="0">
                  <c:v>10</c:v>
                </c:pt>
              </c:numCache>
            </c:numRef>
          </c:val>
          <c:extLst>
            <c:ext xmlns:c16="http://schemas.microsoft.com/office/drawing/2014/chart" uri="{C3380CC4-5D6E-409C-BE32-E72D297353CC}">
              <c16:uniqueId val="{00000001-749D-47E5-BD9E-0C142A7F84BB}"/>
            </c:ext>
          </c:extLst>
        </c:ser>
        <c:ser>
          <c:idx val="2"/>
          <c:order val="2"/>
          <c:tx>
            <c:strRef>
              <c:f>Sheet1!$D$1</c:f>
              <c:strCache>
                <c:ptCount val="1"/>
                <c:pt idx="0">
                  <c:v>Inovacijos/MTEP </c:v>
                </c:pt>
              </c:strCache>
            </c:strRef>
          </c:tx>
          <c:spPr>
            <a:solidFill>
              <a:schemeClr val="accent3"/>
            </a:solidFill>
            <a:ln>
              <a:noFill/>
            </a:ln>
            <a:effectLst/>
          </c:spPr>
          <c:invertIfNegative val="0"/>
          <c:dLbls>
            <c:dLbl>
              <c:idx val="0"/>
              <c:layout>
                <c:manualLayout>
                  <c:x val="4.0634401057586041E-2"/>
                  <c:y val="-2.3078711605603981E-1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749D-47E5-BD9E-0C142A7F84BB}"/>
                </c:ext>
              </c:extLst>
            </c:dLbl>
            <c:spPr>
              <a:noFill/>
              <a:ln>
                <a:noFill/>
              </a:ln>
              <a:effectLst/>
            </c:spPr>
            <c:txPr>
              <a:bodyPr rot="0" spcFirstLastPara="1" vertOverflow="ellipsis" vert="horz" wrap="square" lIns="38100" tIns="19050" rIns="38100" bIns="19050" anchor="ctr" anchorCtr="1">
                <a:spAutoFit/>
              </a:bodyPr>
              <a:lstStyle/>
              <a:p>
                <a:pPr>
                  <a:defRPr sz="2800" b="0" i="0" u="none" strike="noStrike" kern="1200" baseline="0">
                    <a:solidFill>
                      <a:srgbClr val="000099"/>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2022 IV</c:v>
                </c:pt>
              </c:strCache>
            </c:strRef>
          </c:cat>
          <c:val>
            <c:numRef>
              <c:f>Sheet1!$D$2</c:f>
              <c:numCache>
                <c:formatCode>General</c:formatCode>
                <c:ptCount val="1"/>
                <c:pt idx="0">
                  <c:v>1.8</c:v>
                </c:pt>
              </c:numCache>
            </c:numRef>
          </c:val>
          <c:extLst>
            <c:ext xmlns:c16="http://schemas.microsoft.com/office/drawing/2014/chart" uri="{C3380CC4-5D6E-409C-BE32-E72D297353CC}">
              <c16:uniqueId val="{00000002-749D-47E5-BD9E-0C142A7F84BB}"/>
            </c:ext>
          </c:extLst>
        </c:ser>
        <c:ser>
          <c:idx val="3"/>
          <c:order val="3"/>
          <c:tx>
            <c:strRef>
              <c:f>Sheet1!$E$1</c:f>
              <c:strCache>
                <c:ptCount val="1"/>
                <c:pt idx="0">
                  <c:v>Verslo Konkurencingumo didinimas</c:v>
                </c:pt>
              </c:strCache>
            </c:strRef>
          </c:tx>
          <c:spPr>
            <a:solidFill>
              <a:schemeClr val="accent4"/>
            </a:solidFill>
            <a:ln>
              <a:noFill/>
            </a:ln>
            <a:effectLst/>
          </c:spPr>
          <c:invertIfNegative val="0"/>
          <c:dLbls>
            <c:dLbl>
              <c:idx val="0"/>
              <c:layout>
                <c:manualLayout>
                  <c:x val="-1.6731812200182487E-2"/>
                  <c:y val="-5.0354134282581684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749D-47E5-BD9E-0C142A7F84BB}"/>
                </c:ext>
              </c:extLst>
            </c:dLbl>
            <c:spPr>
              <a:noFill/>
              <a:ln>
                <a:noFill/>
              </a:ln>
              <a:effectLst/>
            </c:spPr>
            <c:txPr>
              <a:bodyPr rot="0" spcFirstLastPara="1" vertOverflow="ellipsis" vert="horz" wrap="square" lIns="38100" tIns="19050" rIns="38100" bIns="19050" anchor="ctr" anchorCtr="1">
                <a:spAutoFit/>
              </a:bodyPr>
              <a:lstStyle/>
              <a:p>
                <a:pPr>
                  <a:defRPr sz="2800" b="0" i="0" u="none" strike="noStrike" kern="1200" baseline="0">
                    <a:solidFill>
                      <a:srgbClr val="000099"/>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2022 IV</c:v>
                </c:pt>
              </c:strCache>
            </c:strRef>
          </c:cat>
          <c:val>
            <c:numRef>
              <c:f>Sheet1!$E$2</c:f>
              <c:numCache>
                <c:formatCode>General</c:formatCode>
                <c:ptCount val="1"/>
                <c:pt idx="0">
                  <c:v>2.8</c:v>
                </c:pt>
              </c:numCache>
            </c:numRef>
          </c:val>
          <c:extLst>
            <c:ext xmlns:c16="http://schemas.microsoft.com/office/drawing/2014/chart" uri="{C3380CC4-5D6E-409C-BE32-E72D297353CC}">
              <c16:uniqueId val="{00000003-749D-47E5-BD9E-0C142A7F84BB}"/>
            </c:ext>
          </c:extLst>
        </c:ser>
        <c:dLbls>
          <c:showLegendKey val="0"/>
          <c:showVal val="0"/>
          <c:showCatName val="0"/>
          <c:showSerName val="0"/>
          <c:showPercent val="0"/>
          <c:showBubbleSize val="0"/>
        </c:dLbls>
        <c:gapWidth val="219"/>
        <c:overlap val="100"/>
        <c:axId val="255447376"/>
        <c:axId val="257662144"/>
      </c:barChart>
      <c:catAx>
        <c:axId val="25544737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rgbClr val="000099"/>
                </a:solidFill>
                <a:latin typeface="+mn-lt"/>
                <a:ea typeface="+mn-ea"/>
                <a:cs typeface="+mn-cs"/>
              </a:defRPr>
            </a:pPr>
            <a:endParaRPr lang="lt-LT"/>
          </a:p>
        </c:txPr>
        <c:crossAx val="257662144"/>
        <c:crosses val="autoZero"/>
        <c:auto val="1"/>
        <c:lblAlgn val="ctr"/>
        <c:lblOffset val="100"/>
        <c:noMultiLvlLbl val="0"/>
      </c:catAx>
      <c:valAx>
        <c:axId val="25766214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rgbClr val="000099"/>
                </a:solidFill>
                <a:latin typeface="+mn-lt"/>
                <a:ea typeface="+mn-ea"/>
                <a:cs typeface="+mn-cs"/>
              </a:defRPr>
            </a:pPr>
            <a:endParaRPr lang="lt-LT"/>
          </a:p>
        </c:txPr>
        <c:crossAx val="25544737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rgbClr val="000099"/>
              </a:solidFill>
              <a:latin typeface="Arial Narrow" panose="020B0606020202030204" pitchFamily="34" charset="0"/>
              <a:ea typeface="+mn-ea"/>
              <a:cs typeface="+mn-cs"/>
            </a:defRPr>
          </a:pPr>
          <a:endParaRPr lang="lt-LT"/>
        </a:p>
      </c:txPr>
    </c:legend>
    <c:plotVisOnly val="1"/>
    <c:dispBlanksAs val="gap"/>
    <c:showDLblsOverMax val="0"/>
  </c:chart>
  <c:spPr>
    <a:noFill/>
    <a:ln>
      <a:noFill/>
    </a:ln>
    <a:effectLst/>
  </c:spPr>
  <c:txPr>
    <a:bodyPr/>
    <a:lstStyle/>
    <a:p>
      <a:pPr>
        <a:defRPr/>
      </a:pPr>
      <a:endParaRPr lang="lt-LT"/>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3.080253224402774E-2"/>
          <c:y val="3.5738945929373767E-2"/>
          <c:w val="0.95127052611291962"/>
          <c:h val="0.83149524222816651"/>
        </c:manualLayout>
      </c:layout>
      <c:barChart>
        <c:barDir val="col"/>
        <c:grouping val="stacked"/>
        <c:varyColors val="0"/>
        <c:ser>
          <c:idx val="0"/>
          <c:order val="0"/>
          <c:tx>
            <c:strRef>
              <c:f>Sheet1!$B$1</c:f>
              <c:strCache>
                <c:ptCount val="1"/>
                <c:pt idx="0">
                  <c:v>Energ. vartojimo efektyvumo didinimas</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800" b="0" i="0" u="none" strike="noStrike" kern="1200" baseline="0">
                    <a:solidFill>
                      <a:srgbClr val="000099"/>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2023 I</c:v>
                </c:pt>
                <c:pt idx="1">
                  <c:v>2023 II</c:v>
                </c:pt>
                <c:pt idx="2">
                  <c:v>2023 III</c:v>
                </c:pt>
                <c:pt idx="3">
                  <c:v>2023 IV</c:v>
                </c:pt>
              </c:strCache>
            </c:strRef>
          </c:cat>
          <c:val>
            <c:numRef>
              <c:f>Sheet1!$B$2:$B$5</c:f>
              <c:numCache>
                <c:formatCode>General</c:formatCode>
                <c:ptCount val="4"/>
                <c:pt idx="1">
                  <c:v>8</c:v>
                </c:pt>
              </c:numCache>
            </c:numRef>
          </c:val>
          <c:extLst>
            <c:ext xmlns:c16="http://schemas.microsoft.com/office/drawing/2014/chart" uri="{C3380CC4-5D6E-409C-BE32-E72D297353CC}">
              <c16:uniqueId val="{00000000-749D-47E5-BD9E-0C142A7F84BB}"/>
            </c:ext>
          </c:extLst>
        </c:ser>
        <c:ser>
          <c:idx val="1"/>
          <c:order val="1"/>
          <c:tx>
            <c:strRef>
              <c:f>Sheet1!$C$1</c:f>
              <c:strCache>
                <c:ptCount val="1"/>
                <c:pt idx="0">
                  <c:v>Atsinauj. energ. Ištekl.</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800" b="0" i="0" u="none" strike="noStrike" kern="1200" baseline="0">
                    <a:solidFill>
                      <a:srgbClr val="000099"/>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2023 I</c:v>
                </c:pt>
                <c:pt idx="1">
                  <c:v>2023 II</c:v>
                </c:pt>
                <c:pt idx="2">
                  <c:v>2023 III</c:v>
                </c:pt>
                <c:pt idx="3">
                  <c:v>2023 IV</c:v>
                </c:pt>
              </c:strCache>
            </c:strRef>
          </c:cat>
          <c:val>
            <c:numRef>
              <c:f>Sheet1!$C$2:$C$5</c:f>
              <c:numCache>
                <c:formatCode>General</c:formatCode>
                <c:ptCount val="4"/>
                <c:pt idx="1">
                  <c:v>1</c:v>
                </c:pt>
              </c:numCache>
            </c:numRef>
          </c:val>
          <c:extLst>
            <c:ext xmlns:c16="http://schemas.microsoft.com/office/drawing/2014/chart" uri="{C3380CC4-5D6E-409C-BE32-E72D297353CC}">
              <c16:uniqueId val="{00000001-749D-47E5-BD9E-0C142A7F84BB}"/>
            </c:ext>
          </c:extLst>
        </c:ser>
        <c:ser>
          <c:idx val="2"/>
          <c:order val="2"/>
          <c:tx>
            <c:strRef>
              <c:f>Sheet1!$D$1</c:f>
              <c:strCache>
                <c:ptCount val="1"/>
                <c:pt idx="0">
                  <c:v>Skaitmenizacija</c:v>
                </c:pt>
              </c:strCache>
            </c:strRef>
          </c:tx>
          <c:spPr>
            <a:solidFill>
              <a:schemeClr val="accent3"/>
            </a:solidFill>
            <a:ln>
              <a:solidFill>
                <a:schemeClr val="accent1"/>
              </a:solidFill>
            </a:ln>
            <a:effectLst/>
          </c:spPr>
          <c:invertIfNegative val="0"/>
          <c:dLbls>
            <c:dLbl>
              <c:idx val="0"/>
              <c:layout>
                <c:manualLayout>
                  <c:x val="4.0634401057586041E-2"/>
                  <c:y val="-2.3078711605603981E-1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749D-47E5-BD9E-0C142A7F84BB}"/>
                </c:ext>
              </c:extLst>
            </c:dLbl>
            <c:spPr>
              <a:noFill/>
              <a:ln>
                <a:noFill/>
              </a:ln>
              <a:effectLst/>
            </c:spPr>
            <c:txPr>
              <a:bodyPr rot="0" spcFirstLastPara="1" vertOverflow="ellipsis" vert="horz" wrap="square" lIns="38100" tIns="19050" rIns="38100" bIns="19050" anchor="ctr" anchorCtr="1">
                <a:spAutoFit/>
              </a:bodyPr>
              <a:lstStyle/>
              <a:p>
                <a:pPr>
                  <a:defRPr sz="2800" b="0" i="0" u="none" strike="noStrike" kern="1200" baseline="0">
                    <a:solidFill>
                      <a:srgbClr val="000099"/>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2023 I</c:v>
                </c:pt>
                <c:pt idx="1">
                  <c:v>2023 II</c:v>
                </c:pt>
                <c:pt idx="2">
                  <c:v>2023 III</c:v>
                </c:pt>
                <c:pt idx="3">
                  <c:v>2023 IV</c:v>
                </c:pt>
              </c:strCache>
            </c:strRef>
          </c:cat>
          <c:val>
            <c:numRef>
              <c:f>Sheet1!$D$2:$D$5</c:f>
              <c:numCache>
                <c:formatCode>General</c:formatCode>
                <c:ptCount val="4"/>
                <c:pt idx="1">
                  <c:v>20</c:v>
                </c:pt>
                <c:pt idx="2">
                  <c:v>26</c:v>
                </c:pt>
                <c:pt idx="3">
                  <c:v>6</c:v>
                </c:pt>
              </c:numCache>
            </c:numRef>
          </c:val>
          <c:extLst>
            <c:ext xmlns:c16="http://schemas.microsoft.com/office/drawing/2014/chart" uri="{C3380CC4-5D6E-409C-BE32-E72D297353CC}">
              <c16:uniqueId val="{00000002-749D-47E5-BD9E-0C142A7F84BB}"/>
            </c:ext>
          </c:extLst>
        </c:ser>
        <c:ser>
          <c:idx val="3"/>
          <c:order val="3"/>
          <c:tx>
            <c:strRef>
              <c:f>Sheet1!$E$1</c:f>
              <c:strCache>
                <c:ptCount val="1"/>
                <c:pt idx="0">
                  <c:v>Inovacijos/MTEP </c:v>
                </c:pt>
              </c:strCache>
            </c:strRef>
          </c:tx>
          <c:spPr>
            <a:solidFill>
              <a:schemeClr val="accent4"/>
            </a:solidFill>
            <a:ln>
              <a:solidFill>
                <a:schemeClr val="accent1"/>
              </a:solidFill>
            </a:ln>
            <a:effectLst/>
          </c:spPr>
          <c:invertIfNegative val="0"/>
          <c:dLbls>
            <c:dLbl>
              <c:idx val="0"/>
              <c:layout>
                <c:manualLayout>
                  <c:x val="-3.1172435184133023E-3"/>
                  <c:y val="-0.11581450884993734"/>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749D-47E5-BD9E-0C142A7F84BB}"/>
                </c:ext>
              </c:extLst>
            </c:dLbl>
            <c:spPr>
              <a:noFill/>
              <a:ln>
                <a:noFill/>
              </a:ln>
              <a:effectLst/>
            </c:spPr>
            <c:txPr>
              <a:bodyPr rot="0" spcFirstLastPara="1" vertOverflow="ellipsis" vert="horz" wrap="square" lIns="38100" tIns="19050" rIns="38100" bIns="19050" anchor="ctr" anchorCtr="1">
                <a:spAutoFit/>
              </a:bodyPr>
              <a:lstStyle/>
              <a:p>
                <a:pPr>
                  <a:defRPr sz="2800" b="0" i="0" u="none" strike="noStrike" kern="1200" baseline="0">
                    <a:solidFill>
                      <a:srgbClr val="000099"/>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2023 I</c:v>
                </c:pt>
                <c:pt idx="1">
                  <c:v>2023 II</c:v>
                </c:pt>
                <c:pt idx="2">
                  <c:v>2023 III</c:v>
                </c:pt>
                <c:pt idx="3">
                  <c:v>2023 IV</c:v>
                </c:pt>
              </c:strCache>
            </c:strRef>
          </c:cat>
          <c:val>
            <c:numRef>
              <c:f>Sheet1!$E$2:$E$5</c:f>
              <c:numCache>
                <c:formatCode>General</c:formatCode>
                <c:ptCount val="4"/>
                <c:pt idx="0">
                  <c:v>51</c:v>
                </c:pt>
                <c:pt idx="1">
                  <c:v>14.5</c:v>
                </c:pt>
                <c:pt idx="2">
                  <c:v>6</c:v>
                </c:pt>
                <c:pt idx="3">
                  <c:v>13</c:v>
                </c:pt>
              </c:numCache>
            </c:numRef>
          </c:val>
          <c:extLst>
            <c:ext xmlns:c16="http://schemas.microsoft.com/office/drawing/2014/chart" uri="{C3380CC4-5D6E-409C-BE32-E72D297353CC}">
              <c16:uniqueId val="{00000003-749D-47E5-BD9E-0C142A7F84BB}"/>
            </c:ext>
          </c:extLst>
        </c:ser>
        <c:ser>
          <c:idx val="4"/>
          <c:order val="4"/>
          <c:tx>
            <c:strRef>
              <c:f>Sheet1!$F$1</c:f>
              <c:strCache>
                <c:ptCount val="1"/>
                <c:pt idx="0">
                  <c:v>Verslo Konkurencingumo didinimas</c:v>
                </c:pt>
              </c:strCache>
            </c:strRef>
          </c:tx>
          <c:spPr>
            <a:solidFill>
              <a:schemeClr val="accent5"/>
            </a:solidFill>
            <a:ln>
              <a:solidFill>
                <a:schemeClr val="accent1"/>
              </a:solidFill>
            </a:ln>
            <a:effectLst/>
          </c:spPr>
          <c:invertIfNegative val="0"/>
          <c:dLbls>
            <c:dLbl>
              <c:idx val="0"/>
              <c:layout>
                <c:manualLayout>
                  <c:x val="-2.2691002856565197E-3"/>
                  <c:y val="7.5531201423871949E-3"/>
                </c:manualLayout>
              </c:layout>
              <c:showLegendKey val="0"/>
              <c:showVal val="1"/>
              <c:showCatName val="0"/>
              <c:showSerName val="0"/>
              <c:showPercent val="0"/>
              <c:showBubbleSize val="0"/>
              <c:extLst>
                <c:ext xmlns:c15="http://schemas.microsoft.com/office/drawing/2012/chart" uri="{CE6537A1-D6FC-4f65-9D91-7224C49458BB}">
                  <c15:layout>
                    <c:manualLayout>
                      <c:w val="4.9455040725883394E-2"/>
                      <c:h val="8.0188958845010969E-2"/>
                    </c:manualLayout>
                  </c15:layout>
                </c:ext>
                <c:ext xmlns:c16="http://schemas.microsoft.com/office/drawing/2014/chart" uri="{C3380CC4-5D6E-409C-BE32-E72D297353CC}">
                  <c16:uniqueId val="{00000001-3DE3-45C5-A426-B7FF7D035235}"/>
                </c:ext>
              </c:extLst>
            </c:dLbl>
            <c:spPr>
              <a:noFill/>
              <a:ln>
                <a:noFill/>
              </a:ln>
              <a:effectLst/>
            </c:spPr>
            <c:txPr>
              <a:bodyPr rot="0" spcFirstLastPara="1" vertOverflow="ellipsis" vert="horz" wrap="square" lIns="38100" tIns="19050" rIns="38100" bIns="19050" anchor="ctr" anchorCtr="1">
                <a:spAutoFit/>
              </a:bodyPr>
              <a:lstStyle/>
              <a:p>
                <a:pPr>
                  <a:defRPr sz="2400" b="0" i="0" u="none" strike="noStrike" kern="1200" baseline="0">
                    <a:solidFill>
                      <a:srgbClr val="000099"/>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2023 I</c:v>
                </c:pt>
                <c:pt idx="1">
                  <c:v>2023 II</c:v>
                </c:pt>
                <c:pt idx="2">
                  <c:v>2023 III</c:v>
                </c:pt>
                <c:pt idx="3">
                  <c:v>2023 IV</c:v>
                </c:pt>
              </c:strCache>
            </c:strRef>
          </c:cat>
          <c:val>
            <c:numRef>
              <c:f>Sheet1!$F$2:$F$5</c:f>
              <c:numCache>
                <c:formatCode>General</c:formatCode>
                <c:ptCount val="4"/>
                <c:pt idx="0">
                  <c:v>7.8</c:v>
                </c:pt>
                <c:pt idx="3">
                  <c:v>12.5</c:v>
                </c:pt>
              </c:numCache>
            </c:numRef>
          </c:val>
          <c:extLst>
            <c:ext xmlns:c16="http://schemas.microsoft.com/office/drawing/2014/chart" uri="{C3380CC4-5D6E-409C-BE32-E72D297353CC}">
              <c16:uniqueId val="{00000000-3DE3-45C5-A426-B7FF7D035235}"/>
            </c:ext>
          </c:extLst>
        </c:ser>
        <c:dLbls>
          <c:showLegendKey val="0"/>
          <c:showVal val="0"/>
          <c:showCatName val="0"/>
          <c:showSerName val="0"/>
          <c:showPercent val="0"/>
          <c:showBubbleSize val="0"/>
        </c:dLbls>
        <c:gapWidth val="219"/>
        <c:overlap val="100"/>
        <c:axId val="255447376"/>
        <c:axId val="257662144"/>
      </c:barChart>
      <c:catAx>
        <c:axId val="25544737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rgbClr val="000099"/>
                </a:solidFill>
                <a:latin typeface="+mn-lt"/>
                <a:ea typeface="+mn-ea"/>
                <a:cs typeface="+mn-cs"/>
              </a:defRPr>
            </a:pPr>
            <a:endParaRPr lang="lt-LT"/>
          </a:p>
        </c:txPr>
        <c:crossAx val="257662144"/>
        <c:crosses val="autoZero"/>
        <c:auto val="1"/>
        <c:lblAlgn val="ctr"/>
        <c:lblOffset val="100"/>
        <c:noMultiLvlLbl val="0"/>
      </c:catAx>
      <c:valAx>
        <c:axId val="25766214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rgbClr val="000099"/>
                </a:solidFill>
                <a:latin typeface="+mn-lt"/>
                <a:ea typeface="+mn-ea"/>
                <a:cs typeface="+mn-cs"/>
              </a:defRPr>
            </a:pPr>
            <a:endParaRPr lang="lt-LT"/>
          </a:p>
        </c:txPr>
        <c:crossAx val="25544737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rgbClr val="000099"/>
              </a:solidFill>
              <a:latin typeface="+mn-lt"/>
              <a:ea typeface="+mn-ea"/>
              <a:cs typeface="+mn-cs"/>
            </a:defRPr>
          </a:pPr>
          <a:endParaRPr lang="lt-LT"/>
        </a:p>
      </c:txPr>
    </c:legend>
    <c:plotVisOnly val="1"/>
    <c:dispBlanksAs val="gap"/>
    <c:showDLblsOverMax val="0"/>
  </c:chart>
  <c:spPr>
    <a:noFill/>
    <a:ln>
      <a:noFill/>
    </a:ln>
    <a:effectLst/>
  </c:spPr>
  <c:txPr>
    <a:bodyPr/>
    <a:lstStyle/>
    <a:p>
      <a:pPr>
        <a:defRPr/>
      </a:pPr>
      <a:endParaRPr lang="lt-LT"/>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cs:styleClr val="auto"/>
    </cs:fontRef>
    <cs:defRPr sz="133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33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66D581C-B7C2-4452-B538-8D027BC328A1}" type="doc">
      <dgm:prSet loTypeId="urn:microsoft.com/office/officeart/2005/8/layout/lProcess2" loCatId="list" qsTypeId="urn:microsoft.com/office/officeart/2005/8/quickstyle/simple1" qsCatId="simple" csTypeId="urn:microsoft.com/office/officeart/2005/8/colors/accent1_2" csCatId="accent1" phldr="1"/>
      <dgm:spPr/>
      <dgm:t>
        <a:bodyPr/>
        <a:lstStyle/>
        <a:p>
          <a:endParaRPr lang="lt-LT"/>
        </a:p>
      </dgm:t>
    </dgm:pt>
    <dgm:pt modelId="{B936ED33-8149-4C23-A205-AE46D7B81835}">
      <dgm:prSet phldrT="[Text]"/>
      <dgm:spPr/>
      <dgm:t>
        <a:bodyPr/>
        <a:lstStyle/>
        <a:p>
          <a:pPr algn="ctr"/>
          <a:r>
            <a:rPr lang="lt-LT"/>
            <a:t>Skatinti </a:t>
          </a:r>
          <a:r>
            <a:rPr lang="lt-LT" err="1"/>
            <a:t>startuolių</a:t>
          </a:r>
          <a:r>
            <a:rPr lang="lt-LT"/>
            <a:t> vystymą, </a:t>
          </a:r>
          <a:r>
            <a:rPr lang="lt-LT" err="1"/>
            <a:t>akceleravimą</a:t>
          </a:r>
          <a:r>
            <a:rPr lang="lt-LT"/>
            <a:t> ir plėtrą</a:t>
          </a:r>
          <a:endParaRPr lang="lt-LT" b="0"/>
        </a:p>
      </dgm:t>
    </dgm:pt>
    <dgm:pt modelId="{504EF0E9-9E17-4463-90E4-9FDFC0F8A24E}" type="parTrans" cxnId="{25D9E50D-92EB-457D-9245-A9827B5CBDBB}">
      <dgm:prSet/>
      <dgm:spPr/>
      <dgm:t>
        <a:bodyPr/>
        <a:lstStyle/>
        <a:p>
          <a:endParaRPr lang="lt-LT"/>
        </a:p>
      </dgm:t>
    </dgm:pt>
    <dgm:pt modelId="{96314F15-DA06-4242-99AF-A6C44E9700D3}" type="sibTrans" cxnId="{25D9E50D-92EB-457D-9245-A9827B5CBDBB}">
      <dgm:prSet/>
      <dgm:spPr/>
      <dgm:t>
        <a:bodyPr/>
        <a:lstStyle/>
        <a:p>
          <a:endParaRPr lang="lt-LT"/>
        </a:p>
      </dgm:t>
    </dgm:pt>
    <dgm:pt modelId="{A24C2F0F-FC13-4BDB-B001-8843FF5A3B4B}">
      <dgm:prSet phldrT="[Text]" custT="1"/>
      <dgm:spPr/>
      <dgm:t>
        <a:bodyPr/>
        <a:lstStyle/>
        <a:p>
          <a:pPr algn="ctr"/>
          <a:r>
            <a:rPr lang="lt-LT" sz="1800"/>
            <a:t>Skatinti inovacijų pasiūlą</a:t>
          </a:r>
        </a:p>
      </dgm:t>
    </dgm:pt>
    <dgm:pt modelId="{F4993084-F7C8-4EFA-B020-0EF0C7EB0B7B}" type="parTrans" cxnId="{FCB8F625-183F-41F1-A362-67D07DCFD6CB}">
      <dgm:prSet/>
      <dgm:spPr/>
      <dgm:t>
        <a:bodyPr/>
        <a:lstStyle/>
        <a:p>
          <a:endParaRPr lang="lt-LT"/>
        </a:p>
      </dgm:t>
    </dgm:pt>
    <dgm:pt modelId="{C65E0D03-001C-456B-A63A-77F8445A73B0}" type="sibTrans" cxnId="{FCB8F625-183F-41F1-A362-67D07DCFD6CB}">
      <dgm:prSet/>
      <dgm:spPr/>
      <dgm:t>
        <a:bodyPr/>
        <a:lstStyle/>
        <a:p>
          <a:endParaRPr lang="lt-LT"/>
        </a:p>
      </dgm:t>
    </dgm:pt>
    <dgm:pt modelId="{4B249803-F5AA-4CDA-8B41-FA24D7CF102E}">
      <dgm:prSet/>
      <dgm:spPr/>
      <dgm:t>
        <a:bodyPr/>
        <a:lstStyle/>
        <a:p>
          <a:r>
            <a:rPr lang="lt-LT"/>
            <a:t>Sudaryti sąlygas tvariai MVĮ pramonės transformacijai</a:t>
          </a:r>
        </a:p>
      </dgm:t>
    </dgm:pt>
    <dgm:pt modelId="{3322E26D-7FDD-489F-9BEC-B18D725BDC96}" type="parTrans" cxnId="{9332CBF7-4824-496E-A1C7-AD48D7F16A8F}">
      <dgm:prSet/>
      <dgm:spPr/>
      <dgm:t>
        <a:bodyPr/>
        <a:lstStyle/>
        <a:p>
          <a:endParaRPr lang="lt-LT"/>
        </a:p>
      </dgm:t>
    </dgm:pt>
    <dgm:pt modelId="{A36E67C4-2151-4EFC-AA04-6E3F95A7E787}" type="sibTrans" cxnId="{9332CBF7-4824-496E-A1C7-AD48D7F16A8F}">
      <dgm:prSet/>
      <dgm:spPr/>
      <dgm:t>
        <a:bodyPr/>
        <a:lstStyle/>
        <a:p>
          <a:endParaRPr lang="lt-LT"/>
        </a:p>
      </dgm:t>
    </dgm:pt>
    <dgm:pt modelId="{5DCB1C12-FAF2-4878-94B6-D68931922C16}">
      <dgm:prSet custT="1"/>
      <dgm:spPr/>
      <dgm:t>
        <a:bodyPr/>
        <a:lstStyle/>
        <a:p>
          <a:r>
            <a:rPr lang="lt-LT" sz="1700" b="1" noProof="0">
              <a:solidFill>
                <a:schemeClr val="bg1"/>
              </a:solidFill>
            </a:rPr>
            <a:t>195,7 </a:t>
          </a:r>
          <a:r>
            <a:rPr lang="lt-LT" sz="1700" b="1" err="1">
              <a:solidFill>
                <a:schemeClr val="bg1"/>
              </a:solidFill>
            </a:rPr>
            <a:t>mln</a:t>
          </a:r>
          <a:r>
            <a:rPr lang="lt-LT" sz="1700" b="1">
              <a:solidFill>
                <a:schemeClr val="bg1"/>
              </a:solidFill>
            </a:rPr>
            <a:t>. </a:t>
          </a:r>
          <a:r>
            <a:rPr lang="lt-LT" sz="1700" b="0">
              <a:solidFill>
                <a:schemeClr val="bg1"/>
              </a:solidFill>
            </a:rPr>
            <a:t>Eur</a:t>
          </a:r>
          <a:r>
            <a:rPr lang="lt-LT" sz="1700" b="1">
              <a:solidFill>
                <a:schemeClr val="bg1"/>
              </a:solidFill>
            </a:rPr>
            <a:t>               </a:t>
          </a:r>
          <a:r>
            <a:rPr lang="lt-LT" sz="1700" b="0">
              <a:solidFill>
                <a:schemeClr val="bg1"/>
              </a:solidFill>
            </a:rPr>
            <a:t>(S ir VVL)                                                                                       (53,9 </a:t>
          </a:r>
          <a:r>
            <a:rPr lang="lt-LT" sz="1700" b="0" err="1">
              <a:solidFill>
                <a:schemeClr val="bg1"/>
              </a:solidFill>
            </a:rPr>
            <a:t>mln</a:t>
          </a:r>
          <a:r>
            <a:rPr lang="lt-LT" sz="1700" b="0">
              <a:solidFill>
                <a:schemeClr val="bg1"/>
              </a:solidFill>
            </a:rPr>
            <a:t>. Eur – paskolos (S)/             141,8 mln. Eur – subsidijos (VVL)</a:t>
          </a:r>
        </a:p>
      </dgm:t>
    </dgm:pt>
    <dgm:pt modelId="{EF5A13AE-A1B9-426D-A939-19734B195AB4}" type="parTrans" cxnId="{B75F9706-6C0C-4B0D-9C63-B5A655BBFB93}">
      <dgm:prSet/>
      <dgm:spPr/>
      <dgm:t>
        <a:bodyPr/>
        <a:lstStyle/>
        <a:p>
          <a:endParaRPr lang="lt-LT"/>
        </a:p>
      </dgm:t>
    </dgm:pt>
    <dgm:pt modelId="{77336409-9FA7-4E33-AE93-992A2EA03A67}" type="sibTrans" cxnId="{B75F9706-6C0C-4B0D-9C63-B5A655BBFB93}">
      <dgm:prSet/>
      <dgm:spPr/>
      <dgm:t>
        <a:bodyPr/>
        <a:lstStyle/>
        <a:p>
          <a:endParaRPr lang="lt-LT"/>
        </a:p>
      </dgm:t>
    </dgm:pt>
    <dgm:pt modelId="{E0BA7C47-746A-49B4-90B5-85C46637EFCB}">
      <dgm:prSet/>
      <dgm:spPr/>
      <dgm:t>
        <a:bodyPr/>
        <a:lstStyle/>
        <a:p>
          <a:pPr>
            <a:lnSpc>
              <a:spcPct val="100000"/>
            </a:lnSpc>
            <a:spcAft>
              <a:spcPts val="0"/>
            </a:spcAft>
          </a:pPr>
          <a:r>
            <a:rPr lang="lt-LT" b="1">
              <a:solidFill>
                <a:schemeClr val="bg1"/>
              </a:solidFill>
            </a:rPr>
            <a:t>50 </a:t>
          </a:r>
          <a:r>
            <a:rPr lang="lt-LT" b="1" err="1">
              <a:solidFill>
                <a:schemeClr val="bg1"/>
              </a:solidFill>
            </a:rPr>
            <a:t>mln</a:t>
          </a:r>
          <a:r>
            <a:rPr lang="lt-LT" b="1">
              <a:solidFill>
                <a:schemeClr val="bg1"/>
              </a:solidFill>
            </a:rPr>
            <a:t>. Eur </a:t>
          </a:r>
          <a:r>
            <a:rPr lang="lt-LT" b="0">
              <a:solidFill>
                <a:schemeClr val="bg1"/>
              </a:solidFill>
            </a:rPr>
            <a:t>(VVL )        (33 </a:t>
          </a:r>
          <a:r>
            <a:rPr lang="lt-LT" b="0" err="1">
              <a:solidFill>
                <a:schemeClr val="bg1"/>
              </a:solidFill>
            </a:rPr>
            <a:t>mln</a:t>
          </a:r>
          <a:r>
            <a:rPr lang="lt-LT" b="0">
              <a:solidFill>
                <a:schemeClr val="bg1"/>
              </a:solidFill>
            </a:rPr>
            <a:t>. Eur – </a:t>
          </a:r>
          <a:r>
            <a:rPr lang="lt-LT" b="0" err="1">
              <a:solidFill>
                <a:schemeClr val="bg1"/>
              </a:solidFill>
            </a:rPr>
            <a:t>rizikos</a:t>
          </a:r>
          <a:r>
            <a:rPr lang="lt-LT" b="0">
              <a:solidFill>
                <a:schemeClr val="bg1"/>
              </a:solidFill>
            </a:rPr>
            <a:t> </a:t>
          </a:r>
          <a:r>
            <a:rPr lang="lt-LT" b="0" err="1">
              <a:solidFill>
                <a:schemeClr val="bg1"/>
              </a:solidFill>
            </a:rPr>
            <a:t>kapitalas</a:t>
          </a:r>
          <a:r>
            <a:rPr lang="lt-LT" b="0">
              <a:solidFill>
                <a:schemeClr val="bg1"/>
              </a:solidFill>
            </a:rPr>
            <a:t>/ </a:t>
          </a:r>
        </a:p>
        <a:p>
          <a:pPr>
            <a:lnSpc>
              <a:spcPct val="100000"/>
            </a:lnSpc>
            <a:spcAft>
              <a:spcPts val="0"/>
            </a:spcAft>
          </a:pPr>
          <a:r>
            <a:rPr lang="lt-LT" b="0">
              <a:solidFill>
                <a:schemeClr val="bg1"/>
              </a:solidFill>
            </a:rPr>
            <a:t>17 </a:t>
          </a:r>
          <a:r>
            <a:rPr lang="lt-LT" b="0" err="1">
              <a:solidFill>
                <a:schemeClr val="bg1"/>
              </a:solidFill>
            </a:rPr>
            <a:t>mln</a:t>
          </a:r>
          <a:r>
            <a:rPr lang="lt-LT" b="0">
              <a:solidFill>
                <a:schemeClr val="bg1"/>
              </a:solidFill>
            </a:rPr>
            <a:t>. Eur – subsidijos)</a:t>
          </a:r>
          <a:endParaRPr lang="lt-LT">
            <a:solidFill>
              <a:schemeClr val="bg1"/>
            </a:solidFill>
          </a:endParaRPr>
        </a:p>
      </dgm:t>
    </dgm:pt>
    <dgm:pt modelId="{D0D88F97-A3E9-441B-A46A-9E6063817042}" type="parTrans" cxnId="{E6BA828D-C54D-448A-9E4B-EFA928B3109C}">
      <dgm:prSet/>
      <dgm:spPr/>
      <dgm:t>
        <a:bodyPr/>
        <a:lstStyle/>
        <a:p>
          <a:endParaRPr lang="lt-LT"/>
        </a:p>
      </dgm:t>
    </dgm:pt>
    <dgm:pt modelId="{1F6BF933-9DA4-4253-B14B-3736179AE8AC}" type="sibTrans" cxnId="{E6BA828D-C54D-448A-9E4B-EFA928B3109C}">
      <dgm:prSet/>
      <dgm:spPr/>
      <dgm:t>
        <a:bodyPr/>
        <a:lstStyle/>
        <a:p>
          <a:endParaRPr lang="lt-LT"/>
        </a:p>
      </dgm:t>
    </dgm:pt>
    <dgm:pt modelId="{1D549FAF-78B4-449E-8F55-7C644C9DD0CC}">
      <dgm:prSet/>
      <dgm:spPr/>
      <dgm:t>
        <a:bodyPr/>
        <a:lstStyle/>
        <a:p>
          <a:r>
            <a:rPr lang="lt-LT"/>
            <a:t>Skatinti netechnologinių inovacijų plėtrą</a:t>
          </a:r>
        </a:p>
      </dgm:t>
    </dgm:pt>
    <dgm:pt modelId="{2DEE51DF-9D3D-4D15-9B31-E1CD15BDA076}" type="parTrans" cxnId="{36AB620D-652F-4CA0-A4F5-E27A8AB385C3}">
      <dgm:prSet/>
      <dgm:spPr/>
      <dgm:t>
        <a:bodyPr/>
        <a:lstStyle/>
        <a:p>
          <a:endParaRPr lang="lt-LT"/>
        </a:p>
      </dgm:t>
    </dgm:pt>
    <dgm:pt modelId="{B63667E1-C205-4EC9-B989-429919591B79}" type="sibTrans" cxnId="{36AB620D-652F-4CA0-A4F5-E27A8AB385C3}">
      <dgm:prSet/>
      <dgm:spPr/>
      <dgm:t>
        <a:bodyPr/>
        <a:lstStyle/>
        <a:p>
          <a:endParaRPr lang="lt-LT"/>
        </a:p>
      </dgm:t>
    </dgm:pt>
    <dgm:pt modelId="{E608FC8D-21E6-4D2A-9F6D-DAE5BC22BC0E}">
      <dgm:prSet/>
      <dgm:spPr/>
      <dgm:t>
        <a:bodyPr/>
        <a:lstStyle/>
        <a:p>
          <a:pPr>
            <a:lnSpc>
              <a:spcPct val="100000"/>
            </a:lnSpc>
            <a:spcAft>
              <a:spcPts val="0"/>
            </a:spcAft>
            <a:buNone/>
          </a:pPr>
          <a:r>
            <a:rPr lang="lt-LT" b="1" dirty="0">
              <a:solidFill>
                <a:schemeClr val="bg1"/>
              </a:solidFill>
            </a:rPr>
            <a:t>75 mln. </a:t>
          </a:r>
          <a:r>
            <a:rPr lang="lt-LT" b="0" dirty="0">
              <a:solidFill>
                <a:schemeClr val="bg1"/>
              </a:solidFill>
            </a:rPr>
            <a:t>Eur (VVL)  (4</a:t>
          </a:r>
          <a:r>
            <a:rPr lang="en-US" b="0" dirty="0">
              <a:solidFill>
                <a:schemeClr val="bg1"/>
              </a:solidFill>
            </a:rPr>
            <a:t>5,75</a:t>
          </a:r>
          <a:r>
            <a:rPr lang="lt-LT" b="0" dirty="0">
              <a:solidFill>
                <a:schemeClr val="bg1"/>
              </a:solidFill>
            </a:rPr>
            <a:t> mln. Eur – paskolos/</a:t>
          </a:r>
        </a:p>
        <a:p>
          <a:pPr>
            <a:lnSpc>
              <a:spcPct val="100000"/>
            </a:lnSpc>
            <a:spcAft>
              <a:spcPts val="0"/>
            </a:spcAft>
            <a:buNone/>
          </a:pPr>
          <a:r>
            <a:rPr lang="en-US" b="0" dirty="0">
              <a:solidFill>
                <a:schemeClr val="bg1"/>
              </a:solidFill>
            </a:rPr>
            <a:t>29,25</a:t>
          </a:r>
          <a:r>
            <a:rPr lang="lt-LT" b="0" dirty="0">
              <a:solidFill>
                <a:schemeClr val="bg1"/>
              </a:solidFill>
            </a:rPr>
            <a:t>  mln. Eur – subsidijos)</a:t>
          </a:r>
        </a:p>
      </dgm:t>
    </dgm:pt>
    <dgm:pt modelId="{D633C0A9-6259-4F00-BE2D-97E9163C8A42}" type="parTrans" cxnId="{D2C6B62A-9761-42F5-B243-E0E460427606}">
      <dgm:prSet/>
      <dgm:spPr/>
      <dgm:t>
        <a:bodyPr/>
        <a:lstStyle/>
        <a:p>
          <a:endParaRPr lang="lt-LT"/>
        </a:p>
      </dgm:t>
    </dgm:pt>
    <dgm:pt modelId="{324877AA-482A-457F-8F45-7CAE96572470}" type="sibTrans" cxnId="{D2C6B62A-9761-42F5-B243-E0E460427606}">
      <dgm:prSet/>
      <dgm:spPr/>
      <dgm:t>
        <a:bodyPr/>
        <a:lstStyle/>
        <a:p>
          <a:endParaRPr lang="lt-LT"/>
        </a:p>
      </dgm:t>
    </dgm:pt>
    <dgm:pt modelId="{F7F33D2D-4B0D-4E56-AD80-782D732127E2}">
      <dgm:prSet/>
      <dgm:spPr/>
      <dgm:t>
        <a:bodyPr/>
        <a:lstStyle/>
        <a:p>
          <a:r>
            <a:rPr lang="lt-LT" b="1">
              <a:solidFill>
                <a:schemeClr val="bg1"/>
              </a:solidFill>
            </a:rPr>
            <a:t>15 </a:t>
          </a:r>
          <a:r>
            <a:rPr lang="lt-LT" b="1" err="1">
              <a:solidFill>
                <a:schemeClr val="bg1"/>
              </a:solidFill>
            </a:rPr>
            <a:t>mln</a:t>
          </a:r>
          <a:r>
            <a:rPr lang="lt-LT" b="1">
              <a:solidFill>
                <a:schemeClr val="bg1"/>
              </a:solidFill>
            </a:rPr>
            <a:t>. Eur </a:t>
          </a:r>
          <a:r>
            <a:rPr lang="lt-LT" b="0">
              <a:solidFill>
                <a:schemeClr val="bg1"/>
              </a:solidFill>
            </a:rPr>
            <a:t>(VVL) – subsidijos</a:t>
          </a:r>
        </a:p>
      </dgm:t>
    </dgm:pt>
    <dgm:pt modelId="{05745D4B-CCC5-4B8C-8332-FA4C4FDA9810}" type="parTrans" cxnId="{EA5494BA-6C2C-445B-B5E0-87F0B7351662}">
      <dgm:prSet/>
      <dgm:spPr/>
      <dgm:t>
        <a:bodyPr/>
        <a:lstStyle/>
        <a:p>
          <a:endParaRPr lang="lt-LT"/>
        </a:p>
      </dgm:t>
    </dgm:pt>
    <dgm:pt modelId="{44C03D69-E2E1-452D-8C53-02EFDB4BC6D9}" type="sibTrans" cxnId="{EA5494BA-6C2C-445B-B5E0-87F0B7351662}">
      <dgm:prSet/>
      <dgm:spPr/>
      <dgm:t>
        <a:bodyPr/>
        <a:lstStyle/>
        <a:p>
          <a:endParaRPr lang="lt-LT"/>
        </a:p>
      </dgm:t>
    </dgm:pt>
    <dgm:pt modelId="{9CEBEB90-B27B-4599-A59F-605A26A2F2E8}" type="pres">
      <dgm:prSet presAssocID="{B66D581C-B7C2-4452-B538-8D027BC328A1}" presName="theList" presStyleCnt="0">
        <dgm:presLayoutVars>
          <dgm:dir/>
          <dgm:animLvl val="lvl"/>
          <dgm:resizeHandles val="exact"/>
        </dgm:presLayoutVars>
      </dgm:prSet>
      <dgm:spPr/>
    </dgm:pt>
    <dgm:pt modelId="{D2C612D1-0338-4D4A-9205-4E86E9F81C7C}" type="pres">
      <dgm:prSet presAssocID="{B936ED33-8149-4C23-A205-AE46D7B81835}" presName="compNode" presStyleCnt="0"/>
      <dgm:spPr/>
    </dgm:pt>
    <dgm:pt modelId="{42DA0950-487B-4546-B071-94425E13B3A5}" type="pres">
      <dgm:prSet presAssocID="{B936ED33-8149-4C23-A205-AE46D7B81835}" presName="aNode" presStyleLbl="bgShp" presStyleIdx="0" presStyleCnt="4"/>
      <dgm:spPr/>
    </dgm:pt>
    <dgm:pt modelId="{06FB4831-4F45-4F2B-828E-DC0B3D86D98A}" type="pres">
      <dgm:prSet presAssocID="{B936ED33-8149-4C23-A205-AE46D7B81835}" presName="textNode" presStyleLbl="bgShp" presStyleIdx="0" presStyleCnt="4"/>
      <dgm:spPr/>
    </dgm:pt>
    <dgm:pt modelId="{2F692EA5-ABAB-450B-BB27-A0DE20233E96}" type="pres">
      <dgm:prSet presAssocID="{B936ED33-8149-4C23-A205-AE46D7B81835}" presName="compChildNode" presStyleCnt="0"/>
      <dgm:spPr/>
    </dgm:pt>
    <dgm:pt modelId="{B39D91D0-A479-4435-9C2E-FAEF32F5458E}" type="pres">
      <dgm:prSet presAssocID="{B936ED33-8149-4C23-A205-AE46D7B81835}" presName="theInnerList" presStyleCnt="0"/>
      <dgm:spPr/>
    </dgm:pt>
    <dgm:pt modelId="{3BACE3B5-168A-43B5-A818-786AEF25A98D}" type="pres">
      <dgm:prSet presAssocID="{E0BA7C47-746A-49B4-90B5-85C46637EFCB}" presName="childNode" presStyleLbl="node1" presStyleIdx="0" presStyleCnt="4">
        <dgm:presLayoutVars>
          <dgm:bulletEnabled val="1"/>
        </dgm:presLayoutVars>
      </dgm:prSet>
      <dgm:spPr/>
    </dgm:pt>
    <dgm:pt modelId="{CE474BEB-39DA-4AFE-A4DE-90EEEFF17281}" type="pres">
      <dgm:prSet presAssocID="{B936ED33-8149-4C23-A205-AE46D7B81835}" presName="aSpace" presStyleCnt="0"/>
      <dgm:spPr/>
    </dgm:pt>
    <dgm:pt modelId="{D34C24AF-6C49-4D78-9CD8-1D57C47425EF}" type="pres">
      <dgm:prSet presAssocID="{A24C2F0F-FC13-4BDB-B001-8843FF5A3B4B}" presName="compNode" presStyleCnt="0"/>
      <dgm:spPr/>
    </dgm:pt>
    <dgm:pt modelId="{137D0D7B-A398-43A5-8B03-758B82AA7B51}" type="pres">
      <dgm:prSet presAssocID="{A24C2F0F-FC13-4BDB-B001-8843FF5A3B4B}" presName="aNode" presStyleLbl="bgShp" presStyleIdx="1" presStyleCnt="4"/>
      <dgm:spPr/>
    </dgm:pt>
    <dgm:pt modelId="{775A694C-BEAC-4D8C-9B16-1591A75C3AC2}" type="pres">
      <dgm:prSet presAssocID="{A24C2F0F-FC13-4BDB-B001-8843FF5A3B4B}" presName="textNode" presStyleLbl="bgShp" presStyleIdx="1" presStyleCnt="4"/>
      <dgm:spPr/>
    </dgm:pt>
    <dgm:pt modelId="{A101686F-748C-47EC-A507-0741A203EAC3}" type="pres">
      <dgm:prSet presAssocID="{A24C2F0F-FC13-4BDB-B001-8843FF5A3B4B}" presName="compChildNode" presStyleCnt="0"/>
      <dgm:spPr/>
    </dgm:pt>
    <dgm:pt modelId="{202C61FD-9383-4A6F-9957-6AE0A5A65A2A}" type="pres">
      <dgm:prSet presAssocID="{A24C2F0F-FC13-4BDB-B001-8843FF5A3B4B}" presName="theInnerList" presStyleCnt="0"/>
      <dgm:spPr/>
    </dgm:pt>
    <dgm:pt modelId="{7688DADF-FD6E-46DF-BAB9-C1C76447B588}" type="pres">
      <dgm:prSet presAssocID="{5DCB1C12-FAF2-4878-94B6-D68931922C16}" presName="childNode" presStyleLbl="node1" presStyleIdx="1" presStyleCnt="4">
        <dgm:presLayoutVars>
          <dgm:bulletEnabled val="1"/>
        </dgm:presLayoutVars>
      </dgm:prSet>
      <dgm:spPr/>
    </dgm:pt>
    <dgm:pt modelId="{BD740A49-CC95-4E3D-9BE6-3A467B5AD423}" type="pres">
      <dgm:prSet presAssocID="{A24C2F0F-FC13-4BDB-B001-8843FF5A3B4B}" presName="aSpace" presStyleCnt="0"/>
      <dgm:spPr/>
    </dgm:pt>
    <dgm:pt modelId="{7C08BEA5-C219-474E-921C-F64413B0420D}" type="pres">
      <dgm:prSet presAssocID="{4B249803-F5AA-4CDA-8B41-FA24D7CF102E}" presName="compNode" presStyleCnt="0"/>
      <dgm:spPr/>
    </dgm:pt>
    <dgm:pt modelId="{43ED454B-30F6-4629-9705-8AADDD8DD60C}" type="pres">
      <dgm:prSet presAssocID="{4B249803-F5AA-4CDA-8B41-FA24D7CF102E}" presName="aNode" presStyleLbl="bgShp" presStyleIdx="2" presStyleCnt="4"/>
      <dgm:spPr/>
    </dgm:pt>
    <dgm:pt modelId="{A1503BAF-052E-42BF-A8E5-FE90D263654C}" type="pres">
      <dgm:prSet presAssocID="{4B249803-F5AA-4CDA-8B41-FA24D7CF102E}" presName="textNode" presStyleLbl="bgShp" presStyleIdx="2" presStyleCnt="4"/>
      <dgm:spPr/>
    </dgm:pt>
    <dgm:pt modelId="{0077E319-7973-4E61-8DA9-933D55D2C1F5}" type="pres">
      <dgm:prSet presAssocID="{4B249803-F5AA-4CDA-8B41-FA24D7CF102E}" presName="compChildNode" presStyleCnt="0"/>
      <dgm:spPr/>
    </dgm:pt>
    <dgm:pt modelId="{56501DC0-51B8-4FB3-B123-C083A4AC05AD}" type="pres">
      <dgm:prSet presAssocID="{4B249803-F5AA-4CDA-8B41-FA24D7CF102E}" presName="theInnerList" presStyleCnt="0"/>
      <dgm:spPr/>
    </dgm:pt>
    <dgm:pt modelId="{6EFA3FE1-89C3-4281-BD7C-9F5C85683733}" type="pres">
      <dgm:prSet presAssocID="{E608FC8D-21E6-4D2A-9F6D-DAE5BC22BC0E}" presName="childNode" presStyleLbl="node1" presStyleIdx="2" presStyleCnt="4">
        <dgm:presLayoutVars>
          <dgm:bulletEnabled val="1"/>
        </dgm:presLayoutVars>
      </dgm:prSet>
      <dgm:spPr/>
    </dgm:pt>
    <dgm:pt modelId="{C11CD7E0-8B92-4331-8A4F-D81BBAB268F9}" type="pres">
      <dgm:prSet presAssocID="{4B249803-F5AA-4CDA-8B41-FA24D7CF102E}" presName="aSpace" presStyleCnt="0"/>
      <dgm:spPr/>
    </dgm:pt>
    <dgm:pt modelId="{A9914DC5-0B81-4BBF-B125-29D31910C041}" type="pres">
      <dgm:prSet presAssocID="{1D549FAF-78B4-449E-8F55-7C644C9DD0CC}" presName="compNode" presStyleCnt="0"/>
      <dgm:spPr/>
    </dgm:pt>
    <dgm:pt modelId="{2C57F6A4-F23F-4A5C-9287-783D841CD21C}" type="pres">
      <dgm:prSet presAssocID="{1D549FAF-78B4-449E-8F55-7C644C9DD0CC}" presName="aNode" presStyleLbl="bgShp" presStyleIdx="3" presStyleCnt="4"/>
      <dgm:spPr/>
    </dgm:pt>
    <dgm:pt modelId="{B4F99D60-EE6C-45AF-BF8D-AE9199B953FA}" type="pres">
      <dgm:prSet presAssocID="{1D549FAF-78B4-449E-8F55-7C644C9DD0CC}" presName="textNode" presStyleLbl="bgShp" presStyleIdx="3" presStyleCnt="4"/>
      <dgm:spPr/>
    </dgm:pt>
    <dgm:pt modelId="{74B2C7EF-2690-4737-9AB9-3F050B71A7FE}" type="pres">
      <dgm:prSet presAssocID="{1D549FAF-78B4-449E-8F55-7C644C9DD0CC}" presName="compChildNode" presStyleCnt="0"/>
      <dgm:spPr/>
    </dgm:pt>
    <dgm:pt modelId="{7452465C-E17B-4C21-8085-EF883A3FC847}" type="pres">
      <dgm:prSet presAssocID="{1D549FAF-78B4-449E-8F55-7C644C9DD0CC}" presName="theInnerList" presStyleCnt="0"/>
      <dgm:spPr/>
    </dgm:pt>
    <dgm:pt modelId="{C319ABD0-EC55-4F01-9AEB-297F29E4F3BB}" type="pres">
      <dgm:prSet presAssocID="{F7F33D2D-4B0D-4E56-AD80-782D732127E2}" presName="childNode" presStyleLbl="node1" presStyleIdx="3" presStyleCnt="4">
        <dgm:presLayoutVars>
          <dgm:bulletEnabled val="1"/>
        </dgm:presLayoutVars>
      </dgm:prSet>
      <dgm:spPr/>
    </dgm:pt>
  </dgm:ptLst>
  <dgm:cxnLst>
    <dgm:cxn modelId="{B75F9706-6C0C-4B0D-9C63-B5A655BBFB93}" srcId="{A24C2F0F-FC13-4BDB-B001-8843FF5A3B4B}" destId="{5DCB1C12-FAF2-4878-94B6-D68931922C16}" srcOrd="0" destOrd="0" parTransId="{EF5A13AE-A1B9-426D-A939-19734B195AB4}" sibTransId="{77336409-9FA7-4E33-AE93-992A2EA03A67}"/>
    <dgm:cxn modelId="{36AB620D-652F-4CA0-A4F5-E27A8AB385C3}" srcId="{B66D581C-B7C2-4452-B538-8D027BC328A1}" destId="{1D549FAF-78B4-449E-8F55-7C644C9DD0CC}" srcOrd="3" destOrd="0" parTransId="{2DEE51DF-9D3D-4D15-9B31-E1CD15BDA076}" sibTransId="{B63667E1-C205-4EC9-B989-429919591B79}"/>
    <dgm:cxn modelId="{25D9E50D-92EB-457D-9245-A9827B5CBDBB}" srcId="{B66D581C-B7C2-4452-B538-8D027BC328A1}" destId="{B936ED33-8149-4C23-A205-AE46D7B81835}" srcOrd="0" destOrd="0" parTransId="{504EF0E9-9E17-4463-90E4-9FDFC0F8A24E}" sibTransId="{96314F15-DA06-4242-99AF-A6C44E9700D3}"/>
    <dgm:cxn modelId="{FCB8F625-183F-41F1-A362-67D07DCFD6CB}" srcId="{B66D581C-B7C2-4452-B538-8D027BC328A1}" destId="{A24C2F0F-FC13-4BDB-B001-8843FF5A3B4B}" srcOrd="1" destOrd="0" parTransId="{F4993084-F7C8-4EFA-B020-0EF0C7EB0B7B}" sibTransId="{C65E0D03-001C-456B-A63A-77F8445A73B0}"/>
    <dgm:cxn modelId="{D2C6B62A-9761-42F5-B243-E0E460427606}" srcId="{4B249803-F5AA-4CDA-8B41-FA24D7CF102E}" destId="{E608FC8D-21E6-4D2A-9F6D-DAE5BC22BC0E}" srcOrd="0" destOrd="0" parTransId="{D633C0A9-6259-4F00-BE2D-97E9163C8A42}" sibTransId="{324877AA-482A-457F-8F45-7CAE96572470}"/>
    <dgm:cxn modelId="{48F9352C-6DB4-4DF9-B50A-587E02571CC0}" type="presOf" srcId="{A24C2F0F-FC13-4BDB-B001-8843FF5A3B4B}" destId="{775A694C-BEAC-4D8C-9B16-1591A75C3AC2}" srcOrd="1" destOrd="0" presId="urn:microsoft.com/office/officeart/2005/8/layout/lProcess2"/>
    <dgm:cxn modelId="{0E61FD74-50D4-4D93-8F64-495B6127C065}" type="presOf" srcId="{1D549FAF-78B4-449E-8F55-7C644C9DD0CC}" destId="{B4F99D60-EE6C-45AF-BF8D-AE9199B953FA}" srcOrd="1" destOrd="0" presId="urn:microsoft.com/office/officeart/2005/8/layout/lProcess2"/>
    <dgm:cxn modelId="{9D567C59-BE24-4240-85AB-2266B1103782}" type="presOf" srcId="{F7F33D2D-4B0D-4E56-AD80-782D732127E2}" destId="{C319ABD0-EC55-4F01-9AEB-297F29E4F3BB}" srcOrd="0" destOrd="0" presId="urn:microsoft.com/office/officeart/2005/8/layout/lProcess2"/>
    <dgm:cxn modelId="{E6BA828D-C54D-448A-9E4B-EFA928B3109C}" srcId="{B936ED33-8149-4C23-A205-AE46D7B81835}" destId="{E0BA7C47-746A-49B4-90B5-85C46637EFCB}" srcOrd="0" destOrd="0" parTransId="{D0D88F97-A3E9-441B-A46A-9E6063817042}" sibTransId="{1F6BF933-9DA4-4253-B14B-3736179AE8AC}"/>
    <dgm:cxn modelId="{69663591-8EF9-4231-89D0-587F1F8B4B1A}" type="presOf" srcId="{4B249803-F5AA-4CDA-8B41-FA24D7CF102E}" destId="{A1503BAF-052E-42BF-A8E5-FE90D263654C}" srcOrd="1" destOrd="0" presId="urn:microsoft.com/office/officeart/2005/8/layout/lProcess2"/>
    <dgm:cxn modelId="{0F9FDE9E-1E82-475B-AA78-8A497D7D7DBF}" type="presOf" srcId="{E608FC8D-21E6-4D2A-9F6D-DAE5BC22BC0E}" destId="{6EFA3FE1-89C3-4281-BD7C-9F5C85683733}" srcOrd="0" destOrd="0" presId="urn:microsoft.com/office/officeart/2005/8/layout/lProcess2"/>
    <dgm:cxn modelId="{B43F7FA9-ABB1-48C8-B7F0-E8D5EC18C64F}" type="presOf" srcId="{1D549FAF-78B4-449E-8F55-7C644C9DD0CC}" destId="{2C57F6A4-F23F-4A5C-9287-783D841CD21C}" srcOrd="0" destOrd="0" presId="urn:microsoft.com/office/officeart/2005/8/layout/lProcess2"/>
    <dgm:cxn modelId="{A34AE1B0-5AE0-4639-85BC-366B72FE6B5A}" type="presOf" srcId="{5DCB1C12-FAF2-4878-94B6-D68931922C16}" destId="{7688DADF-FD6E-46DF-BAB9-C1C76447B588}" srcOrd="0" destOrd="0" presId="urn:microsoft.com/office/officeart/2005/8/layout/lProcess2"/>
    <dgm:cxn modelId="{EA5494BA-6C2C-445B-B5E0-87F0B7351662}" srcId="{1D549FAF-78B4-449E-8F55-7C644C9DD0CC}" destId="{F7F33D2D-4B0D-4E56-AD80-782D732127E2}" srcOrd="0" destOrd="0" parTransId="{05745D4B-CCC5-4B8C-8332-FA4C4FDA9810}" sibTransId="{44C03D69-E2E1-452D-8C53-02EFDB4BC6D9}"/>
    <dgm:cxn modelId="{E2BD52BE-AEC4-48F7-B1E8-0E2ADC8874F2}" type="presOf" srcId="{4B249803-F5AA-4CDA-8B41-FA24D7CF102E}" destId="{43ED454B-30F6-4629-9705-8AADDD8DD60C}" srcOrd="0" destOrd="0" presId="urn:microsoft.com/office/officeart/2005/8/layout/lProcess2"/>
    <dgm:cxn modelId="{E9FBC6C2-692A-44A4-9F23-8EEC9528EF69}" type="presOf" srcId="{B936ED33-8149-4C23-A205-AE46D7B81835}" destId="{06FB4831-4F45-4F2B-828E-DC0B3D86D98A}" srcOrd="1" destOrd="0" presId="urn:microsoft.com/office/officeart/2005/8/layout/lProcess2"/>
    <dgm:cxn modelId="{556968C8-4999-4BAB-87F0-882C1F2D4014}" type="presOf" srcId="{A24C2F0F-FC13-4BDB-B001-8843FF5A3B4B}" destId="{137D0D7B-A398-43A5-8B03-758B82AA7B51}" srcOrd="0" destOrd="0" presId="urn:microsoft.com/office/officeart/2005/8/layout/lProcess2"/>
    <dgm:cxn modelId="{CD4B78C9-2DE3-46F0-9F95-22CC148C1139}" type="presOf" srcId="{E0BA7C47-746A-49B4-90B5-85C46637EFCB}" destId="{3BACE3B5-168A-43B5-A818-786AEF25A98D}" srcOrd="0" destOrd="0" presId="urn:microsoft.com/office/officeart/2005/8/layout/lProcess2"/>
    <dgm:cxn modelId="{95CAD1ED-DCC9-4D16-AD3F-6AAAF52487C5}" type="presOf" srcId="{B936ED33-8149-4C23-A205-AE46D7B81835}" destId="{42DA0950-487B-4546-B071-94425E13B3A5}" srcOrd="0" destOrd="0" presId="urn:microsoft.com/office/officeart/2005/8/layout/lProcess2"/>
    <dgm:cxn modelId="{CE4307F7-7D0E-4859-9271-5B91B4F631E8}" type="presOf" srcId="{B66D581C-B7C2-4452-B538-8D027BC328A1}" destId="{9CEBEB90-B27B-4599-A59F-605A26A2F2E8}" srcOrd="0" destOrd="0" presId="urn:microsoft.com/office/officeart/2005/8/layout/lProcess2"/>
    <dgm:cxn modelId="{9332CBF7-4824-496E-A1C7-AD48D7F16A8F}" srcId="{B66D581C-B7C2-4452-B538-8D027BC328A1}" destId="{4B249803-F5AA-4CDA-8B41-FA24D7CF102E}" srcOrd="2" destOrd="0" parTransId="{3322E26D-7FDD-489F-9BEC-B18D725BDC96}" sibTransId="{A36E67C4-2151-4EFC-AA04-6E3F95A7E787}"/>
    <dgm:cxn modelId="{CD1762C8-BF87-45D2-8DFB-347E08BAAC0F}" type="presParOf" srcId="{9CEBEB90-B27B-4599-A59F-605A26A2F2E8}" destId="{D2C612D1-0338-4D4A-9205-4E86E9F81C7C}" srcOrd="0" destOrd="0" presId="urn:microsoft.com/office/officeart/2005/8/layout/lProcess2"/>
    <dgm:cxn modelId="{A8586DD4-4C18-47B5-9F18-B9DA5A149581}" type="presParOf" srcId="{D2C612D1-0338-4D4A-9205-4E86E9F81C7C}" destId="{42DA0950-487B-4546-B071-94425E13B3A5}" srcOrd="0" destOrd="0" presId="urn:microsoft.com/office/officeart/2005/8/layout/lProcess2"/>
    <dgm:cxn modelId="{64E2BEDD-C226-4B7C-8AA1-37F11695B7E4}" type="presParOf" srcId="{D2C612D1-0338-4D4A-9205-4E86E9F81C7C}" destId="{06FB4831-4F45-4F2B-828E-DC0B3D86D98A}" srcOrd="1" destOrd="0" presId="urn:microsoft.com/office/officeart/2005/8/layout/lProcess2"/>
    <dgm:cxn modelId="{5F019B03-372C-4074-86C8-88DD2BD2992B}" type="presParOf" srcId="{D2C612D1-0338-4D4A-9205-4E86E9F81C7C}" destId="{2F692EA5-ABAB-450B-BB27-A0DE20233E96}" srcOrd="2" destOrd="0" presId="urn:microsoft.com/office/officeart/2005/8/layout/lProcess2"/>
    <dgm:cxn modelId="{21A67C15-03A0-40E5-9B63-D9C13AFA8257}" type="presParOf" srcId="{2F692EA5-ABAB-450B-BB27-A0DE20233E96}" destId="{B39D91D0-A479-4435-9C2E-FAEF32F5458E}" srcOrd="0" destOrd="0" presId="urn:microsoft.com/office/officeart/2005/8/layout/lProcess2"/>
    <dgm:cxn modelId="{24D51D5B-EE4F-42BB-9882-B5C687C94DC6}" type="presParOf" srcId="{B39D91D0-A479-4435-9C2E-FAEF32F5458E}" destId="{3BACE3B5-168A-43B5-A818-786AEF25A98D}" srcOrd="0" destOrd="0" presId="urn:microsoft.com/office/officeart/2005/8/layout/lProcess2"/>
    <dgm:cxn modelId="{2469CA9B-8B2B-4054-BF86-A43F5882F0B1}" type="presParOf" srcId="{9CEBEB90-B27B-4599-A59F-605A26A2F2E8}" destId="{CE474BEB-39DA-4AFE-A4DE-90EEEFF17281}" srcOrd="1" destOrd="0" presId="urn:microsoft.com/office/officeart/2005/8/layout/lProcess2"/>
    <dgm:cxn modelId="{58D5126F-FE78-4D42-8BF2-EAF052D3F27E}" type="presParOf" srcId="{9CEBEB90-B27B-4599-A59F-605A26A2F2E8}" destId="{D34C24AF-6C49-4D78-9CD8-1D57C47425EF}" srcOrd="2" destOrd="0" presId="urn:microsoft.com/office/officeart/2005/8/layout/lProcess2"/>
    <dgm:cxn modelId="{2B26191A-5A36-4F55-B408-D911378DA819}" type="presParOf" srcId="{D34C24AF-6C49-4D78-9CD8-1D57C47425EF}" destId="{137D0D7B-A398-43A5-8B03-758B82AA7B51}" srcOrd="0" destOrd="0" presId="urn:microsoft.com/office/officeart/2005/8/layout/lProcess2"/>
    <dgm:cxn modelId="{CC2E6D04-A462-4A88-AF26-1D8971632D30}" type="presParOf" srcId="{D34C24AF-6C49-4D78-9CD8-1D57C47425EF}" destId="{775A694C-BEAC-4D8C-9B16-1591A75C3AC2}" srcOrd="1" destOrd="0" presId="urn:microsoft.com/office/officeart/2005/8/layout/lProcess2"/>
    <dgm:cxn modelId="{AD8F87E1-5B79-4802-83EF-34C8058ABF49}" type="presParOf" srcId="{D34C24AF-6C49-4D78-9CD8-1D57C47425EF}" destId="{A101686F-748C-47EC-A507-0741A203EAC3}" srcOrd="2" destOrd="0" presId="urn:microsoft.com/office/officeart/2005/8/layout/lProcess2"/>
    <dgm:cxn modelId="{7E4EE961-DB8A-4E14-9DC4-8713ABB9799C}" type="presParOf" srcId="{A101686F-748C-47EC-A507-0741A203EAC3}" destId="{202C61FD-9383-4A6F-9957-6AE0A5A65A2A}" srcOrd="0" destOrd="0" presId="urn:microsoft.com/office/officeart/2005/8/layout/lProcess2"/>
    <dgm:cxn modelId="{EC8576C8-A19F-457C-B3C9-012AC002F27F}" type="presParOf" srcId="{202C61FD-9383-4A6F-9957-6AE0A5A65A2A}" destId="{7688DADF-FD6E-46DF-BAB9-C1C76447B588}" srcOrd="0" destOrd="0" presId="urn:microsoft.com/office/officeart/2005/8/layout/lProcess2"/>
    <dgm:cxn modelId="{4299B36F-2AC5-44A0-9A52-41290C509487}" type="presParOf" srcId="{9CEBEB90-B27B-4599-A59F-605A26A2F2E8}" destId="{BD740A49-CC95-4E3D-9BE6-3A467B5AD423}" srcOrd="3" destOrd="0" presId="urn:microsoft.com/office/officeart/2005/8/layout/lProcess2"/>
    <dgm:cxn modelId="{D06273BC-ECEA-4794-8735-F1212741F6B0}" type="presParOf" srcId="{9CEBEB90-B27B-4599-A59F-605A26A2F2E8}" destId="{7C08BEA5-C219-474E-921C-F64413B0420D}" srcOrd="4" destOrd="0" presId="urn:microsoft.com/office/officeart/2005/8/layout/lProcess2"/>
    <dgm:cxn modelId="{C9D20456-A4E0-4758-A798-C430F93A2D83}" type="presParOf" srcId="{7C08BEA5-C219-474E-921C-F64413B0420D}" destId="{43ED454B-30F6-4629-9705-8AADDD8DD60C}" srcOrd="0" destOrd="0" presId="urn:microsoft.com/office/officeart/2005/8/layout/lProcess2"/>
    <dgm:cxn modelId="{35522BD1-28FC-47E1-AB86-87F84BD9AF0C}" type="presParOf" srcId="{7C08BEA5-C219-474E-921C-F64413B0420D}" destId="{A1503BAF-052E-42BF-A8E5-FE90D263654C}" srcOrd="1" destOrd="0" presId="urn:microsoft.com/office/officeart/2005/8/layout/lProcess2"/>
    <dgm:cxn modelId="{FD610679-E213-48CD-B91E-3B37AA53B991}" type="presParOf" srcId="{7C08BEA5-C219-474E-921C-F64413B0420D}" destId="{0077E319-7973-4E61-8DA9-933D55D2C1F5}" srcOrd="2" destOrd="0" presId="urn:microsoft.com/office/officeart/2005/8/layout/lProcess2"/>
    <dgm:cxn modelId="{1954790C-5418-41F1-BEEB-84AEE199561A}" type="presParOf" srcId="{0077E319-7973-4E61-8DA9-933D55D2C1F5}" destId="{56501DC0-51B8-4FB3-B123-C083A4AC05AD}" srcOrd="0" destOrd="0" presId="urn:microsoft.com/office/officeart/2005/8/layout/lProcess2"/>
    <dgm:cxn modelId="{391FFDD1-FF66-4659-886A-DA3DB2D872A4}" type="presParOf" srcId="{56501DC0-51B8-4FB3-B123-C083A4AC05AD}" destId="{6EFA3FE1-89C3-4281-BD7C-9F5C85683733}" srcOrd="0" destOrd="0" presId="urn:microsoft.com/office/officeart/2005/8/layout/lProcess2"/>
    <dgm:cxn modelId="{D902954C-17AD-4532-8344-2F6EB628E6D3}" type="presParOf" srcId="{9CEBEB90-B27B-4599-A59F-605A26A2F2E8}" destId="{C11CD7E0-8B92-4331-8A4F-D81BBAB268F9}" srcOrd="5" destOrd="0" presId="urn:microsoft.com/office/officeart/2005/8/layout/lProcess2"/>
    <dgm:cxn modelId="{5BC70137-A7B4-4F61-BBD5-21329DE0C104}" type="presParOf" srcId="{9CEBEB90-B27B-4599-A59F-605A26A2F2E8}" destId="{A9914DC5-0B81-4BBF-B125-29D31910C041}" srcOrd="6" destOrd="0" presId="urn:microsoft.com/office/officeart/2005/8/layout/lProcess2"/>
    <dgm:cxn modelId="{E52863AB-C8B6-4D7A-B42D-61B4E358FC8A}" type="presParOf" srcId="{A9914DC5-0B81-4BBF-B125-29D31910C041}" destId="{2C57F6A4-F23F-4A5C-9287-783D841CD21C}" srcOrd="0" destOrd="0" presId="urn:microsoft.com/office/officeart/2005/8/layout/lProcess2"/>
    <dgm:cxn modelId="{506DEBFB-5750-4733-9B26-49BD2B35D73A}" type="presParOf" srcId="{A9914DC5-0B81-4BBF-B125-29D31910C041}" destId="{B4F99D60-EE6C-45AF-BF8D-AE9199B953FA}" srcOrd="1" destOrd="0" presId="urn:microsoft.com/office/officeart/2005/8/layout/lProcess2"/>
    <dgm:cxn modelId="{1F2779B7-E942-40A0-958B-115B0942402D}" type="presParOf" srcId="{A9914DC5-0B81-4BBF-B125-29D31910C041}" destId="{74B2C7EF-2690-4737-9AB9-3F050B71A7FE}" srcOrd="2" destOrd="0" presId="urn:microsoft.com/office/officeart/2005/8/layout/lProcess2"/>
    <dgm:cxn modelId="{A2900B51-594F-4496-82FA-C1C029F46ABA}" type="presParOf" srcId="{74B2C7EF-2690-4737-9AB9-3F050B71A7FE}" destId="{7452465C-E17B-4C21-8085-EF883A3FC847}" srcOrd="0" destOrd="0" presId="urn:microsoft.com/office/officeart/2005/8/layout/lProcess2"/>
    <dgm:cxn modelId="{30419B3B-59C7-4798-BF61-E51B5FC16A36}" type="presParOf" srcId="{7452465C-E17B-4C21-8085-EF883A3FC847}" destId="{C319ABD0-EC55-4F01-9AEB-297F29E4F3BB}" srcOrd="0" destOrd="0" presId="urn:microsoft.com/office/officeart/2005/8/layout/lProcess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7A09BF22-9925-4968-896C-B4C87C612E31}" type="doc">
      <dgm:prSet loTypeId="urn:microsoft.com/office/officeart/2005/8/layout/process2" loCatId="process" qsTypeId="urn:microsoft.com/office/officeart/2005/8/quickstyle/simple1" qsCatId="simple" csTypeId="urn:microsoft.com/office/officeart/2005/8/colors/accent1_2" csCatId="accent1" phldr="1"/>
      <dgm:spPr/>
    </dgm:pt>
    <dgm:pt modelId="{15197785-CF4B-4A2E-BE83-2B995CCCA952}">
      <dgm:prSet phldrT="[Tekstas]"/>
      <dgm:spPr/>
      <dgm:t>
        <a:bodyPr/>
        <a:lstStyle/>
        <a:p>
          <a:r>
            <a:rPr lang="lt-LT" dirty="0"/>
            <a:t>Nuo rugsėjo mėn. viena NPĮ – </a:t>
          </a:r>
        </a:p>
        <a:p>
          <a:r>
            <a:rPr lang="lt-LT" b="1" dirty="0"/>
            <a:t>INVEGA</a:t>
          </a:r>
        </a:p>
      </dgm:t>
    </dgm:pt>
    <dgm:pt modelId="{BF05F281-705F-4EB8-B8D3-48F3643EE84A}" type="parTrans" cxnId="{0307EB79-8C28-4FA4-B461-3B8A803573F6}">
      <dgm:prSet/>
      <dgm:spPr/>
      <dgm:t>
        <a:bodyPr/>
        <a:lstStyle/>
        <a:p>
          <a:endParaRPr lang="lt-LT"/>
        </a:p>
      </dgm:t>
    </dgm:pt>
    <dgm:pt modelId="{C8B4D4CE-5B15-40F8-B45D-D70E346C54EA}" type="sibTrans" cxnId="{0307EB79-8C28-4FA4-B461-3B8A803573F6}">
      <dgm:prSet/>
      <dgm:spPr/>
      <dgm:t>
        <a:bodyPr/>
        <a:lstStyle/>
        <a:p>
          <a:endParaRPr lang="lt-LT"/>
        </a:p>
      </dgm:t>
    </dgm:pt>
    <dgm:pt modelId="{8B2388E5-9287-480D-ADE2-E0D51CB8FA97}">
      <dgm:prSet phldrT="[Tekstas]"/>
      <dgm:spPr/>
      <dgm:t>
        <a:bodyPr/>
        <a:lstStyle/>
        <a:p>
          <a:r>
            <a:rPr lang="lt-LT" dirty="0"/>
            <a:t>Paskolos, garantijos, rizikos kapitalas, dotacijos</a:t>
          </a:r>
        </a:p>
      </dgm:t>
    </dgm:pt>
    <dgm:pt modelId="{B75386C6-92E5-4C70-83A1-4855FDC9C8F9}" type="parTrans" cxnId="{7DEB0DFE-804A-48B3-8419-474B429CECAC}">
      <dgm:prSet/>
      <dgm:spPr/>
      <dgm:t>
        <a:bodyPr/>
        <a:lstStyle/>
        <a:p>
          <a:endParaRPr lang="lt-LT"/>
        </a:p>
      </dgm:t>
    </dgm:pt>
    <dgm:pt modelId="{D3BC2C75-64A5-484F-9FE4-FC92FE0E77B7}" type="sibTrans" cxnId="{7DEB0DFE-804A-48B3-8419-474B429CECAC}">
      <dgm:prSet/>
      <dgm:spPr/>
      <dgm:t>
        <a:bodyPr/>
        <a:lstStyle/>
        <a:p>
          <a:endParaRPr lang="lt-LT"/>
        </a:p>
      </dgm:t>
    </dgm:pt>
    <dgm:pt modelId="{E2503A37-2D5D-487E-BBDC-0797A756DDBB}">
      <dgm:prSet phldrT="[Tekstas]"/>
      <dgm:spPr/>
      <dgm:t>
        <a:bodyPr/>
        <a:lstStyle/>
        <a:p>
          <a:r>
            <a:rPr lang="lt-LT" dirty="0"/>
            <a:t>Finansuojamos visos įmonės, </a:t>
          </a:r>
          <a:r>
            <a:rPr lang="lt-LT" b="1" dirty="0"/>
            <a:t>prioritetas SVV, jaunos įmonės</a:t>
          </a:r>
        </a:p>
      </dgm:t>
    </dgm:pt>
    <dgm:pt modelId="{57A8682E-1F46-4304-8028-253CB8DE0DE4}" type="parTrans" cxnId="{576A2433-4295-4B24-934B-31C0E355CE09}">
      <dgm:prSet/>
      <dgm:spPr/>
      <dgm:t>
        <a:bodyPr/>
        <a:lstStyle/>
        <a:p>
          <a:endParaRPr lang="lt-LT"/>
        </a:p>
      </dgm:t>
    </dgm:pt>
    <dgm:pt modelId="{67871059-40E0-4D11-A75B-3AA40CCA25B5}" type="sibTrans" cxnId="{576A2433-4295-4B24-934B-31C0E355CE09}">
      <dgm:prSet/>
      <dgm:spPr/>
      <dgm:t>
        <a:bodyPr/>
        <a:lstStyle/>
        <a:p>
          <a:endParaRPr lang="lt-LT"/>
        </a:p>
      </dgm:t>
    </dgm:pt>
    <dgm:pt modelId="{B09903F3-1497-460A-9E32-29C59C5F4ADE}" type="pres">
      <dgm:prSet presAssocID="{7A09BF22-9925-4968-896C-B4C87C612E31}" presName="linearFlow" presStyleCnt="0">
        <dgm:presLayoutVars>
          <dgm:resizeHandles val="exact"/>
        </dgm:presLayoutVars>
      </dgm:prSet>
      <dgm:spPr/>
    </dgm:pt>
    <dgm:pt modelId="{3E55CF22-43CB-4351-A1CB-45F97211FB0F}" type="pres">
      <dgm:prSet presAssocID="{15197785-CF4B-4A2E-BE83-2B995CCCA952}" presName="node" presStyleLbl="node1" presStyleIdx="0" presStyleCnt="3">
        <dgm:presLayoutVars>
          <dgm:bulletEnabled val="1"/>
        </dgm:presLayoutVars>
      </dgm:prSet>
      <dgm:spPr/>
    </dgm:pt>
    <dgm:pt modelId="{69511C47-435B-4A9E-AC5C-03BCC40052A9}" type="pres">
      <dgm:prSet presAssocID="{C8B4D4CE-5B15-40F8-B45D-D70E346C54EA}" presName="sibTrans" presStyleLbl="sibTrans2D1" presStyleIdx="0" presStyleCnt="2"/>
      <dgm:spPr/>
    </dgm:pt>
    <dgm:pt modelId="{C924DFF7-9FAE-4470-8F2E-55C02B221FA1}" type="pres">
      <dgm:prSet presAssocID="{C8B4D4CE-5B15-40F8-B45D-D70E346C54EA}" presName="connectorText" presStyleLbl="sibTrans2D1" presStyleIdx="0" presStyleCnt="2"/>
      <dgm:spPr/>
    </dgm:pt>
    <dgm:pt modelId="{D20119DB-80A4-4319-AE8F-4DAD4756A4EC}" type="pres">
      <dgm:prSet presAssocID="{8B2388E5-9287-480D-ADE2-E0D51CB8FA97}" presName="node" presStyleLbl="node1" presStyleIdx="1" presStyleCnt="3">
        <dgm:presLayoutVars>
          <dgm:bulletEnabled val="1"/>
        </dgm:presLayoutVars>
      </dgm:prSet>
      <dgm:spPr/>
    </dgm:pt>
    <dgm:pt modelId="{4AE6B9EF-9D7C-4F87-AD7E-07760EE3D4D2}" type="pres">
      <dgm:prSet presAssocID="{D3BC2C75-64A5-484F-9FE4-FC92FE0E77B7}" presName="sibTrans" presStyleLbl="sibTrans2D1" presStyleIdx="1" presStyleCnt="2"/>
      <dgm:spPr/>
    </dgm:pt>
    <dgm:pt modelId="{F1036746-3FD1-49F7-A644-418F903070E7}" type="pres">
      <dgm:prSet presAssocID="{D3BC2C75-64A5-484F-9FE4-FC92FE0E77B7}" presName="connectorText" presStyleLbl="sibTrans2D1" presStyleIdx="1" presStyleCnt="2"/>
      <dgm:spPr/>
    </dgm:pt>
    <dgm:pt modelId="{7EC4BCA6-1756-4B4C-9DE4-5BDA9199DE5D}" type="pres">
      <dgm:prSet presAssocID="{E2503A37-2D5D-487E-BBDC-0797A756DDBB}" presName="node" presStyleLbl="node1" presStyleIdx="2" presStyleCnt="3">
        <dgm:presLayoutVars>
          <dgm:bulletEnabled val="1"/>
        </dgm:presLayoutVars>
      </dgm:prSet>
      <dgm:spPr/>
    </dgm:pt>
  </dgm:ptLst>
  <dgm:cxnLst>
    <dgm:cxn modelId="{41ABB311-E857-4834-B22D-18695E57AF1D}" type="presOf" srcId="{7A09BF22-9925-4968-896C-B4C87C612E31}" destId="{B09903F3-1497-460A-9E32-29C59C5F4ADE}" srcOrd="0" destOrd="0" presId="urn:microsoft.com/office/officeart/2005/8/layout/process2"/>
    <dgm:cxn modelId="{FA502B30-27EA-4066-A1EF-A23AB889369B}" type="presOf" srcId="{C8B4D4CE-5B15-40F8-B45D-D70E346C54EA}" destId="{69511C47-435B-4A9E-AC5C-03BCC40052A9}" srcOrd="0" destOrd="0" presId="urn:microsoft.com/office/officeart/2005/8/layout/process2"/>
    <dgm:cxn modelId="{576A2433-4295-4B24-934B-31C0E355CE09}" srcId="{7A09BF22-9925-4968-896C-B4C87C612E31}" destId="{E2503A37-2D5D-487E-BBDC-0797A756DDBB}" srcOrd="2" destOrd="0" parTransId="{57A8682E-1F46-4304-8028-253CB8DE0DE4}" sibTransId="{67871059-40E0-4D11-A75B-3AA40CCA25B5}"/>
    <dgm:cxn modelId="{D4AB7748-3EDD-4354-9916-907810471878}" type="presOf" srcId="{D3BC2C75-64A5-484F-9FE4-FC92FE0E77B7}" destId="{F1036746-3FD1-49F7-A644-418F903070E7}" srcOrd="1" destOrd="0" presId="urn:microsoft.com/office/officeart/2005/8/layout/process2"/>
    <dgm:cxn modelId="{B25F5A50-2C8E-4767-84A9-DE215B2182EB}" type="presOf" srcId="{C8B4D4CE-5B15-40F8-B45D-D70E346C54EA}" destId="{C924DFF7-9FAE-4470-8F2E-55C02B221FA1}" srcOrd="1" destOrd="0" presId="urn:microsoft.com/office/officeart/2005/8/layout/process2"/>
    <dgm:cxn modelId="{0307EB79-8C28-4FA4-B461-3B8A803573F6}" srcId="{7A09BF22-9925-4968-896C-B4C87C612E31}" destId="{15197785-CF4B-4A2E-BE83-2B995CCCA952}" srcOrd="0" destOrd="0" parTransId="{BF05F281-705F-4EB8-B8D3-48F3643EE84A}" sibTransId="{C8B4D4CE-5B15-40F8-B45D-D70E346C54EA}"/>
    <dgm:cxn modelId="{C6440983-1804-4279-9FC1-B38947A0336F}" type="presOf" srcId="{D3BC2C75-64A5-484F-9FE4-FC92FE0E77B7}" destId="{4AE6B9EF-9D7C-4F87-AD7E-07760EE3D4D2}" srcOrd="0" destOrd="0" presId="urn:microsoft.com/office/officeart/2005/8/layout/process2"/>
    <dgm:cxn modelId="{ACCBA293-EEB2-4AAA-B6AC-F97A80813721}" type="presOf" srcId="{15197785-CF4B-4A2E-BE83-2B995CCCA952}" destId="{3E55CF22-43CB-4351-A1CB-45F97211FB0F}" srcOrd="0" destOrd="0" presId="urn:microsoft.com/office/officeart/2005/8/layout/process2"/>
    <dgm:cxn modelId="{1DC6DEC7-D861-4C31-8DFF-1760A21E03D2}" type="presOf" srcId="{E2503A37-2D5D-487E-BBDC-0797A756DDBB}" destId="{7EC4BCA6-1756-4B4C-9DE4-5BDA9199DE5D}" srcOrd="0" destOrd="0" presId="urn:microsoft.com/office/officeart/2005/8/layout/process2"/>
    <dgm:cxn modelId="{6B76C4FD-40F1-4848-A0CD-2B4BCAF9EC25}" type="presOf" srcId="{8B2388E5-9287-480D-ADE2-E0D51CB8FA97}" destId="{D20119DB-80A4-4319-AE8F-4DAD4756A4EC}" srcOrd="0" destOrd="0" presId="urn:microsoft.com/office/officeart/2005/8/layout/process2"/>
    <dgm:cxn modelId="{7DEB0DFE-804A-48B3-8419-474B429CECAC}" srcId="{7A09BF22-9925-4968-896C-B4C87C612E31}" destId="{8B2388E5-9287-480D-ADE2-E0D51CB8FA97}" srcOrd="1" destOrd="0" parTransId="{B75386C6-92E5-4C70-83A1-4855FDC9C8F9}" sibTransId="{D3BC2C75-64A5-484F-9FE4-FC92FE0E77B7}"/>
    <dgm:cxn modelId="{A6CD8080-16A3-44D4-98A5-F83267831303}" type="presParOf" srcId="{B09903F3-1497-460A-9E32-29C59C5F4ADE}" destId="{3E55CF22-43CB-4351-A1CB-45F97211FB0F}" srcOrd="0" destOrd="0" presId="urn:microsoft.com/office/officeart/2005/8/layout/process2"/>
    <dgm:cxn modelId="{1E1C7A6A-07AF-4F81-B935-22A870A34800}" type="presParOf" srcId="{B09903F3-1497-460A-9E32-29C59C5F4ADE}" destId="{69511C47-435B-4A9E-AC5C-03BCC40052A9}" srcOrd="1" destOrd="0" presId="urn:microsoft.com/office/officeart/2005/8/layout/process2"/>
    <dgm:cxn modelId="{CE44BFA2-8907-407A-804B-51897A3179C9}" type="presParOf" srcId="{69511C47-435B-4A9E-AC5C-03BCC40052A9}" destId="{C924DFF7-9FAE-4470-8F2E-55C02B221FA1}" srcOrd="0" destOrd="0" presId="urn:microsoft.com/office/officeart/2005/8/layout/process2"/>
    <dgm:cxn modelId="{6A1421A2-4D80-4DD3-892A-BA8A504EEC38}" type="presParOf" srcId="{B09903F3-1497-460A-9E32-29C59C5F4ADE}" destId="{D20119DB-80A4-4319-AE8F-4DAD4756A4EC}" srcOrd="2" destOrd="0" presId="urn:microsoft.com/office/officeart/2005/8/layout/process2"/>
    <dgm:cxn modelId="{D5B9FFA9-452D-4436-9130-10F41B984B64}" type="presParOf" srcId="{B09903F3-1497-460A-9E32-29C59C5F4ADE}" destId="{4AE6B9EF-9D7C-4F87-AD7E-07760EE3D4D2}" srcOrd="3" destOrd="0" presId="urn:microsoft.com/office/officeart/2005/8/layout/process2"/>
    <dgm:cxn modelId="{3CB10024-3A1F-468F-A0EF-F5849307C6D9}" type="presParOf" srcId="{4AE6B9EF-9D7C-4F87-AD7E-07760EE3D4D2}" destId="{F1036746-3FD1-49F7-A644-418F903070E7}" srcOrd="0" destOrd="0" presId="urn:microsoft.com/office/officeart/2005/8/layout/process2"/>
    <dgm:cxn modelId="{5CCD3D8D-180A-4FAB-8BC8-F669DCCFCA6E}" type="presParOf" srcId="{B09903F3-1497-460A-9E32-29C59C5F4ADE}" destId="{7EC4BCA6-1756-4B4C-9DE4-5BDA9199DE5D}" srcOrd="4" destOrd="0" presId="urn:microsoft.com/office/officeart/2005/8/layout/process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3BA7A9D3-457C-4154-BE2A-8FC96358C065}" type="doc">
      <dgm:prSet loTypeId="urn:microsoft.com/office/officeart/2005/8/layout/process1" loCatId="process" qsTypeId="urn:microsoft.com/office/officeart/2005/8/quickstyle/simple1" qsCatId="simple" csTypeId="urn:microsoft.com/office/officeart/2005/8/colors/accent1_2" csCatId="accent1" phldr="1"/>
      <dgm:spPr/>
    </dgm:pt>
    <dgm:pt modelId="{D3ED92DE-4211-4206-AC52-80A6163796F4}">
      <dgm:prSet phldrT="[Tekstas]" custT="1"/>
      <dgm:spPr/>
      <dgm:t>
        <a:bodyPr/>
        <a:lstStyle/>
        <a:p>
          <a:r>
            <a:rPr lang="lt-LT" sz="1800" kern="1200" dirty="0">
              <a:solidFill>
                <a:prstClr val="white"/>
              </a:solidFill>
              <a:latin typeface="Myriad Pro"/>
              <a:ea typeface="+mn-ea"/>
              <a:cs typeface="+mn-cs"/>
            </a:rPr>
            <a:t>Veikiančioms priemonėms skirta </a:t>
          </a:r>
          <a:r>
            <a:rPr lang="lt-LT" sz="1800" b="1" kern="1200" dirty="0">
              <a:solidFill>
                <a:prstClr val="white"/>
              </a:solidFill>
              <a:latin typeface="Myriad Pro"/>
              <a:ea typeface="+mn-ea"/>
              <a:cs typeface="+mn-cs"/>
            </a:rPr>
            <a:t>1.373 mlrd. Eur</a:t>
          </a:r>
        </a:p>
      </dgm:t>
    </dgm:pt>
    <dgm:pt modelId="{5ABEA5C3-8DB1-4005-96E3-761BA4BC30B3}" type="parTrans" cxnId="{A41AA27F-BD27-4F88-9A51-05218F14473D}">
      <dgm:prSet/>
      <dgm:spPr/>
      <dgm:t>
        <a:bodyPr/>
        <a:lstStyle/>
        <a:p>
          <a:endParaRPr lang="lt-LT"/>
        </a:p>
      </dgm:t>
    </dgm:pt>
    <dgm:pt modelId="{ABFB069F-4CA9-4EB4-9881-36669879D11F}" type="sibTrans" cxnId="{A41AA27F-BD27-4F88-9A51-05218F14473D}">
      <dgm:prSet/>
      <dgm:spPr/>
      <dgm:t>
        <a:bodyPr/>
        <a:lstStyle/>
        <a:p>
          <a:endParaRPr lang="lt-LT"/>
        </a:p>
      </dgm:t>
    </dgm:pt>
    <dgm:pt modelId="{8FD8B5F4-8A1B-4BAF-A800-DABC8F157A46}">
      <dgm:prSet phldrT="[Tekstas]" custT="1"/>
      <dgm:spPr/>
      <dgm:t>
        <a:bodyPr/>
        <a:lstStyle/>
        <a:p>
          <a:r>
            <a:rPr lang="lt-LT" sz="1800" dirty="0"/>
            <a:t>2021-2027 m. ES lėšų bus skirta </a:t>
          </a:r>
          <a:r>
            <a:rPr lang="lt-LT" sz="1800" b="1" dirty="0"/>
            <a:t>286,4 mln. Eur </a:t>
          </a:r>
          <a:r>
            <a:rPr lang="en-US" sz="1800" dirty="0"/>
            <a:t>+</a:t>
          </a:r>
          <a:r>
            <a:rPr lang="lt-LT" sz="1800" dirty="0"/>
            <a:t> </a:t>
          </a:r>
          <a:r>
            <a:rPr lang="lt-LT" sz="1400" b="1" i="1" dirty="0"/>
            <a:t>123,6 mln. Eur </a:t>
          </a:r>
          <a:r>
            <a:rPr lang="lt-LT" sz="1400" i="1" dirty="0"/>
            <a:t>grįžusios</a:t>
          </a:r>
        </a:p>
      </dgm:t>
    </dgm:pt>
    <dgm:pt modelId="{C80FFA98-672E-4658-A9AB-9A4C58DEA174}" type="parTrans" cxnId="{4841F9E3-5591-4836-861A-7E8601F6371C}">
      <dgm:prSet/>
      <dgm:spPr/>
      <dgm:t>
        <a:bodyPr/>
        <a:lstStyle/>
        <a:p>
          <a:endParaRPr lang="lt-LT"/>
        </a:p>
      </dgm:t>
    </dgm:pt>
    <dgm:pt modelId="{D5FCE7DE-3F0C-4FC9-9B0C-7C1BB006246C}" type="sibTrans" cxnId="{4841F9E3-5591-4836-861A-7E8601F6371C}">
      <dgm:prSet/>
      <dgm:spPr/>
      <dgm:t>
        <a:bodyPr/>
        <a:lstStyle/>
        <a:p>
          <a:endParaRPr lang="lt-LT"/>
        </a:p>
      </dgm:t>
    </dgm:pt>
    <dgm:pt modelId="{F199D80B-00BD-461E-8C26-03316F84C128}">
      <dgm:prSet phldrT="[Tekstas]" custT="1"/>
      <dgm:spPr/>
      <dgm:t>
        <a:bodyPr/>
        <a:lstStyle/>
        <a:p>
          <a:pPr algn="ctr"/>
          <a:r>
            <a:rPr lang="lt-LT" sz="1400" dirty="0"/>
            <a:t>Verslo konkurencingumo skatinimas</a:t>
          </a:r>
        </a:p>
        <a:p>
          <a:pPr algn="ctr"/>
          <a:r>
            <a:rPr lang="lt-LT" sz="1400" dirty="0"/>
            <a:t>Moksliniai tyrimai ir inovacijos</a:t>
          </a:r>
        </a:p>
        <a:p>
          <a:pPr algn="ctr"/>
          <a:r>
            <a:rPr lang="lt-LT" sz="1400" dirty="0" err="1"/>
            <a:t>Startuolių</a:t>
          </a:r>
          <a:r>
            <a:rPr lang="lt-LT" sz="1400" dirty="0"/>
            <a:t> vystymas, </a:t>
          </a:r>
          <a:r>
            <a:rPr lang="lt-LT" sz="1400" dirty="0" err="1"/>
            <a:t>akceleravimas</a:t>
          </a:r>
          <a:endParaRPr lang="lt-LT" sz="1400" dirty="0"/>
        </a:p>
        <a:p>
          <a:pPr algn="ctr"/>
          <a:r>
            <a:rPr lang="lt-LT" sz="1400" dirty="0"/>
            <a:t>Pramonės transformacija</a:t>
          </a:r>
        </a:p>
        <a:p>
          <a:pPr algn="ctr"/>
          <a:r>
            <a:rPr lang="lt-LT" sz="1400" dirty="0"/>
            <a:t>Skaitmeninimas</a:t>
          </a:r>
        </a:p>
      </dgm:t>
    </dgm:pt>
    <dgm:pt modelId="{7AD16AFA-9D18-4B1D-9385-8EF00D5638E0}" type="parTrans" cxnId="{F35E47EF-0A38-4DD7-B230-16B6567FDB98}">
      <dgm:prSet/>
      <dgm:spPr/>
      <dgm:t>
        <a:bodyPr/>
        <a:lstStyle/>
        <a:p>
          <a:endParaRPr lang="lt-LT"/>
        </a:p>
      </dgm:t>
    </dgm:pt>
    <dgm:pt modelId="{3ACE9701-9A42-4304-A453-65F05C11C2F2}" type="sibTrans" cxnId="{F35E47EF-0A38-4DD7-B230-16B6567FDB98}">
      <dgm:prSet/>
      <dgm:spPr/>
      <dgm:t>
        <a:bodyPr/>
        <a:lstStyle/>
        <a:p>
          <a:endParaRPr lang="lt-LT"/>
        </a:p>
      </dgm:t>
    </dgm:pt>
    <dgm:pt modelId="{8005EC54-9B98-4140-AD02-8DD68B892005}" type="pres">
      <dgm:prSet presAssocID="{3BA7A9D3-457C-4154-BE2A-8FC96358C065}" presName="Name0" presStyleCnt="0">
        <dgm:presLayoutVars>
          <dgm:dir/>
          <dgm:resizeHandles val="exact"/>
        </dgm:presLayoutVars>
      </dgm:prSet>
      <dgm:spPr/>
    </dgm:pt>
    <dgm:pt modelId="{C4C5D104-39CA-42F9-8330-3A9B016D5E86}" type="pres">
      <dgm:prSet presAssocID="{D3ED92DE-4211-4206-AC52-80A6163796F4}" presName="node" presStyleLbl="node1" presStyleIdx="0" presStyleCnt="3" custScaleY="74453" custLinFactNeighborX="-3086" custLinFactNeighborY="686">
        <dgm:presLayoutVars>
          <dgm:bulletEnabled val="1"/>
        </dgm:presLayoutVars>
      </dgm:prSet>
      <dgm:spPr/>
    </dgm:pt>
    <dgm:pt modelId="{BD78FE7D-3A89-4DA5-AFFA-2B2CD43B2F01}" type="pres">
      <dgm:prSet presAssocID="{ABFB069F-4CA9-4EB4-9881-36669879D11F}" presName="sibTrans" presStyleLbl="sibTrans2D1" presStyleIdx="0" presStyleCnt="2"/>
      <dgm:spPr/>
    </dgm:pt>
    <dgm:pt modelId="{E5ECBAAA-2FD1-4AD4-B299-C15846C37EA2}" type="pres">
      <dgm:prSet presAssocID="{ABFB069F-4CA9-4EB4-9881-36669879D11F}" presName="connectorText" presStyleLbl="sibTrans2D1" presStyleIdx="0" presStyleCnt="2"/>
      <dgm:spPr/>
    </dgm:pt>
    <dgm:pt modelId="{0704CAF9-50A3-45A2-8E86-0D8F94AC60FA}" type="pres">
      <dgm:prSet presAssocID="{8FD8B5F4-8A1B-4BAF-A800-DABC8F157A46}" presName="node" presStyleLbl="node1" presStyleIdx="1" presStyleCnt="3" custScaleY="84464">
        <dgm:presLayoutVars>
          <dgm:bulletEnabled val="1"/>
        </dgm:presLayoutVars>
      </dgm:prSet>
      <dgm:spPr/>
    </dgm:pt>
    <dgm:pt modelId="{E81CB7AE-982C-4843-B8B8-58C236078885}" type="pres">
      <dgm:prSet presAssocID="{D5FCE7DE-3F0C-4FC9-9B0C-7C1BB006246C}" presName="sibTrans" presStyleLbl="sibTrans2D1" presStyleIdx="1" presStyleCnt="2"/>
      <dgm:spPr/>
    </dgm:pt>
    <dgm:pt modelId="{23C7FA37-1340-42CC-8221-09798CEE1545}" type="pres">
      <dgm:prSet presAssocID="{D5FCE7DE-3F0C-4FC9-9B0C-7C1BB006246C}" presName="connectorText" presStyleLbl="sibTrans2D1" presStyleIdx="1" presStyleCnt="2"/>
      <dgm:spPr/>
    </dgm:pt>
    <dgm:pt modelId="{1BAB1F4B-2B0A-4BA4-BB70-2CC6F8C79AE8}" type="pres">
      <dgm:prSet presAssocID="{F199D80B-00BD-461E-8C26-03316F84C128}" presName="node" presStyleLbl="node1" presStyleIdx="2" presStyleCnt="3" custScaleX="112933" custScaleY="105917" custLinFactNeighborX="-9660" custLinFactNeighborY="532">
        <dgm:presLayoutVars>
          <dgm:bulletEnabled val="1"/>
        </dgm:presLayoutVars>
      </dgm:prSet>
      <dgm:spPr/>
    </dgm:pt>
  </dgm:ptLst>
  <dgm:cxnLst>
    <dgm:cxn modelId="{7C467C00-4DBE-409B-9552-19A916F98984}" type="presOf" srcId="{D5FCE7DE-3F0C-4FC9-9B0C-7C1BB006246C}" destId="{E81CB7AE-982C-4843-B8B8-58C236078885}" srcOrd="0" destOrd="0" presId="urn:microsoft.com/office/officeart/2005/8/layout/process1"/>
    <dgm:cxn modelId="{CCECF80F-D123-4688-9418-281E829F1C57}" type="presOf" srcId="{D5FCE7DE-3F0C-4FC9-9B0C-7C1BB006246C}" destId="{23C7FA37-1340-42CC-8221-09798CEE1545}" srcOrd="1" destOrd="0" presId="urn:microsoft.com/office/officeart/2005/8/layout/process1"/>
    <dgm:cxn modelId="{263D304B-BE14-4687-A592-D45E7E6D27A0}" type="presOf" srcId="{F199D80B-00BD-461E-8C26-03316F84C128}" destId="{1BAB1F4B-2B0A-4BA4-BB70-2CC6F8C79AE8}" srcOrd="0" destOrd="0" presId="urn:microsoft.com/office/officeart/2005/8/layout/process1"/>
    <dgm:cxn modelId="{A41AA27F-BD27-4F88-9A51-05218F14473D}" srcId="{3BA7A9D3-457C-4154-BE2A-8FC96358C065}" destId="{D3ED92DE-4211-4206-AC52-80A6163796F4}" srcOrd="0" destOrd="0" parTransId="{5ABEA5C3-8DB1-4005-96E3-761BA4BC30B3}" sibTransId="{ABFB069F-4CA9-4EB4-9881-36669879D11F}"/>
    <dgm:cxn modelId="{E4DAB280-B0FE-40C0-B87E-AB91D963985D}" type="presOf" srcId="{3BA7A9D3-457C-4154-BE2A-8FC96358C065}" destId="{8005EC54-9B98-4140-AD02-8DD68B892005}" srcOrd="0" destOrd="0" presId="urn:microsoft.com/office/officeart/2005/8/layout/process1"/>
    <dgm:cxn modelId="{DB809583-0F8B-449A-AB68-E01EC76EC59B}" type="presOf" srcId="{ABFB069F-4CA9-4EB4-9881-36669879D11F}" destId="{BD78FE7D-3A89-4DA5-AFFA-2B2CD43B2F01}" srcOrd="0" destOrd="0" presId="urn:microsoft.com/office/officeart/2005/8/layout/process1"/>
    <dgm:cxn modelId="{4F3BFAA3-0A51-4B45-B1F7-E66C003E22C1}" type="presOf" srcId="{D3ED92DE-4211-4206-AC52-80A6163796F4}" destId="{C4C5D104-39CA-42F9-8330-3A9B016D5E86}" srcOrd="0" destOrd="0" presId="urn:microsoft.com/office/officeart/2005/8/layout/process1"/>
    <dgm:cxn modelId="{C3CE96E0-10AA-42A5-B5B2-4CD9B8AD0592}" type="presOf" srcId="{ABFB069F-4CA9-4EB4-9881-36669879D11F}" destId="{E5ECBAAA-2FD1-4AD4-B299-C15846C37EA2}" srcOrd="1" destOrd="0" presId="urn:microsoft.com/office/officeart/2005/8/layout/process1"/>
    <dgm:cxn modelId="{4841F9E3-5591-4836-861A-7E8601F6371C}" srcId="{3BA7A9D3-457C-4154-BE2A-8FC96358C065}" destId="{8FD8B5F4-8A1B-4BAF-A800-DABC8F157A46}" srcOrd="1" destOrd="0" parTransId="{C80FFA98-672E-4658-A9AB-9A4C58DEA174}" sibTransId="{D5FCE7DE-3F0C-4FC9-9B0C-7C1BB006246C}"/>
    <dgm:cxn modelId="{B1E71AEA-2207-421E-B42C-7B9818A2A65C}" type="presOf" srcId="{8FD8B5F4-8A1B-4BAF-A800-DABC8F157A46}" destId="{0704CAF9-50A3-45A2-8E86-0D8F94AC60FA}" srcOrd="0" destOrd="0" presId="urn:microsoft.com/office/officeart/2005/8/layout/process1"/>
    <dgm:cxn modelId="{F35E47EF-0A38-4DD7-B230-16B6567FDB98}" srcId="{3BA7A9D3-457C-4154-BE2A-8FC96358C065}" destId="{F199D80B-00BD-461E-8C26-03316F84C128}" srcOrd="2" destOrd="0" parTransId="{7AD16AFA-9D18-4B1D-9385-8EF00D5638E0}" sibTransId="{3ACE9701-9A42-4304-A453-65F05C11C2F2}"/>
    <dgm:cxn modelId="{B1C02B2E-702F-4898-8066-0906BE3E23D4}" type="presParOf" srcId="{8005EC54-9B98-4140-AD02-8DD68B892005}" destId="{C4C5D104-39CA-42F9-8330-3A9B016D5E86}" srcOrd="0" destOrd="0" presId="urn:microsoft.com/office/officeart/2005/8/layout/process1"/>
    <dgm:cxn modelId="{3BB9A04D-B8D7-4E1F-BCE4-E1C26A4D98B9}" type="presParOf" srcId="{8005EC54-9B98-4140-AD02-8DD68B892005}" destId="{BD78FE7D-3A89-4DA5-AFFA-2B2CD43B2F01}" srcOrd="1" destOrd="0" presId="urn:microsoft.com/office/officeart/2005/8/layout/process1"/>
    <dgm:cxn modelId="{27A5B945-B5DF-4491-83BC-ADFE7C7072A0}" type="presParOf" srcId="{BD78FE7D-3A89-4DA5-AFFA-2B2CD43B2F01}" destId="{E5ECBAAA-2FD1-4AD4-B299-C15846C37EA2}" srcOrd="0" destOrd="0" presId="urn:microsoft.com/office/officeart/2005/8/layout/process1"/>
    <dgm:cxn modelId="{2513BC9F-5F03-4B03-ADE7-727D8260E5AE}" type="presParOf" srcId="{8005EC54-9B98-4140-AD02-8DD68B892005}" destId="{0704CAF9-50A3-45A2-8E86-0D8F94AC60FA}" srcOrd="2" destOrd="0" presId="urn:microsoft.com/office/officeart/2005/8/layout/process1"/>
    <dgm:cxn modelId="{6B26F6DB-52F6-44F2-93CF-C5ADC73C8D86}" type="presParOf" srcId="{8005EC54-9B98-4140-AD02-8DD68B892005}" destId="{E81CB7AE-982C-4843-B8B8-58C236078885}" srcOrd="3" destOrd="0" presId="urn:microsoft.com/office/officeart/2005/8/layout/process1"/>
    <dgm:cxn modelId="{1F96D06D-F564-42A4-AFDE-E6D684A0110B}" type="presParOf" srcId="{E81CB7AE-982C-4843-B8B8-58C236078885}" destId="{23C7FA37-1340-42CC-8221-09798CEE1545}" srcOrd="0" destOrd="0" presId="urn:microsoft.com/office/officeart/2005/8/layout/process1"/>
    <dgm:cxn modelId="{A411DC07-BC9C-4101-9CC8-86F5DD5ACF9B}" type="presParOf" srcId="{8005EC54-9B98-4140-AD02-8DD68B892005}" destId="{1BAB1F4B-2B0A-4BA4-BB70-2CC6F8C79AE8}" srcOrd="4" destOrd="0" presId="urn:microsoft.com/office/officeart/2005/8/layout/process1"/>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B66D581C-B7C2-4452-B538-8D027BC328A1}"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lt-LT"/>
        </a:p>
      </dgm:t>
    </dgm:pt>
    <dgm:pt modelId="{B936ED33-8149-4C23-A205-AE46D7B81835}">
      <dgm:prSet phldrT="[Text]" custT="1"/>
      <dgm:spPr/>
      <dgm:t>
        <a:bodyPr/>
        <a:lstStyle/>
        <a:p>
          <a:pPr algn="ctr"/>
          <a:r>
            <a:rPr lang="lt-LT" sz="2000"/>
            <a:t>Tiesioginės paskolos (Kinija)</a:t>
          </a:r>
          <a:endParaRPr lang="en-US" sz="2000" b="0"/>
        </a:p>
      </dgm:t>
    </dgm:pt>
    <dgm:pt modelId="{504EF0E9-9E17-4463-90E4-9FDFC0F8A24E}" type="parTrans" cxnId="{25D9E50D-92EB-457D-9245-A9827B5CBDBB}">
      <dgm:prSet/>
      <dgm:spPr/>
      <dgm:t>
        <a:bodyPr/>
        <a:lstStyle/>
        <a:p>
          <a:endParaRPr lang="lt-LT"/>
        </a:p>
      </dgm:t>
    </dgm:pt>
    <dgm:pt modelId="{96314F15-DA06-4242-99AF-A6C44E9700D3}" type="sibTrans" cxnId="{25D9E50D-92EB-457D-9245-A9827B5CBDBB}">
      <dgm:prSet/>
      <dgm:spPr/>
      <dgm:t>
        <a:bodyPr/>
        <a:lstStyle/>
        <a:p>
          <a:endParaRPr lang="lt-LT"/>
        </a:p>
      </dgm:t>
    </dgm:pt>
    <dgm:pt modelId="{A24C2F0F-FC13-4BDB-B001-8843FF5A3B4B}">
      <dgm:prSet phldrT="[Text]" custT="1"/>
      <dgm:spPr/>
      <dgm:t>
        <a:bodyPr/>
        <a:lstStyle/>
        <a:p>
          <a:pPr algn="ctr"/>
          <a:r>
            <a:rPr lang="lt-LT" sz="2000"/>
            <a:t>Pagalbos</a:t>
          </a:r>
          <a:r>
            <a:rPr lang="lt-LT" sz="1700"/>
            <a:t> </a:t>
          </a:r>
          <a:r>
            <a:rPr lang="lt-LT" sz="2000"/>
            <a:t>garantijos</a:t>
          </a:r>
          <a:endParaRPr lang="en-US" sz="2000"/>
        </a:p>
      </dgm:t>
    </dgm:pt>
    <dgm:pt modelId="{F4993084-F7C8-4EFA-B020-0EF0C7EB0B7B}" type="parTrans" cxnId="{FCB8F625-183F-41F1-A362-67D07DCFD6CB}">
      <dgm:prSet/>
      <dgm:spPr/>
      <dgm:t>
        <a:bodyPr/>
        <a:lstStyle/>
        <a:p>
          <a:endParaRPr lang="lt-LT"/>
        </a:p>
      </dgm:t>
    </dgm:pt>
    <dgm:pt modelId="{C65E0D03-001C-456B-A63A-77F8445A73B0}" type="sibTrans" cxnId="{FCB8F625-183F-41F1-A362-67D07DCFD6CB}">
      <dgm:prSet/>
      <dgm:spPr/>
      <dgm:t>
        <a:bodyPr/>
        <a:lstStyle/>
        <a:p>
          <a:endParaRPr lang="lt-LT"/>
        </a:p>
      </dgm:t>
    </dgm:pt>
    <dgm:pt modelId="{4B249803-F5AA-4CDA-8B41-FA24D7CF102E}">
      <dgm:prSet/>
      <dgm:spPr/>
      <dgm:t>
        <a:bodyPr/>
        <a:lstStyle/>
        <a:p>
          <a:r>
            <a:rPr lang="lt-LT"/>
            <a:t>Tiesioginės paskolos Perspektyva</a:t>
          </a:r>
        </a:p>
      </dgm:t>
    </dgm:pt>
    <dgm:pt modelId="{3322E26D-7FDD-489F-9BEC-B18D725BDC96}" type="parTrans" cxnId="{9332CBF7-4824-496E-A1C7-AD48D7F16A8F}">
      <dgm:prSet/>
      <dgm:spPr/>
      <dgm:t>
        <a:bodyPr/>
        <a:lstStyle/>
        <a:p>
          <a:endParaRPr lang="lt-LT"/>
        </a:p>
      </dgm:t>
    </dgm:pt>
    <dgm:pt modelId="{A36E67C4-2151-4EFC-AA04-6E3F95A7E787}" type="sibTrans" cxnId="{9332CBF7-4824-496E-A1C7-AD48D7F16A8F}">
      <dgm:prSet/>
      <dgm:spPr/>
      <dgm:t>
        <a:bodyPr/>
        <a:lstStyle/>
        <a:p>
          <a:endParaRPr lang="lt-LT"/>
        </a:p>
      </dgm:t>
    </dgm:pt>
    <dgm:pt modelId="{5DCB1C12-FAF2-4878-94B6-D68931922C16}">
      <dgm:prSet custT="1"/>
      <dgm:spPr/>
      <dgm:t>
        <a:bodyPr/>
        <a:lstStyle/>
        <a:p>
          <a:pPr algn="l">
            <a:lnSpc>
              <a:spcPct val="100000"/>
            </a:lnSpc>
            <a:spcAft>
              <a:spcPts val="0"/>
            </a:spcAft>
          </a:pPr>
          <a:r>
            <a:rPr lang="lt-LT" sz="1600"/>
            <a:t>Garantijos už apyvartines, investicines paskolas, lizingo sandorius.</a:t>
          </a:r>
        </a:p>
      </dgm:t>
    </dgm:pt>
    <dgm:pt modelId="{EF5A13AE-A1B9-426D-A939-19734B195AB4}" type="parTrans" cxnId="{B75F9706-6C0C-4B0D-9C63-B5A655BBFB93}">
      <dgm:prSet/>
      <dgm:spPr/>
      <dgm:t>
        <a:bodyPr/>
        <a:lstStyle/>
        <a:p>
          <a:endParaRPr lang="lt-LT"/>
        </a:p>
      </dgm:t>
    </dgm:pt>
    <dgm:pt modelId="{77336409-9FA7-4E33-AE93-992A2EA03A67}" type="sibTrans" cxnId="{B75F9706-6C0C-4B0D-9C63-B5A655BBFB93}">
      <dgm:prSet/>
      <dgm:spPr/>
      <dgm:t>
        <a:bodyPr/>
        <a:lstStyle/>
        <a:p>
          <a:endParaRPr lang="lt-LT"/>
        </a:p>
      </dgm:t>
    </dgm:pt>
    <dgm:pt modelId="{E0BA7C47-746A-49B4-90B5-85C46637EFCB}">
      <dgm:prSet custT="1"/>
      <dgm:spPr/>
      <dgm:t>
        <a:bodyPr/>
        <a:lstStyle/>
        <a:p>
          <a:pPr rtl="0">
            <a:lnSpc>
              <a:spcPct val="100000"/>
            </a:lnSpc>
            <a:spcAft>
              <a:spcPts val="0"/>
            </a:spcAft>
          </a:pPr>
          <a:r>
            <a:rPr lang="lt-LT" sz="1600"/>
            <a:t>Paskolos</a:t>
          </a:r>
          <a:r>
            <a:rPr lang="lt-LT" sz="1600">
              <a:latin typeface="Myriad Pro"/>
            </a:rPr>
            <a:t> </a:t>
          </a:r>
          <a:r>
            <a:rPr lang="lt-LT" sz="1600"/>
            <a:t> skirto</a:t>
          </a:r>
          <a:r>
            <a:rPr lang="en-US" sz="1600"/>
            <a:t>s </a:t>
          </a:r>
          <a:r>
            <a:rPr lang="en-US" sz="1600">
              <a:latin typeface="Myriad Pro"/>
            </a:rPr>
            <a:t>SVV</a:t>
          </a:r>
          <a:r>
            <a:rPr lang="lt-LT" sz="1600">
              <a:latin typeface="Myriad Pro"/>
            </a:rPr>
            <a:t> </a:t>
          </a:r>
          <a:r>
            <a:rPr lang="lt-LT" sz="1600"/>
            <a:t>subjekta</a:t>
          </a:r>
          <a:r>
            <a:rPr lang="en-US" sz="1600"/>
            <a:t>ms</a:t>
          </a:r>
          <a:r>
            <a:rPr lang="lt-LT" sz="1600"/>
            <a:t> ir didelė</a:t>
          </a:r>
          <a:r>
            <a:rPr lang="en-US" sz="1600"/>
            <a:t>m</a:t>
          </a:r>
          <a:r>
            <a:rPr lang="lt-LT" sz="1600"/>
            <a:t>s įmonė</a:t>
          </a:r>
          <a:r>
            <a:rPr lang="en-US" sz="1600"/>
            <a:t>m</a:t>
          </a:r>
          <a:r>
            <a:rPr lang="lt-LT" sz="1600"/>
            <a:t>s</a:t>
          </a:r>
          <a:r>
            <a:rPr lang="en-US" sz="1600">
              <a:latin typeface="Myriad Pro"/>
            </a:rPr>
            <a:t> </a:t>
          </a:r>
          <a:r>
            <a:rPr lang="lt-LT" sz="1600"/>
            <a:t> apyvartinėms lėšoms finansuoti</a:t>
          </a:r>
          <a:r>
            <a:rPr lang="en-US" sz="1600"/>
            <a:t>.</a:t>
          </a:r>
          <a:r>
            <a:rPr lang="en-US" sz="1600">
              <a:solidFill>
                <a:schemeClr val="bg1"/>
              </a:solidFill>
              <a:latin typeface="Myriad Pro"/>
            </a:rPr>
            <a:t> </a:t>
          </a:r>
          <a:endParaRPr lang="lt-LT" sz="1600" b="0">
            <a:solidFill>
              <a:schemeClr val="bg1"/>
            </a:solidFill>
            <a:latin typeface="+mj-lt"/>
          </a:endParaRPr>
        </a:p>
      </dgm:t>
    </dgm:pt>
    <dgm:pt modelId="{D0D88F97-A3E9-441B-A46A-9E6063817042}" type="parTrans" cxnId="{E6BA828D-C54D-448A-9E4B-EFA928B3109C}">
      <dgm:prSet/>
      <dgm:spPr/>
      <dgm:t>
        <a:bodyPr/>
        <a:lstStyle/>
        <a:p>
          <a:endParaRPr lang="lt-LT"/>
        </a:p>
      </dgm:t>
    </dgm:pt>
    <dgm:pt modelId="{1F6BF933-9DA4-4253-B14B-3736179AE8AC}" type="sibTrans" cxnId="{E6BA828D-C54D-448A-9E4B-EFA928B3109C}">
      <dgm:prSet/>
      <dgm:spPr/>
      <dgm:t>
        <a:bodyPr/>
        <a:lstStyle/>
        <a:p>
          <a:endParaRPr lang="lt-LT"/>
        </a:p>
      </dgm:t>
    </dgm:pt>
    <dgm:pt modelId="{E608FC8D-21E6-4D2A-9F6D-DAE5BC22BC0E}">
      <dgm:prSet custT="1"/>
      <dgm:spPr/>
      <dgm:t>
        <a:bodyPr/>
        <a:lstStyle/>
        <a:p>
          <a:pPr marL="0" lvl="0" algn="just" defTabSz="844550">
            <a:lnSpc>
              <a:spcPct val="100000"/>
            </a:lnSpc>
            <a:spcBef>
              <a:spcPct val="0"/>
            </a:spcBef>
            <a:spcAft>
              <a:spcPts val="0"/>
            </a:spcAft>
            <a:buFont typeface="Arial" panose="020B0604020202020204" pitchFamily="34" charset="0"/>
            <a:buChar char="•"/>
          </a:pPr>
          <a:r>
            <a:rPr lang="lt-LT" sz="1600" b="0" kern="1200">
              <a:solidFill>
                <a:srgbClr val="062889"/>
              </a:solidFill>
              <a:latin typeface="Myriad Pro"/>
              <a:ea typeface="+mn-ea"/>
              <a:cs typeface="Arial"/>
            </a:rPr>
            <a:t>Tiesioginės paskolos MVĮ ir didelėms įmonėms ir šių įmonių projektams įgyvendinti, kurie apima pramoninius tyrimus ir (ar) bandomąsias taikomąsias bei inovacines veiklas, kurių tikslas yra pateikti rinkai inovatyvų produktą (prekę, paslaugą, technologiją), ne vėliau kaip per 5 metus nuo paskolos sutarties pasirašymo.</a:t>
          </a:r>
        </a:p>
      </dgm:t>
    </dgm:pt>
    <dgm:pt modelId="{D633C0A9-6259-4F00-BE2D-97E9163C8A42}" type="parTrans" cxnId="{D2C6B62A-9761-42F5-B243-E0E460427606}">
      <dgm:prSet/>
      <dgm:spPr/>
      <dgm:t>
        <a:bodyPr/>
        <a:lstStyle/>
        <a:p>
          <a:endParaRPr lang="lt-LT"/>
        </a:p>
      </dgm:t>
    </dgm:pt>
    <dgm:pt modelId="{324877AA-482A-457F-8F45-7CAE96572470}" type="sibTrans" cxnId="{D2C6B62A-9761-42F5-B243-E0E460427606}">
      <dgm:prSet/>
      <dgm:spPr/>
      <dgm:t>
        <a:bodyPr/>
        <a:lstStyle/>
        <a:p>
          <a:endParaRPr lang="lt-LT"/>
        </a:p>
      </dgm:t>
    </dgm:pt>
    <dgm:pt modelId="{F90C40C1-7227-4324-B083-5549ABE73B24}">
      <dgm:prSet custT="1"/>
      <dgm:spPr/>
      <dgm:t>
        <a:bodyPr/>
        <a:lstStyle/>
        <a:p>
          <a:pPr algn="l">
            <a:lnSpc>
              <a:spcPct val="100000"/>
            </a:lnSpc>
            <a:spcAft>
              <a:spcPts val="0"/>
            </a:spcAft>
          </a:pPr>
          <a:r>
            <a:rPr lang="lt-LT" sz="1600"/>
            <a:t>Paskolos/ lizingo suma negali viršyti 15</a:t>
          </a:r>
          <a:r>
            <a:rPr lang="en-US" sz="1600"/>
            <a:t>% </a:t>
          </a:r>
          <a:r>
            <a:rPr lang="lt-LT" sz="1600"/>
            <a:t>paskolos gavėjo vid</a:t>
          </a:r>
          <a:r>
            <a:rPr lang="en-US" sz="1600"/>
            <a:t>.</a:t>
          </a:r>
          <a:r>
            <a:rPr lang="lt-LT" sz="1600"/>
            <a:t> met</a:t>
          </a:r>
          <a:r>
            <a:rPr lang="en-US" sz="1600"/>
            <a:t>.</a:t>
          </a:r>
          <a:r>
            <a:rPr lang="lt-LT" sz="1600"/>
            <a:t> pardavimo pajamų </a:t>
          </a:r>
          <a:r>
            <a:rPr lang="en-US" sz="1600"/>
            <a:t>u</a:t>
          </a:r>
          <a:r>
            <a:rPr lang="lt-LT" sz="1600"/>
            <a:t>ž </a:t>
          </a:r>
          <a:r>
            <a:rPr lang="en-US" sz="1600"/>
            <a:t>3 </a:t>
          </a:r>
          <a:r>
            <a:rPr lang="lt-LT" sz="1600"/>
            <a:t>pask. </a:t>
          </a:r>
          <a:r>
            <a:rPr lang="lt-LT" sz="1600" err="1"/>
            <a:t>fin</a:t>
          </a:r>
          <a:r>
            <a:rPr lang="lt-LT" sz="1600"/>
            <a:t>. metus</a:t>
          </a:r>
          <a:r>
            <a:rPr lang="en-US" sz="1600"/>
            <a:t>; </a:t>
          </a:r>
          <a:r>
            <a:rPr lang="en-US" sz="1600" err="1"/>
            <a:t>arba</a:t>
          </a:r>
          <a:r>
            <a:rPr lang="en-US" sz="1600"/>
            <a:t> </a:t>
          </a:r>
          <a:r>
            <a:rPr lang="lt-LT" sz="1600"/>
            <a:t>paskolos</a:t>
          </a:r>
          <a:r>
            <a:rPr lang="en-US" sz="1600"/>
            <a:t>/ </a:t>
          </a:r>
          <a:r>
            <a:rPr lang="en-US" sz="1600" err="1"/>
            <a:t>lizingo</a:t>
          </a:r>
          <a:r>
            <a:rPr lang="lt-LT" sz="1600"/>
            <a:t> suma negali viršyti 50</a:t>
          </a:r>
          <a:r>
            <a:rPr lang="en-US" sz="1600"/>
            <a:t>% </a:t>
          </a:r>
          <a:r>
            <a:rPr lang="lt-LT" sz="1600"/>
            <a:t>paskolos gavėjo energijos sąnaudų, patirtų per pask. 12</a:t>
          </a:r>
          <a:r>
            <a:rPr lang="en-US" sz="1600"/>
            <a:t> m</a:t>
          </a:r>
          <a:r>
            <a:rPr lang="lt-LT" sz="1600"/>
            <a:t>ėn.</a:t>
          </a:r>
          <a:endParaRPr lang="lt-LT" sz="1600" b="0">
            <a:solidFill>
              <a:schemeClr val="bg1"/>
            </a:solidFill>
            <a:latin typeface="+mj-lt"/>
          </a:endParaRPr>
        </a:p>
      </dgm:t>
    </dgm:pt>
    <dgm:pt modelId="{707D3FD9-9FAD-448A-B1E1-FFCB6539189C}" type="parTrans" cxnId="{FD3293D2-6F2E-4406-8237-7312B8F8A7BC}">
      <dgm:prSet/>
      <dgm:spPr/>
      <dgm:t>
        <a:bodyPr/>
        <a:lstStyle/>
        <a:p>
          <a:endParaRPr lang="lt-LT"/>
        </a:p>
      </dgm:t>
    </dgm:pt>
    <dgm:pt modelId="{1AD2FF48-AC51-4CE1-B89E-BBEB3C07E276}" type="sibTrans" cxnId="{FD3293D2-6F2E-4406-8237-7312B8F8A7BC}">
      <dgm:prSet/>
      <dgm:spPr/>
      <dgm:t>
        <a:bodyPr/>
        <a:lstStyle/>
        <a:p>
          <a:endParaRPr lang="lt-LT"/>
        </a:p>
      </dgm:t>
    </dgm:pt>
    <dgm:pt modelId="{6F6067E8-5E26-4295-B181-4316D0EFC459}">
      <dgm:prSet custT="1"/>
      <dgm:spPr/>
      <dgm:t>
        <a:bodyPr/>
        <a:lstStyle/>
        <a:p>
          <a:pPr algn="just">
            <a:lnSpc>
              <a:spcPct val="100000"/>
            </a:lnSpc>
            <a:spcAft>
              <a:spcPts val="0"/>
            </a:spcAft>
          </a:pPr>
          <a:r>
            <a:rPr lang="lt-LT" sz="1600"/>
            <a:t>Paskolos/ lizingo gavėjas turi būti nukentėjęs nuo karo: sutriko prekių ar paslaugų importas ar eksportas; arba sąnaudos kurui, elektrai ir (ar) dujoms sudaro &gt;3</a:t>
          </a:r>
          <a:r>
            <a:rPr lang="en-US" sz="1600"/>
            <a:t>% vis</a:t>
          </a:r>
          <a:r>
            <a:rPr lang="lt-LT" sz="1600"/>
            <a:t>ų išlaidų.</a:t>
          </a:r>
          <a:endParaRPr lang="lt-LT" sz="1600" b="0">
            <a:solidFill>
              <a:schemeClr val="bg1"/>
            </a:solidFill>
            <a:latin typeface="+mj-lt"/>
          </a:endParaRPr>
        </a:p>
      </dgm:t>
    </dgm:pt>
    <dgm:pt modelId="{9A53F425-74B8-4B4C-BDED-6EC577328953}" type="parTrans" cxnId="{7B6A3857-C565-4F76-9DD4-02B8FF24B435}">
      <dgm:prSet/>
      <dgm:spPr/>
      <dgm:t>
        <a:bodyPr/>
        <a:lstStyle/>
        <a:p>
          <a:endParaRPr lang="lt-LT"/>
        </a:p>
      </dgm:t>
    </dgm:pt>
    <dgm:pt modelId="{83421A02-98B6-4F80-A4EE-102F8EF67CDE}" type="sibTrans" cxnId="{7B6A3857-C565-4F76-9DD4-02B8FF24B435}">
      <dgm:prSet/>
      <dgm:spPr/>
      <dgm:t>
        <a:bodyPr/>
        <a:lstStyle/>
        <a:p>
          <a:endParaRPr lang="lt-LT"/>
        </a:p>
      </dgm:t>
    </dgm:pt>
    <dgm:pt modelId="{1E20033E-BB0B-4744-8BCF-6C2B7DC6985C}">
      <dgm:prSet custT="1"/>
      <dgm:spPr/>
      <dgm:t>
        <a:bodyPr/>
        <a:lstStyle/>
        <a:p>
          <a:pPr algn="l">
            <a:lnSpc>
              <a:spcPct val="100000"/>
            </a:lnSpc>
            <a:spcAft>
              <a:spcPts val="0"/>
            </a:spcAft>
          </a:pPr>
          <a:r>
            <a:rPr lang="lt-LT" sz="1600"/>
            <a:t>Garantijos teikiamos iki </a:t>
          </a:r>
          <a:r>
            <a:rPr lang="en-US" sz="1600"/>
            <a:t>2022-12-31 (</a:t>
          </a:r>
          <a:r>
            <a:rPr lang="en-US" sz="1600" err="1"/>
            <a:t>nebent</a:t>
          </a:r>
          <a:r>
            <a:rPr lang="en-US" sz="1600"/>
            <a:t> bus prat</a:t>
          </a:r>
          <a:r>
            <a:rPr lang="lt-LT" sz="1600" err="1"/>
            <a:t>ęstas</a:t>
          </a:r>
          <a:r>
            <a:rPr lang="lt-LT" sz="1600"/>
            <a:t> karo komunikatas).</a:t>
          </a:r>
        </a:p>
      </dgm:t>
    </dgm:pt>
    <dgm:pt modelId="{D5EFD31C-32AB-4F9F-9C4F-19A40010DB6F}" type="parTrans" cxnId="{1C7C30DB-165B-4FCE-8A93-189A93701AF9}">
      <dgm:prSet/>
      <dgm:spPr/>
      <dgm:t>
        <a:bodyPr/>
        <a:lstStyle/>
        <a:p>
          <a:endParaRPr lang="lt-LT"/>
        </a:p>
      </dgm:t>
    </dgm:pt>
    <dgm:pt modelId="{6E630F3C-B401-425C-B256-E725B5DCB308}" type="sibTrans" cxnId="{1C7C30DB-165B-4FCE-8A93-189A93701AF9}">
      <dgm:prSet/>
      <dgm:spPr/>
      <dgm:t>
        <a:bodyPr/>
        <a:lstStyle/>
        <a:p>
          <a:endParaRPr lang="lt-LT"/>
        </a:p>
      </dgm:t>
    </dgm:pt>
    <dgm:pt modelId="{C9AD60AC-AA6E-46FC-A5EC-1E05A962ECC2}">
      <dgm:prSet custT="1"/>
      <dgm:spPr/>
      <dgm:t>
        <a:bodyPr/>
        <a:lstStyle/>
        <a:p>
          <a:pPr marL="0" lvl="0" algn="just" defTabSz="844550" rtl="0">
            <a:lnSpc>
              <a:spcPct val="100000"/>
            </a:lnSpc>
            <a:spcBef>
              <a:spcPct val="0"/>
            </a:spcBef>
            <a:spcAft>
              <a:spcPts val="0"/>
            </a:spcAft>
            <a:buFont typeface="Arial" panose="020B0604020202020204" pitchFamily="34" charset="0"/>
            <a:buChar char="•"/>
          </a:pPr>
          <a:r>
            <a:rPr lang="lt-LT" sz="1600" b="0" kern="1200">
              <a:solidFill>
                <a:srgbClr val="062889"/>
              </a:solidFill>
              <a:latin typeface="Myriad Pro"/>
              <a:ea typeface="+mn-ea"/>
              <a:cs typeface="Arial"/>
            </a:rPr>
            <a:t>Paskolos gavėjui tinkamai įgyvendinus projektą, iki 20% likusios grąžinti paskolos sumos galės būti skirta kaip subsidija. </a:t>
          </a:r>
        </a:p>
      </dgm:t>
    </dgm:pt>
    <dgm:pt modelId="{ECE67C86-49A6-4E91-9567-4C88209C3E0B}" type="sibTrans" cxnId="{61CC6C7E-458D-4043-AF38-F0245BB7D315}">
      <dgm:prSet/>
      <dgm:spPr/>
      <dgm:t>
        <a:bodyPr/>
        <a:lstStyle/>
        <a:p>
          <a:endParaRPr lang="lt-LT"/>
        </a:p>
      </dgm:t>
    </dgm:pt>
    <dgm:pt modelId="{BC7CA3F5-A13A-49B9-8814-3BCD56B9C666}" type="parTrans" cxnId="{61CC6C7E-458D-4043-AF38-F0245BB7D315}">
      <dgm:prSet/>
      <dgm:spPr/>
      <dgm:t>
        <a:bodyPr/>
        <a:lstStyle/>
        <a:p>
          <a:endParaRPr lang="lt-LT"/>
        </a:p>
      </dgm:t>
    </dgm:pt>
    <dgm:pt modelId="{2E01ABF3-9B53-4AC5-BC0F-B636C717E1D2}">
      <dgm:prSet custT="1"/>
      <dgm:spPr/>
      <dgm:t>
        <a:bodyPr/>
        <a:lstStyle/>
        <a:p>
          <a:pPr marL="0" lvl="0" algn="just" defTabSz="844550">
            <a:lnSpc>
              <a:spcPct val="100000"/>
            </a:lnSpc>
            <a:spcBef>
              <a:spcPct val="0"/>
            </a:spcBef>
            <a:spcAft>
              <a:spcPts val="0"/>
            </a:spcAft>
            <a:buFont typeface="Arial" panose="020B0604020202020204" pitchFamily="34" charset="0"/>
            <a:buChar char="•"/>
          </a:pPr>
          <a:r>
            <a:rPr lang="lt-LT" sz="1600" b="0" kern="1200">
              <a:solidFill>
                <a:srgbClr val="062889"/>
              </a:solidFill>
              <a:latin typeface="Myriad Pro"/>
              <a:ea typeface="+mn-ea"/>
              <a:cs typeface="Arial" panose="020B0604020202020204" pitchFamily="34" charset="0"/>
            </a:rPr>
            <a:t>Vienam paskolos gavėjui gali būti suteikiamos kelios paskolos, tačiau bendra paskolų suma negali būti &gt;1 mln. Eur.</a:t>
          </a:r>
        </a:p>
      </dgm:t>
    </dgm:pt>
    <dgm:pt modelId="{633C99B2-0CD5-4662-BEC1-63AEEE3EC61D}" type="sibTrans" cxnId="{89ABA9E7-81C4-4175-B497-A15131DC206D}">
      <dgm:prSet/>
      <dgm:spPr/>
      <dgm:t>
        <a:bodyPr/>
        <a:lstStyle/>
        <a:p>
          <a:endParaRPr lang="lt-LT"/>
        </a:p>
      </dgm:t>
    </dgm:pt>
    <dgm:pt modelId="{99D8A149-8135-4963-B8E0-BF2F772667B0}" type="parTrans" cxnId="{89ABA9E7-81C4-4175-B497-A15131DC206D}">
      <dgm:prSet/>
      <dgm:spPr/>
      <dgm:t>
        <a:bodyPr/>
        <a:lstStyle/>
        <a:p>
          <a:endParaRPr lang="lt-LT"/>
        </a:p>
      </dgm:t>
    </dgm:pt>
    <dgm:pt modelId="{AFA87C66-E90C-4243-89A9-618164EC3CEA}">
      <dgm:prSet custT="1"/>
      <dgm:spPr/>
      <dgm:t>
        <a:bodyPr/>
        <a:lstStyle/>
        <a:p>
          <a:pPr rtl="0">
            <a:lnSpc>
              <a:spcPct val="100000"/>
            </a:lnSpc>
            <a:spcAft>
              <a:spcPts val="0"/>
            </a:spcAft>
          </a:pPr>
          <a:r>
            <a:rPr lang="lt-LT" sz="1600" dirty="0"/>
            <a:t>Paskolos gavėjo importo arba eksporto dalis su </a:t>
          </a:r>
          <a:r>
            <a:rPr lang="lt-LT" sz="1600" dirty="0" err="1"/>
            <a:t>Kinij</a:t>
          </a:r>
          <a:r>
            <a:rPr lang="en-US" sz="1600" dirty="0"/>
            <a:t>a</a:t>
          </a:r>
          <a:r>
            <a:rPr lang="lt-LT" sz="1600" dirty="0"/>
            <a:t> sudaro </a:t>
          </a:r>
          <a:r>
            <a:rPr lang="lt-LT" sz="1600" dirty="0">
              <a:latin typeface="Myriad Pro"/>
            </a:rPr>
            <a:t>&gt;25%</a:t>
          </a:r>
          <a:r>
            <a:rPr lang="lt-LT" sz="1600" dirty="0"/>
            <a:t> nuo bendros Paskolos gavėjo importo arba eksporto dalies </a:t>
          </a:r>
          <a:r>
            <a:rPr lang="lt-LT" sz="1600" dirty="0">
              <a:latin typeface="Myriad Pro"/>
            </a:rPr>
            <a:t>per</a:t>
          </a:r>
          <a:r>
            <a:rPr lang="lt-LT" sz="1600" dirty="0"/>
            <a:t> 2021 m. </a:t>
          </a:r>
          <a:r>
            <a:rPr lang="lt-LT" sz="1600" dirty="0">
              <a:solidFill>
                <a:schemeClr val="tx2">
                  <a:lumMod val="75000"/>
                </a:schemeClr>
              </a:solidFill>
              <a:latin typeface="Myriad Pro"/>
            </a:rPr>
            <a:t>metus</a:t>
          </a:r>
          <a:r>
            <a:rPr lang="lt-LT" sz="1600" b="0" dirty="0">
              <a:solidFill>
                <a:schemeClr val="tx2">
                  <a:lumMod val="75000"/>
                </a:schemeClr>
              </a:solidFill>
              <a:latin typeface="Myriad Pro"/>
            </a:rPr>
            <a:t>.</a:t>
          </a:r>
          <a:endParaRPr lang="lt-LT" sz="1600" b="0" dirty="0">
            <a:solidFill>
              <a:schemeClr val="tx2">
                <a:lumMod val="75000"/>
              </a:schemeClr>
            </a:solidFill>
            <a:latin typeface="+mj-lt"/>
          </a:endParaRPr>
        </a:p>
      </dgm:t>
    </dgm:pt>
    <dgm:pt modelId="{AB3A4E58-6B8B-4504-8FF4-6E6927C5BD5F}" type="parTrans" cxnId="{695AB42A-2DB8-46E4-8FAD-4A6A5962BE78}">
      <dgm:prSet/>
      <dgm:spPr/>
      <dgm:t>
        <a:bodyPr/>
        <a:lstStyle/>
        <a:p>
          <a:endParaRPr lang="en-US"/>
        </a:p>
      </dgm:t>
    </dgm:pt>
    <dgm:pt modelId="{DE3C20E0-D287-4018-AEF6-46652E214F11}" type="sibTrans" cxnId="{695AB42A-2DB8-46E4-8FAD-4A6A5962BE78}">
      <dgm:prSet/>
      <dgm:spPr/>
      <dgm:t>
        <a:bodyPr/>
        <a:lstStyle/>
        <a:p>
          <a:endParaRPr lang="en-US"/>
        </a:p>
      </dgm:t>
    </dgm:pt>
    <dgm:pt modelId="{6F4F9933-26FC-4283-B69D-5A4B31A6A293}">
      <dgm:prSet custT="1"/>
      <dgm:spPr/>
      <dgm:t>
        <a:bodyPr/>
        <a:lstStyle/>
        <a:p>
          <a:pPr>
            <a:lnSpc>
              <a:spcPct val="100000"/>
            </a:lnSpc>
            <a:spcAft>
              <a:spcPts val="0"/>
            </a:spcAft>
          </a:pPr>
          <a:r>
            <a:rPr lang="lt-LT" sz="1600" dirty="0"/>
            <a:t>Maksimali apyvartinės paskolos suma </a:t>
          </a:r>
          <a:r>
            <a:rPr lang="en-US" sz="1600" b="1" dirty="0"/>
            <a:t>– </a:t>
          </a:r>
          <a:r>
            <a:rPr lang="lt-LT" sz="1600" dirty="0"/>
            <a:t>5</a:t>
          </a:r>
          <a:r>
            <a:rPr lang="lt-LT" sz="1600" b="1" dirty="0"/>
            <a:t> </a:t>
          </a:r>
          <a:r>
            <a:rPr lang="lt-LT" sz="1600" dirty="0"/>
            <a:t>mln. E</a:t>
          </a:r>
          <a:r>
            <a:rPr lang="en-US" sz="1600" dirty="0" err="1"/>
            <a:t>ur</a:t>
          </a:r>
          <a:r>
            <a:rPr lang="lt-LT" sz="1600" dirty="0"/>
            <a:t> įmonei</a:t>
          </a:r>
          <a:r>
            <a:rPr lang="en-US" sz="1600" dirty="0"/>
            <a:t>,</a:t>
          </a:r>
          <a:r>
            <a:rPr lang="lt-LT" sz="1600" dirty="0"/>
            <a:t> jei Paskolos gavėjas priklauso įmonių grupei</a:t>
          </a:r>
          <a:r>
            <a:rPr lang="en-US" sz="1600" dirty="0"/>
            <a:t> -</a:t>
          </a:r>
          <a:r>
            <a:rPr lang="lt-LT" sz="1600" dirty="0"/>
            <a:t> negali viršyti 10 mln</a:t>
          </a:r>
          <a:r>
            <a:rPr lang="lt-LT" sz="1600" dirty="0">
              <a:latin typeface="Myriad Pro"/>
            </a:rPr>
            <a:t>.</a:t>
          </a:r>
          <a:r>
            <a:rPr lang="lt-LT" sz="1600" dirty="0"/>
            <a:t> E</a:t>
          </a:r>
          <a:r>
            <a:rPr lang="en-US" sz="1600" dirty="0" err="1"/>
            <a:t>ur</a:t>
          </a:r>
          <a:r>
            <a:rPr lang="en-US" sz="1600" dirty="0"/>
            <a:t>.</a:t>
          </a:r>
          <a:endParaRPr lang="lt-LT" sz="1600" b="0" dirty="0">
            <a:solidFill>
              <a:schemeClr val="bg1"/>
            </a:solidFill>
            <a:latin typeface="+mj-lt"/>
          </a:endParaRPr>
        </a:p>
      </dgm:t>
    </dgm:pt>
    <dgm:pt modelId="{DF0B4776-BD0A-400B-9E4D-FB660E63771C}" type="parTrans" cxnId="{2A458CF7-6E2A-4E98-B013-67739BE19D1D}">
      <dgm:prSet/>
      <dgm:spPr/>
      <dgm:t>
        <a:bodyPr/>
        <a:lstStyle/>
        <a:p>
          <a:endParaRPr lang="en-US"/>
        </a:p>
      </dgm:t>
    </dgm:pt>
    <dgm:pt modelId="{9B208174-BE85-4EF3-B269-9F01553E8D27}" type="sibTrans" cxnId="{2A458CF7-6E2A-4E98-B013-67739BE19D1D}">
      <dgm:prSet/>
      <dgm:spPr/>
      <dgm:t>
        <a:bodyPr/>
        <a:lstStyle/>
        <a:p>
          <a:endParaRPr lang="en-US"/>
        </a:p>
      </dgm:t>
    </dgm:pt>
    <dgm:pt modelId="{15431B2B-10ED-46B0-9A7F-BA570129F7C9}" type="pres">
      <dgm:prSet presAssocID="{B66D581C-B7C2-4452-B538-8D027BC328A1}" presName="Name0" presStyleCnt="0">
        <dgm:presLayoutVars>
          <dgm:dir/>
          <dgm:animLvl val="lvl"/>
          <dgm:resizeHandles val="exact"/>
        </dgm:presLayoutVars>
      </dgm:prSet>
      <dgm:spPr/>
    </dgm:pt>
    <dgm:pt modelId="{F9F4F128-6F9B-4780-999A-415D2DAEC4F5}" type="pres">
      <dgm:prSet presAssocID="{B936ED33-8149-4C23-A205-AE46D7B81835}" presName="linNode" presStyleCnt="0"/>
      <dgm:spPr/>
    </dgm:pt>
    <dgm:pt modelId="{5D889297-7022-4A26-8108-13B99010E241}" type="pres">
      <dgm:prSet presAssocID="{B936ED33-8149-4C23-A205-AE46D7B81835}" presName="parentText" presStyleLbl="node1" presStyleIdx="0" presStyleCnt="3">
        <dgm:presLayoutVars>
          <dgm:chMax val="1"/>
          <dgm:bulletEnabled val="1"/>
        </dgm:presLayoutVars>
      </dgm:prSet>
      <dgm:spPr/>
    </dgm:pt>
    <dgm:pt modelId="{1C3F193E-DD01-4ABD-ABCF-59BBF6160999}" type="pres">
      <dgm:prSet presAssocID="{B936ED33-8149-4C23-A205-AE46D7B81835}" presName="descendantText" presStyleLbl="alignAccFollowNode1" presStyleIdx="0" presStyleCnt="3" custScaleX="351367" custScaleY="125064">
        <dgm:presLayoutVars>
          <dgm:bulletEnabled val="1"/>
        </dgm:presLayoutVars>
      </dgm:prSet>
      <dgm:spPr/>
    </dgm:pt>
    <dgm:pt modelId="{B9349F0A-4DB5-4F79-B941-E959B5C6926F}" type="pres">
      <dgm:prSet presAssocID="{96314F15-DA06-4242-99AF-A6C44E9700D3}" presName="sp" presStyleCnt="0"/>
      <dgm:spPr/>
    </dgm:pt>
    <dgm:pt modelId="{54A03C13-707D-4805-B72A-805DA4BB012F}" type="pres">
      <dgm:prSet presAssocID="{A24C2F0F-FC13-4BDB-B001-8843FF5A3B4B}" presName="linNode" presStyleCnt="0"/>
      <dgm:spPr/>
    </dgm:pt>
    <dgm:pt modelId="{7278DF7F-2169-4213-A920-A3D69669A904}" type="pres">
      <dgm:prSet presAssocID="{A24C2F0F-FC13-4BDB-B001-8843FF5A3B4B}" presName="parentText" presStyleLbl="node1" presStyleIdx="1" presStyleCnt="3" custScaleX="40708">
        <dgm:presLayoutVars>
          <dgm:chMax val="1"/>
          <dgm:bulletEnabled val="1"/>
        </dgm:presLayoutVars>
      </dgm:prSet>
      <dgm:spPr/>
    </dgm:pt>
    <dgm:pt modelId="{F2895CA5-4941-4348-8B2E-CD231F989BA1}" type="pres">
      <dgm:prSet presAssocID="{A24C2F0F-FC13-4BDB-B001-8843FF5A3B4B}" presName="descendantText" presStyleLbl="alignAccFollowNode1" presStyleIdx="1" presStyleCnt="3" custScaleX="141023" custScaleY="131282">
        <dgm:presLayoutVars>
          <dgm:bulletEnabled val="1"/>
        </dgm:presLayoutVars>
      </dgm:prSet>
      <dgm:spPr/>
    </dgm:pt>
    <dgm:pt modelId="{B2AF0544-F4A7-46CA-AED4-437A1B88EAEE}" type="pres">
      <dgm:prSet presAssocID="{C65E0D03-001C-456B-A63A-77F8445A73B0}" presName="sp" presStyleCnt="0"/>
      <dgm:spPr/>
    </dgm:pt>
    <dgm:pt modelId="{72B78609-F56D-4348-83B1-2B42037F9D5B}" type="pres">
      <dgm:prSet presAssocID="{4B249803-F5AA-4CDA-8B41-FA24D7CF102E}" presName="linNode" presStyleCnt="0"/>
      <dgm:spPr/>
    </dgm:pt>
    <dgm:pt modelId="{6C242842-B435-48D9-8269-E12E03365A7A}" type="pres">
      <dgm:prSet presAssocID="{4B249803-F5AA-4CDA-8B41-FA24D7CF102E}" presName="parentText" presStyleLbl="node1" presStyleIdx="2" presStyleCnt="3">
        <dgm:presLayoutVars>
          <dgm:chMax val="1"/>
          <dgm:bulletEnabled val="1"/>
        </dgm:presLayoutVars>
      </dgm:prSet>
      <dgm:spPr/>
    </dgm:pt>
    <dgm:pt modelId="{FD6A40C2-4350-457E-AC77-59D99B930DE4}" type="pres">
      <dgm:prSet presAssocID="{4B249803-F5AA-4CDA-8B41-FA24D7CF102E}" presName="descendantText" presStyleLbl="alignAccFollowNode1" presStyleIdx="2" presStyleCnt="3" custScaleX="361499" custScaleY="145973" custLinFactNeighborX="43" custLinFactNeighborY="11445">
        <dgm:presLayoutVars>
          <dgm:bulletEnabled val="1"/>
        </dgm:presLayoutVars>
      </dgm:prSet>
      <dgm:spPr/>
    </dgm:pt>
  </dgm:ptLst>
  <dgm:cxnLst>
    <dgm:cxn modelId="{B75F9706-6C0C-4B0D-9C63-B5A655BBFB93}" srcId="{A24C2F0F-FC13-4BDB-B001-8843FF5A3B4B}" destId="{5DCB1C12-FAF2-4878-94B6-D68931922C16}" srcOrd="0" destOrd="0" parTransId="{EF5A13AE-A1B9-426D-A939-19734B195AB4}" sibTransId="{77336409-9FA7-4E33-AE93-992A2EA03A67}"/>
    <dgm:cxn modelId="{25D9E50D-92EB-457D-9245-A9827B5CBDBB}" srcId="{B66D581C-B7C2-4452-B538-8D027BC328A1}" destId="{B936ED33-8149-4C23-A205-AE46D7B81835}" srcOrd="0" destOrd="0" parTransId="{504EF0E9-9E17-4463-90E4-9FDFC0F8A24E}" sibTransId="{96314F15-DA06-4242-99AF-A6C44E9700D3}"/>
    <dgm:cxn modelId="{4FBA8318-1E65-4CE1-8DF4-413332935BAA}" type="presOf" srcId="{E0BA7C47-746A-49B4-90B5-85C46637EFCB}" destId="{1C3F193E-DD01-4ABD-ABCF-59BBF6160999}" srcOrd="0" destOrd="0" presId="urn:microsoft.com/office/officeart/2005/8/layout/vList5"/>
    <dgm:cxn modelId="{595DB91E-807E-412A-9136-153E37B9A9A5}" type="presOf" srcId="{4B249803-F5AA-4CDA-8B41-FA24D7CF102E}" destId="{6C242842-B435-48D9-8269-E12E03365A7A}" srcOrd="0" destOrd="0" presId="urn:microsoft.com/office/officeart/2005/8/layout/vList5"/>
    <dgm:cxn modelId="{FCB8F625-183F-41F1-A362-67D07DCFD6CB}" srcId="{B66D581C-B7C2-4452-B538-8D027BC328A1}" destId="{A24C2F0F-FC13-4BDB-B001-8843FF5A3B4B}" srcOrd="1" destOrd="0" parTransId="{F4993084-F7C8-4EFA-B020-0EF0C7EB0B7B}" sibTransId="{C65E0D03-001C-456B-A63A-77F8445A73B0}"/>
    <dgm:cxn modelId="{B6680227-5132-490A-89BA-4CE04FE90A98}" type="presOf" srcId="{6F4F9933-26FC-4283-B69D-5A4B31A6A293}" destId="{1C3F193E-DD01-4ABD-ABCF-59BBF6160999}" srcOrd="0" destOrd="1" presId="urn:microsoft.com/office/officeart/2005/8/layout/vList5"/>
    <dgm:cxn modelId="{695AB42A-2DB8-46E4-8FAD-4A6A5962BE78}" srcId="{B936ED33-8149-4C23-A205-AE46D7B81835}" destId="{AFA87C66-E90C-4243-89A9-618164EC3CEA}" srcOrd="2" destOrd="0" parTransId="{AB3A4E58-6B8B-4504-8FF4-6E6927C5BD5F}" sibTransId="{DE3C20E0-D287-4018-AEF6-46652E214F11}"/>
    <dgm:cxn modelId="{D2C6B62A-9761-42F5-B243-E0E460427606}" srcId="{4B249803-F5AA-4CDA-8B41-FA24D7CF102E}" destId="{E608FC8D-21E6-4D2A-9F6D-DAE5BC22BC0E}" srcOrd="0" destOrd="0" parTransId="{D633C0A9-6259-4F00-BE2D-97E9163C8A42}" sibTransId="{324877AA-482A-457F-8F45-7CAE96572470}"/>
    <dgm:cxn modelId="{05FE4A73-1098-456A-805C-C8A68DE4704D}" type="presOf" srcId="{C9AD60AC-AA6E-46FC-A5EC-1E05A962ECC2}" destId="{FD6A40C2-4350-457E-AC77-59D99B930DE4}" srcOrd="0" destOrd="2" presId="urn:microsoft.com/office/officeart/2005/8/layout/vList5"/>
    <dgm:cxn modelId="{7B6A3857-C565-4F76-9DD4-02B8FF24B435}" srcId="{A24C2F0F-FC13-4BDB-B001-8843FF5A3B4B}" destId="{6F6067E8-5E26-4295-B181-4316D0EFC459}" srcOrd="1" destOrd="0" parTransId="{9A53F425-74B8-4B4C-BDED-6EC577328953}" sibTransId="{83421A02-98B6-4F80-A4EE-102F8EF67CDE}"/>
    <dgm:cxn modelId="{61CC6C7E-458D-4043-AF38-F0245BB7D315}" srcId="{4B249803-F5AA-4CDA-8B41-FA24D7CF102E}" destId="{C9AD60AC-AA6E-46FC-A5EC-1E05A962ECC2}" srcOrd="2" destOrd="0" parTransId="{BC7CA3F5-A13A-49B9-8814-3BCD56B9C666}" sibTransId="{ECE67C86-49A6-4E91-9567-4C88209C3E0B}"/>
    <dgm:cxn modelId="{E6BA828D-C54D-448A-9E4B-EFA928B3109C}" srcId="{B936ED33-8149-4C23-A205-AE46D7B81835}" destId="{E0BA7C47-746A-49B4-90B5-85C46637EFCB}" srcOrd="0" destOrd="0" parTransId="{D0D88F97-A3E9-441B-A46A-9E6063817042}" sibTransId="{1F6BF933-9DA4-4253-B14B-3736179AE8AC}"/>
    <dgm:cxn modelId="{C8535A9F-3CA0-49C6-8412-37032AC04912}" type="presOf" srcId="{2E01ABF3-9B53-4AC5-BC0F-B636C717E1D2}" destId="{FD6A40C2-4350-457E-AC77-59D99B930DE4}" srcOrd="0" destOrd="1" presId="urn:microsoft.com/office/officeart/2005/8/layout/vList5"/>
    <dgm:cxn modelId="{A2233EA9-A4C3-4D75-9BDB-836836829477}" type="presOf" srcId="{AFA87C66-E90C-4243-89A9-618164EC3CEA}" destId="{1C3F193E-DD01-4ABD-ABCF-59BBF6160999}" srcOrd="0" destOrd="2" presId="urn:microsoft.com/office/officeart/2005/8/layout/vList5"/>
    <dgm:cxn modelId="{719237B5-368F-4C64-9FCC-ACB58BF99ADA}" type="presOf" srcId="{6F6067E8-5E26-4295-B181-4316D0EFC459}" destId="{F2895CA5-4941-4348-8B2E-CD231F989BA1}" srcOrd="0" destOrd="1" presId="urn:microsoft.com/office/officeart/2005/8/layout/vList5"/>
    <dgm:cxn modelId="{C6B7BDB7-D106-4B05-B7DA-22F99CB6678B}" type="presOf" srcId="{F90C40C1-7227-4324-B083-5549ABE73B24}" destId="{F2895CA5-4941-4348-8B2E-CD231F989BA1}" srcOrd="0" destOrd="2" presId="urn:microsoft.com/office/officeart/2005/8/layout/vList5"/>
    <dgm:cxn modelId="{883C8CCE-A5CD-4EF8-9A8E-CE8F1C61E376}" type="presOf" srcId="{A24C2F0F-FC13-4BDB-B001-8843FF5A3B4B}" destId="{7278DF7F-2169-4213-A920-A3D69669A904}" srcOrd="0" destOrd="0" presId="urn:microsoft.com/office/officeart/2005/8/layout/vList5"/>
    <dgm:cxn modelId="{FD3293D2-6F2E-4406-8237-7312B8F8A7BC}" srcId="{A24C2F0F-FC13-4BDB-B001-8843FF5A3B4B}" destId="{F90C40C1-7227-4324-B083-5549ABE73B24}" srcOrd="2" destOrd="0" parTransId="{707D3FD9-9FAD-448A-B1E1-FFCB6539189C}" sibTransId="{1AD2FF48-AC51-4CE1-B89E-BBEB3C07E276}"/>
    <dgm:cxn modelId="{3F06C4D3-6B99-4E09-9825-EF4DCF73607F}" type="presOf" srcId="{E608FC8D-21E6-4D2A-9F6D-DAE5BC22BC0E}" destId="{FD6A40C2-4350-457E-AC77-59D99B930DE4}" srcOrd="0" destOrd="0" presId="urn:microsoft.com/office/officeart/2005/8/layout/vList5"/>
    <dgm:cxn modelId="{72327DD7-5278-4D89-855E-65ADC24E504A}" type="presOf" srcId="{5DCB1C12-FAF2-4878-94B6-D68931922C16}" destId="{F2895CA5-4941-4348-8B2E-CD231F989BA1}" srcOrd="0" destOrd="0" presId="urn:microsoft.com/office/officeart/2005/8/layout/vList5"/>
    <dgm:cxn modelId="{1C7C30DB-165B-4FCE-8A93-189A93701AF9}" srcId="{A24C2F0F-FC13-4BDB-B001-8843FF5A3B4B}" destId="{1E20033E-BB0B-4744-8BCF-6C2B7DC6985C}" srcOrd="3" destOrd="0" parTransId="{D5EFD31C-32AB-4F9F-9C4F-19A40010DB6F}" sibTransId="{6E630F3C-B401-425C-B256-E725B5DCB308}"/>
    <dgm:cxn modelId="{89ABA9E7-81C4-4175-B497-A15131DC206D}" srcId="{4B249803-F5AA-4CDA-8B41-FA24D7CF102E}" destId="{2E01ABF3-9B53-4AC5-BC0F-B636C717E1D2}" srcOrd="1" destOrd="0" parTransId="{99D8A149-8135-4963-B8E0-BF2F772667B0}" sibTransId="{633C99B2-0CD5-4662-BEC1-63AEEE3EC61D}"/>
    <dgm:cxn modelId="{A4FAE5E8-D75E-4F47-9647-FA70172AF082}" type="presOf" srcId="{B66D581C-B7C2-4452-B538-8D027BC328A1}" destId="{15431B2B-10ED-46B0-9A7F-BA570129F7C9}" srcOrd="0" destOrd="0" presId="urn:microsoft.com/office/officeart/2005/8/layout/vList5"/>
    <dgm:cxn modelId="{D28D64EE-725D-4EE1-8A52-E36D809DE202}" type="presOf" srcId="{1E20033E-BB0B-4744-8BCF-6C2B7DC6985C}" destId="{F2895CA5-4941-4348-8B2E-CD231F989BA1}" srcOrd="0" destOrd="3" presId="urn:microsoft.com/office/officeart/2005/8/layout/vList5"/>
    <dgm:cxn modelId="{2A458CF7-6E2A-4E98-B013-67739BE19D1D}" srcId="{B936ED33-8149-4C23-A205-AE46D7B81835}" destId="{6F4F9933-26FC-4283-B69D-5A4B31A6A293}" srcOrd="1" destOrd="0" parTransId="{DF0B4776-BD0A-400B-9E4D-FB660E63771C}" sibTransId="{9B208174-BE85-4EF3-B269-9F01553E8D27}"/>
    <dgm:cxn modelId="{9332CBF7-4824-496E-A1C7-AD48D7F16A8F}" srcId="{B66D581C-B7C2-4452-B538-8D027BC328A1}" destId="{4B249803-F5AA-4CDA-8B41-FA24D7CF102E}" srcOrd="2" destOrd="0" parTransId="{3322E26D-7FDD-489F-9BEC-B18D725BDC96}" sibTransId="{A36E67C4-2151-4EFC-AA04-6E3F95A7E787}"/>
    <dgm:cxn modelId="{98411AFA-0AD9-4FAF-82C8-ABE276C2BE86}" type="presOf" srcId="{B936ED33-8149-4C23-A205-AE46D7B81835}" destId="{5D889297-7022-4A26-8108-13B99010E241}" srcOrd="0" destOrd="0" presId="urn:microsoft.com/office/officeart/2005/8/layout/vList5"/>
    <dgm:cxn modelId="{6B33EADD-E41F-47DD-A73F-B0E54285A31B}" type="presParOf" srcId="{15431B2B-10ED-46B0-9A7F-BA570129F7C9}" destId="{F9F4F128-6F9B-4780-999A-415D2DAEC4F5}" srcOrd="0" destOrd="0" presId="urn:microsoft.com/office/officeart/2005/8/layout/vList5"/>
    <dgm:cxn modelId="{EC9912CC-8D16-465D-8057-238B3CA83F36}" type="presParOf" srcId="{F9F4F128-6F9B-4780-999A-415D2DAEC4F5}" destId="{5D889297-7022-4A26-8108-13B99010E241}" srcOrd="0" destOrd="0" presId="urn:microsoft.com/office/officeart/2005/8/layout/vList5"/>
    <dgm:cxn modelId="{46E3B9E7-57C1-466A-B837-C157A2321E5A}" type="presParOf" srcId="{F9F4F128-6F9B-4780-999A-415D2DAEC4F5}" destId="{1C3F193E-DD01-4ABD-ABCF-59BBF6160999}" srcOrd="1" destOrd="0" presId="urn:microsoft.com/office/officeart/2005/8/layout/vList5"/>
    <dgm:cxn modelId="{4B6CAAAB-6C85-4430-AD05-08F27362FB8F}" type="presParOf" srcId="{15431B2B-10ED-46B0-9A7F-BA570129F7C9}" destId="{B9349F0A-4DB5-4F79-B941-E959B5C6926F}" srcOrd="1" destOrd="0" presId="urn:microsoft.com/office/officeart/2005/8/layout/vList5"/>
    <dgm:cxn modelId="{0A80169C-A0FE-49B4-9663-EC8649EBB940}" type="presParOf" srcId="{15431B2B-10ED-46B0-9A7F-BA570129F7C9}" destId="{54A03C13-707D-4805-B72A-805DA4BB012F}" srcOrd="2" destOrd="0" presId="urn:microsoft.com/office/officeart/2005/8/layout/vList5"/>
    <dgm:cxn modelId="{3AF7A03D-C051-4442-B3A2-0D0DA63A0752}" type="presParOf" srcId="{54A03C13-707D-4805-B72A-805DA4BB012F}" destId="{7278DF7F-2169-4213-A920-A3D69669A904}" srcOrd="0" destOrd="0" presId="urn:microsoft.com/office/officeart/2005/8/layout/vList5"/>
    <dgm:cxn modelId="{872D4C1E-9EC7-4901-AA22-E8102AC558BD}" type="presParOf" srcId="{54A03C13-707D-4805-B72A-805DA4BB012F}" destId="{F2895CA5-4941-4348-8B2E-CD231F989BA1}" srcOrd="1" destOrd="0" presId="urn:microsoft.com/office/officeart/2005/8/layout/vList5"/>
    <dgm:cxn modelId="{A6DFB3AD-7D23-4D6E-A895-68D0B785A550}" type="presParOf" srcId="{15431B2B-10ED-46B0-9A7F-BA570129F7C9}" destId="{B2AF0544-F4A7-46CA-AED4-437A1B88EAEE}" srcOrd="3" destOrd="0" presId="urn:microsoft.com/office/officeart/2005/8/layout/vList5"/>
    <dgm:cxn modelId="{59F99F1C-B7E8-4671-B1D7-1F43C16DDFCE}" type="presParOf" srcId="{15431B2B-10ED-46B0-9A7F-BA570129F7C9}" destId="{72B78609-F56D-4348-83B1-2B42037F9D5B}" srcOrd="4" destOrd="0" presId="urn:microsoft.com/office/officeart/2005/8/layout/vList5"/>
    <dgm:cxn modelId="{C0A78243-B30A-4974-B334-6E46EA148F07}" type="presParOf" srcId="{72B78609-F56D-4348-83B1-2B42037F9D5B}" destId="{6C242842-B435-48D9-8269-E12E03365A7A}" srcOrd="0" destOrd="0" presId="urn:microsoft.com/office/officeart/2005/8/layout/vList5"/>
    <dgm:cxn modelId="{12EB0E72-FCFF-4B5E-A156-76D9EAAF4D72}" type="presParOf" srcId="{72B78609-F56D-4348-83B1-2B42037F9D5B}" destId="{FD6A40C2-4350-457E-AC77-59D99B930DE4}"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66D581C-B7C2-4452-B538-8D027BC328A1}" type="doc">
      <dgm:prSet loTypeId="urn:microsoft.com/office/officeart/2005/8/layout/lProcess2" loCatId="list" qsTypeId="urn:microsoft.com/office/officeart/2005/8/quickstyle/simple1" qsCatId="simple" csTypeId="urn:microsoft.com/office/officeart/2005/8/colors/accent1_2" csCatId="accent1" phldr="1"/>
      <dgm:spPr/>
      <dgm:t>
        <a:bodyPr/>
        <a:lstStyle/>
        <a:p>
          <a:endParaRPr lang="lt-LT"/>
        </a:p>
      </dgm:t>
    </dgm:pt>
    <dgm:pt modelId="{B936ED33-8149-4C23-A205-AE46D7B81835}">
      <dgm:prSet phldrT="[Text]"/>
      <dgm:spPr/>
      <dgm:t>
        <a:bodyPr/>
        <a:lstStyle/>
        <a:p>
          <a:pPr algn="ctr"/>
          <a:r>
            <a:rPr lang="lt-LT" noProof="0"/>
            <a:t>Skatinti inovacijas viešajame sektoriuje</a:t>
          </a:r>
          <a:endParaRPr lang="lt-LT" b="0" noProof="0"/>
        </a:p>
      </dgm:t>
    </dgm:pt>
    <dgm:pt modelId="{504EF0E9-9E17-4463-90E4-9FDFC0F8A24E}" type="parTrans" cxnId="{25D9E50D-92EB-457D-9245-A9827B5CBDBB}">
      <dgm:prSet/>
      <dgm:spPr/>
      <dgm:t>
        <a:bodyPr/>
        <a:lstStyle/>
        <a:p>
          <a:endParaRPr lang="lt-LT"/>
        </a:p>
      </dgm:t>
    </dgm:pt>
    <dgm:pt modelId="{96314F15-DA06-4242-99AF-A6C44E9700D3}" type="sibTrans" cxnId="{25D9E50D-92EB-457D-9245-A9827B5CBDBB}">
      <dgm:prSet/>
      <dgm:spPr/>
      <dgm:t>
        <a:bodyPr/>
        <a:lstStyle/>
        <a:p>
          <a:endParaRPr lang="lt-LT"/>
        </a:p>
      </dgm:t>
    </dgm:pt>
    <dgm:pt modelId="{A24C2F0F-FC13-4BDB-B001-8843FF5A3B4B}">
      <dgm:prSet phldrT="[Text]" custT="1"/>
      <dgm:spPr/>
      <dgm:t>
        <a:bodyPr/>
        <a:lstStyle/>
        <a:p>
          <a:pPr algn="ctr"/>
          <a:r>
            <a:rPr lang="lt-LT" sz="1800" noProof="0" dirty="0"/>
            <a:t>Skatinti MVĮ dalyvavimą tarptautinėse MTEPI iniciatyvose</a:t>
          </a:r>
        </a:p>
      </dgm:t>
    </dgm:pt>
    <dgm:pt modelId="{F4993084-F7C8-4EFA-B020-0EF0C7EB0B7B}" type="parTrans" cxnId="{FCB8F625-183F-41F1-A362-67D07DCFD6CB}">
      <dgm:prSet/>
      <dgm:spPr/>
      <dgm:t>
        <a:bodyPr/>
        <a:lstStyle/>
        <a:p>
          <a:endParaRPr lang="lt-LT"/>
        </a:p>
      </dgm:t>
    </dgm:pt>
    <dgm:pt modelId="{C65E0D03-001C-456B-A63A-77F8445A73B0}" type="sibTrans" cxnId="{FCB8F625-183F-41F1-A362-67D07DCFD6CB}">
      <dgm:prSet/>
      <dgm:spPr/>
      <dgm:t>
        <a:bodyPr/>
        <a:lstStyle/>
        <a:p>
          <a:endParaRPr lang="lt-LT"/>
        </a:p>
      </dgm:t>
    </dgm:pt>
    <dgm:pt modelId="{4B249803-F5AA-4CDA-8B41-FA24D7CF102E}">
      <dgm:prSet/>
      <dgm:spPr/>
      <dgm:t>
        <a:bodyPr/>
        <a:lstStyle/>
        <a:p>
          <a:r>
            <a:rPr lang="lt-LT" noProof="0"/>
            <a:t>Skatinti tiesioginių užsienio investicijų pritraukimą</a:t>
          </a:r>
        </a:p>
      </dgm:t>
    </dgm:pt>
    <dgm:pt modelId="{3322E26D-7FDD-489F-9BEC-B18D725BDC96}" type="parTrans" cxnId="{9332CBF7-4824-496E-A1C7-AD48D7F16A8F}">
      <dgm:prSet/>
      <dgm:spPr/>
      <dgm:t>
        <a:bodyPr/>
        <a:lstStyle/>
        <a:p>
          <a:endParaRPr lang="lt-LT"/>
        </a:p>
      </dgm:t>
    </dgm:pt>
    <dgm:pt modelId="{A36E67C4-2151-4EFC-AA04-6E3F95A7E787}" type="sibTrans" cxnId="{9332CBF7-4824-496E-A1C7-AD48D7F16A8F}">
      <dgm:prSet/>
      <dgm:spPr/>
      <dgm:t>
        <a:bodyPr/>
        <a:lstStyle/>
        <a:p>
          <a:endParaRPr lang="lt-LT"/>
        </a:p>
      </dgm:t>
    </dgm:pt>
    <dgm:pt modelId="{5DCB1C12-FAF2-4878-94B6-D68931922C16}">
      <dgm:prSet custT="1"/>
      <dgm:spPr/>
      <dgm:t>
        <a:bodyPr/>
        <a:lstStyle/>
        <a:p>
          <a:pPr>
            <a:lnSpc>
              <a:spcPct val="100000"/>
            </a:lnSpc>
            <a:spcAft>
              <a:spcPts val="0"/>
            </a:spcAft>
          </a:pPr>
          <a:r>
            <a:rPr lang="lt-LT" sz="1800" b="1" noProof="0">
              <a:solidFill>
                <a:schemeClr val="bg1"/>
              </a:solidFill>
            </a:rPr>
            <a:t>21,9 mln. Eur </a:t>
          </a:r>
        </a:p>
        <a:p>
          <a:pPr>
            <a:lnSpc>
              <a:spcPct val="100000"/>
            </a:lnSpc>
            <a:spcAft>
              <a:spcPts val="0"/>
            </a:spcAft>
          </a:pPr>
          <a:r>
            <a:rPr lang="lt-LT" sz="1800" b="0" noProof="0">
              <a:solidFill>
                <a:schemeClr val="bg1"/>
              </a:solidFill>
            </a:rPr>
            <a:t>(S ir VVL) –subsidijos         (10 mln. Eur (S)/    11,9 mln. Eur (VVL)</a:t>
          </a:r>
        </a:p>
      </dgm:t>
    </dgm:pt>
    <dgm:pt modelId="{EF5A13AE-A1B9-426D-A939-19734B195AB4}" type="parTrans" cxnId="{B75F9706-6C0C-4B0D-9C63-B5A655BBFB93}">
      <dgm:prSet/>
      <dgm:spPr/>
      <dgm:t>
        <a:bodyPr/>
        <a:lstStyle/>
        <a:p>
          <a:endParaRPr lang="lt-LT"/>
        </a:p>
      </dgm:t>
    </dgm:pt>
    <dgm:pt modelId="{77336409-9FA7-4E33-AE93-992A2EA03A67}" type="sibTrans" cxnId="{B75F9706-6C0C-4B0D-9C63-B5A655BBFB93}">
      <dgm:prSet/>
      <dgm:spPr/>
      <dgm:t>
        <a:bodyPr/>
        <a:lstStyle/>
        <a:p>
          <a:endParaRPr lang="lt-LT"/>
        </a:p>
      </dgm:t>
    </dgm:pt>
    <dgm:pt modelId="{E0BA7C47-746A-49B4-90B5-85C46637EFCB}">
      <dgm:prSet custT="1"/>
      <dgm:spPr/>
      <dgm:t>
        <a:bodyPr/>
        <a:lstStyle/>
        <a:p>
          <a:pPr>
            <a:lnSpc>
              <a:spcPct val="100000"/>
            </a:lnSpc>
            <a:spcAft>
              <a:spcPts val="0"/>
            </a:spcAft>
          </a:pPr>
          <a:r>
            <a:rPr lang="lt-LT" sz="1700" b="1" kern="1200" noProof="0">
              <a:solidFill>
                <a:prstClr val="white"/>
              </a:solidFill>
              <a:latin typeface="Myriad Pro"/>
              <a:ea typeface="+mn-ea"/>
              <a:cs typeface="+mn-cs"/>
            </a:rPr>
            <a:t>10 mln. Eur </a:t>
          </a:r>
          <a:r>
            <a:rPr lang="lt-LT" sz="1700" b="0" kern="1200" noProof="0">
              <a:solidFill>
                <a:prstClr val="white"/>
              </a:solidFill>
              <a:latin typeface="Myriad Pro"/>
              <a:ea typeface="+mn-ea"/>
              <a:cs typeface="+mn-cs"/>
            </a:rPr>
            <a:t>(S ir VVL) – subsidijos</a:t>
          </a:r>
        </a:p>
        <a:p>
          <a:pPr>
            <a:lnSpc>
              <a:spcPct val="100000"/>
            </a:lnSpc>
            <a:spcAft>
              <a:spcPts val="0"/>
            </a:spcAft>
          </a:pPr>
          <a:r>
            <a:rPr lang="lt-LT" sz="1700" b="0" kern="1200" noProof="0">
              <a:solidFill>
                <a:prstClr val="white"/>
              </a:solidFill>
              <a:latin typeface="Myriad Pro"/>
              <a:ea typeface="+mn-ea"/>
              <a:cs typeface="+mn-cs"/>
            </a:rPr>
            <a:t>(4 mln. Eur (S) / </a:t>
          </a:r>
        </a:p>
        <a:p>
          <a:pPr>
            <a:lnSpc>
              <a:spcPct val="100000"/>
            </a:lnSpc>
            <a:spcAft>
              <a:spcPts val="0"/>
            </a:spcAft>
          </a:pPr>
          <a:r>
            <a:rPr lang="lt-LT" sz="1700" b="0" kern="1200" noProof="0">
              <a:solidFill>
                <a:prstClr val="white"/>
              </a:solidFill>
              <a:latin typeface="Myriad Pro"/>
              <a:ea typeface="+mn-ea"/>
              <a:cs typeface="+mn-cs"/>
            </a:rPr>
            <a:t>6 mln. Eur (VVL)</a:t>
          </a:r>
        </a:p>
      </dgm:t>
    </dgm:pt>
    <dgm:pt modelId="{D0D88F97-A3E9-441B-A46A-9E6063817042}" type="parTrans" cxnId="{E6BA828D-C54D-448A-9E4B-EFA928B3109C}">
      <dgm:prSet/>
      <dgm:spPr/>
      <dgm:t>
        <a:bodyPr/>
        <a:lstStyle/>
        <a:p>
          <a:endParaRPr lang="lt-LT"/>
        </a:p>
      </dgm:t>
    </dgm:pt>
    <dgm:pt modelId="{1F6BF933-9DA4-4253-B14B-3736179AE8AC}" type="sibTrans" cxnId="{E6BA828D-C54D-448A-9E4B-EFA928B3109C}">
      <dgm:prSet/>
      <dgm:spPr/>
      <dgm:t>
        <a:bodyPr/>
        <a:lstStyle/>
        <a:p>
          <a:endParaRPr lang="lt-LT"/>
        </a:p>
      </dgm:t>
    </dgm:pt>
    <dgm:pt modelId="{E608FC8D-21E6-4D2A-9F6D-DAE5BC22BC0E}">
      <dgm:prSet custT="1"/>
      <dgm:spPr/>
      <dgm:t>
        <a:bodyPr/>
        <a:lstStyle/>
        <a:p>
          <a:pPr>
            <a:buNone/>
          </a:pPr>
          <a:r>
            <a:rPr lang="lt-LT" sz="1800" b="1" kern="1200" noProof="0">
              <a:solidFill>
                <a:prstClr val="white"/>
              </a:solidFill>
              <a:latin typeface="Myriad Pro"/>
              <a:ea typeface="+mn-ea"/>
              <a:cs typeface="+mn-cs"/>
            </a:rPr>
            <a:t>30 mln. Eur </a:t>
          </a:r>
          <a:r>
            <a:rPr lang="lt-LT" sz="1800" b="0" kern="1200" noProof="0">
              <a:solidFill>
                <a:prstClr val="white"/>
              </a:solidFill>
              <a:latin typeface="Myriad Pro"/>
              <a:ea typeface="+mn-ea"/>
              <a:cs typeface="+mn-cs"/>
            </a:rPr>
            <a:t>(VVL)  – </a:t>
          </a:r>
          <a:r>
            <a:rPr lang="lt-LT" sz="1800" b="0" kern="1200" noProof="0" err="1">
              <a:solidFill>
                <a:prstClr val="white"/>
              </a:solidFill>
              <a:latin typeface="Myriad Pro"/>
              <a:ea typeface="+mn-ea"/>
              <a:cs typeface="+mn-cs"/>
            </a:rPr>
            <a:t>subs</a:t>
          </a:r>
          <a:r>
            <a:rPr lang="en-US" sz="1800" b="0" kern="1200" noProof="0" err="1">
              <a:solidFill>
                <a:prstClr val="white"/>
              </a:solidFill>
              <a:latin typeface="Myriad Pro"/>
              <a:ea typeface="+mn-ea"/>
              <a:cs typeface="+mn-cs"/>
            </a:rPr>
            <a:t>i</a:t>
          </a:r>
          <a:r>
            <a:rPr lang="lt-LT" sz="1800" b="0" kern="1200" noProof="0" err="1">
              <a:solidFill>
                <a:prstClr val="white"/>
              </a:solidFill>
              <a:latin typeface="Myriad Pro"/>
              <a:ea typeface="+mn-ea"/>
              <a:cs typeface="+mn-cs"/>
            </a:rPr>
            <a:t>dijos</a:t>
          </a:r>
          <a:endParaRPr lang="lt-LT" sz="1800" b="0" kern="1200" noProof="0">
            <a:solidFill>
              <a:prstClr val="white"/>
            </a:solidFill>
            <a:latin typeface="Myriad Pro"/>
            <a:ea typeface="+mn-ea"/>
            <a:cs typeface="+mn-cs"/>
          </a:endParaRPr>
        </a:p>
      </dgm:t>
    </dgm:pt>
    <dgm:pt modelId="{D633C0A9-6259-4F00-BE2D-97E9163C8A42}" type="parTrans" cxnId="{D2C6B62A-9761-42F5-B243-E0E460427606}">
      <dgm:prSet/>
      <dgm:spPr/>
      <dgm:t>
        <a:bodyPr/>
        <a:lstStyle/>
        <a:p>
          <a:endParaRPr lang="lt-LT"/>
        </a:p>
      </dgm:t>
    </dgm:pt>
    <dgm:pt modelId="{324877AA-482A-457F-8F45-7CAE96572470}" type="sibTrans" cxnId="{D2C6B62A-9761-42F5-B243-E0E460427606}">
      <dgm:prSet/>
      <dgm:spPr/>
      <dgm:t>
        <a:bodyPr/>
        <a:lstStyle/>
        <a:p>
          <a:endParaRPr lang="lt-LT"/>
        </a:p>
      </dgm:t>
    </dgm:pt>
    <dgm:pt modelId="{9CEBEB90-B27B-4599-A59F-605A26A2F2E8}" type="pres">
      <dgm:prSet presAssocID="{B66D581C-B7C2-4452-B538-8D027BC328A1}" presName="theList" presStyleCnt="0">
        <dgm:presLayoutVars>
          <dgm:dir/>
          <dgm:animLvl val="lvl"/>
          <dgm:resizeHandles val="exact"/>
        </dgm:presLayoutVars>
      </dgm:prSet>
      <dgm:spPr/>
    </dgm:pt>
    <dgm:pt modelId="{D2C612D1-0338-4D4A-9205-4E86E9F81C7C}" type="pres">
      <dgm:prSet presAssocID="{B936ED33-8149-4C23-A205-AE46D7B81835}" presName="compNode" presStyleCnt="0"/>
      <dgm:spPr/>
    </dgm:pt>
    <dgm:pt modelId="{42DA0950-487B-4546-B071-94425E13B3A5}" type="pres">
      <dgm:prSet presAssocID="{B936ED33-8149-4C23-A205-AE46D7B81835}" presName="aNode" presStyleLbl="bgShp" presStyleIdx="0" presStyleCnt="3" custLinFactNeighborX="-1263" custLinFactNeighborY="2709"/>
      <dgm:spPr/>
    </dgm:pt>
    <dgm:pt modelId="{06FB4831-4F45-4F2B-828E-DC0B3D86D98A}" type="pres">
      <dgm:prSet presAssocID="{B936ED33-8149-4C23-A205-AE46D7B81835}" presName="textNode" presStyleLbl="bgShp" presStyleIdx="0" presStyleCnt="3"/>
      <dgm:spPr/>
    </dgm:pt>
    <dgm:pt modelId="{2F692EA5-ABAB-450B-BB27-A0DE20233E96}" type="pres">
      <dgm:prSet presAssocID="{B936ED33-8149-4C23-A205-AE46D7B81835}" presName="compChildNode" presStyleCnt="0"/>
      <dgm:spPr/>
    </dgm:pt>
    <dgm:pt modelId="{B39D91D0-A479-4435-9C2E-FAEF32F5458E}" type="pres">
      <dgm:prSet presAssocID="{B936ED33-8149-4C23-A205-AE46D7B81835}" presName="theInnerList" presStyleCnt="0"/>
      <dgm:spPr/>
    </dgm:pt>
    <dgm:pt modelId="{3BACE3B5-168A-43B5-A818-786AEF25A98D}" type="pres">
      <dgm:prSet presAssocID="{E0BA7C47-746A-49B4-90B5-85C46637EFCB}" presName="childNode" presStyleLbl="node1" presStyleIdx="0" presStyleCnt="3">
        <dgm:presLayoutVars>
          <dgm:bulletEnabled val="1"/>
        </dgm:presLayoutVars>
      </dgm:prSet>
      <dgm:spPr/>
    </dgm:pt>
    <dgm:pt modelId="{CE474BEB-39DA-4AFE-A4DE-90EEEFF17281}" type="pres">
      <dgm:prSet presAssocID="{B936ED33-8149-4C23-A205-AE46D7B81835}" presName="aSpace" presStyleCnt="0"/>
      <dgm:spPr/>
    </dgm:pt>
    <dgm:pt modelId="{D34C24AF-6C49-4D78-9CD8-1D57C47425EF}" type="pres">
      <dgm:prSet presAssocID="{A24C2F0F-FC13-4BDB-B001-8843FF5A3B4B}" presName="compNode" presStyleCnt="0"/>
      <dgm:spPr/>
    </dgm:pt>
    <dgm:pt modelId="{137D0D7B-A398-43A5-8B03-758B82AA7B51}" type="pres">
      <dgm:prSet presAssocID="{A24C2F0F-FC13-4BDB-B001-8843FF5A3B4B}" presName="aNode" presStyleLbl="bgShp" presStyleIdx="1" presStyleCnt="3"/>
      <dgm:spPr/>
    </dgm:pt>
    <dgm:pt modelId="{775A694C-BEAC-4D8C-9B16-1591A75C3AC2}" type="pres">
      <dgm:prSet presAssocID="{A24C2F0F-FC13-4BDB-B001-8843FF5A3B4B}" presName="textNode" presStyleLbl="bgShp" presStyleIdx="1" presStyleCnt="3"/>
      <dgm:spPr/>
    </dgm:pt>
    <dgm:pt modelId="{A101686F-748C-47EC-A507-0741A203EAC3}" type="pres">
      <dgm:prSet presAssocID="{A24C2F0F-FC13-4BDB-B001-8843FF5A3B4B}" presName="compChildNode" presStyleCnt="0"/>
      <dgm:spPr/>
    </dgm:pt>
    <dgm:pt modelId="{202C61FD-9383-4A6F-9957-6AE0A5A65A2A}" type="pres">
      <dgm:prSet presAssocID="{A24C2F0F-FC13-4BDB-B001-8843FF5A3B4B}" presName="theInnerList" presStyleCnt="0"/>
      <dgm:spPr/>
    </dgm:pt>
    <dgm:pt modelId="{7688DADF-FD6E-46DF-BAB9-C1C76447B588}" type="pres">
      <dgm:prSet presAssocID="{5DCB1C12-FAF2-4878-94B6-D68931922C16}" presName="childNode" presStyleLbl="node1" presStyleIdx="1" presStyleCnt="3">
        <dgm:presLayoutVars>
          <dgm:bulletEnabled val="1"/>
        </dgm:presLayoutVars>
      </dgm:prSet>
      <dgm:spPr/>
    </dgm:pt>
    <dgm:pt modelId="{BD740A49-CC95-4E3D-9BE6-3A467B5AD423}" type="pres">
      <dgm:prSet presAssocID="{A24C2F0F-FC13-4BDB-B001-8843FF5A3B4B}" presName="aSpace" presStyleCnt="0"/>
      <dgm:spPr/>
    </dgm:pt>
    <dgm:pt modelId="{7C08BEA5-C219-474E-921C-F64413B0420D}" type="pres">
      <dgm:prSet presAssocID="{4B249803-F5AA-4CDA-8B41-FA24D7CF102E}" presName="compNode" presStyleCnt="0"/>
      <dgm:spPr/>
    </dgm:pt>
    <dgm:pt modelId="{43ED454B-30F6-4629-9705-8AADDD8DD60C}" type="pres">
      <dgm:prSet presAssocID="{4B249803-F5AA-4CDA-8B41-FA24D7CF102E}" presName="aNode" presStyleLbl="bgShp" presStyleIdx="2" presStyleCnt="3"/>
      <dgm:spPr/>
    </dgm:pt>
    <dgm:pt modelId="{A1503BAF-052E-42BF-A8E5-FE90D263654C}" type="pres">
      <dgm:prSet presAssocID="{4B249803-F5AA-4CDA-8B41-FA24D7CF102E}" presName="textNode" presStyleLbl="bgShp" presStyleIdx="2" presStyleCnt="3"/>
      <dgm:spPr/>
    </dgm:pt>
    <dgm:pt modelId="{0077E319-7973-4E61-8DA9-933D55D2C1F5}" type="pres">
      <dgm:prSet presAssocID="{4B249803-F5AA-4CDA-8B41-FA24D7CF102E}" presName="compChildNode" presStyleCnt="0"/>
      <dgm:spPr/>
    </dgm:pt>
    <dgm:pt modelId="{56501DC0-51B8-4FB3-B123-C083A4AC05AD}" type="pres">
      <dgm:prSet presAssocID="{4B249803-F5AA-4CDA-8B41-FA24D7CF102E}" presName="theInnerList" presStyleCnt="0"/>
      <dgm:spPr/>
    </dgm:pt>
    <dgm:pt modelId="{6EFA3FE1-89C3-4281-BD7C-9F5C85683733}" type="pres">
      <dgm:prSet presAssocID="{E608FC8D-21E6-4D2A-9F6D-DAE5BC22BC0E}" presName="childNode" presStyleLbl="node1" presStyleIdx="2" presStyleCnt="3">
        <dgm:presLayoutVars>
          <dgm:bulletEnabled val="1"/>
        </dgm:presLayoutVars>
      </dgm:prSet>
      <dgm:spPr/>
    </dgm:pt>
  </dgm:ptLst>
  <dgm:cxnLst>
    <dgm:cxn modelId="{B75F9706-6C0C-4B0D-9C63-B5A655BBFB93}" srcId="{A24C2F0F-FC13-4BDB-B001-8843FF5A3B4B}" destId="{5DCB1C12-FAF2-4878-94B6-D68931922C16}" srcOrd="0" destOrd="0" parTransId="{EF5A13AE-A1B9-426D-A939-19734B195AB4}" sibTransId="{77336409-9FA7-4E33-AE93-992A2EA03A67}"/>
    <dgm:cxn modelId="{25D9E50D-92EB-457D-9245-A9827B5CBDBB}" srcId="{B66D581C-B7C2-4452-B538-8D027BC328A1}" destId="{B936ED33-8149-4C23-A205-AE46D7B81835}" srcOrd="0" destOrd="0" parTransId="{504EF0E9-9E17-4463-90E4-9FDFC0F8A24E}" sibTransId="{96314F15-DA06-4242-99AF-A6C44E9700D3}"/>
    <dgm:cxn modelId="{FCB8F625-183F-41F1-A362-67D07DCFD6CB}" srcId="{B66D581C-B7C2-4452-B538-8D027BC328A1}" destId="{A24C2F0F-FC13-4BDB-B001-8843FF5A3B4B}" srcOrd="1" destOrd="0" parTransId="{F4993084-F7C8-4EFA-B020-0EF0C7EB0B7B}" sibTransId="{C65E0D03-001C-456B-A63A-77F8445A73B0}"/>
    <dgm:cxn modelId="{4DC41729-F1EF-461F-98D5-C53FFC212717}" type="presOf" srcId="{E608FC8D-21E6-4D2A-9F6D-DAE5BC22BC0E}" destId="{6EFA3FE1-89C3-4281-BD7C-9F5C85683733}" srcOrd="0" destOrd="0" presId="urn:microsoft.com/office/officeart/2005/8/layout/lProcess2"/>
    <dgm:cxn modelId="{0341C329-E2C4-42F6-9ABD-7F3672F9BFB2}" type="presOf" srcId="{4B249803-F5AA-4CDA-8B41-FA24D7CF102E}" destId="{43ED454B-30F6-4629-9705-8AADDD8DD60C}" srcOrd="0" destOrd="0" presId="urn:microsoft.com/office/officeart/2005/8/layout/lProcess2"/>
    <dgm:cxn modelId="{D2C6B62A-9761-42F5-B243-E0E460427606}" srcId="{4B249803-F5AA-4CDA-8B41-FA24D7CF102E}" destId="{E608FC8D-21E6-4D2A-9F6D-DAE5BC22BC0E}" srcOrd="0" destOrd="0" parTransId="{D633C0A9-6259-4F00-BE2D-97E9163C8A42}" sibTransId="{324877AA-482A-457F-8F45-7CAE96572470}"/>
    <dgm:cxn modelId="{693E4A4B-573A-491F-97DA-57E5F9292892}" type="presOf" srcId="{B66D581C-B7C2-4452-B538-8D027BC328A1}" destId="{9CEBEB90-B27B-4599-A59F-605A26A2F2E8}" srcOrd="0" destOrd="0" presId="urn:microsoft.com/office/officeart/2005/8/layout/lProcess2"/>
    <dgm:cxn modelId="{C1270956-6DF1-4444-A379-B497B2B727D6}" type="presOf" srcId="{A24C2F0F-FC13-4BDB-B001-8843FF5A3B4B}" destId="{775A694C-BEAC-4D8C-9B16-1591A75C3AC2}" srcOrd="1" destOrd="0" presId="urn:microsoft.com/office/officeart/2005/8/layout/lProcess2"/>
    <dgm:cxn modelId="{E6BA828D-C54D-448A-9E4B-EFA928B3109C}" srcId="{B936ED33-8149-4C23-A205-AE46D7B81835}" destId="{E0BA7C47-746A-49B4-90B5-85C46637EFCB}" srcOrd="0" destOrd="0" parTransId="{D0D88F97-A3E9-441B-A46A-9E6063817042}" sibTransId="{1F6BF933-9DA4-4253-B14B-3736179AE8AC}"/>
    <dgm:cxn modelId="{9B3E078F-CBDE-48FC-913B-4E57283448F8}" type="presOf" srcId="{A24C2F0F-FC13-4BDB-B001-8843FF5A3B4B}" destId="{137D0D7B-A398-43A5-8B03-758B82AA7B51}" srcOrd="0" destOrd="0" presId="urn:microsoft.com/office/officeart/2005/8/layout/lProcess2"/>
    <dgm:cxn modelId="{EFAF25A2-0B76-4C9F-96B5-78EF3061F410}" type="presOf" srcId="{B936ED33-8149-4C23-A205-AE46D7B81835}" destId="{06FB4831-4F45-4F2B-828E-DC0B3D86D98A}" srcOrd="1" destOrd="0" presId="urn:microsoft.com/office/officeart/2005/8/layout/lProcess2"/>
    <dgm:cxn modelId="{A2C79BA6-70CA-4127-8888-259EDDDE4E46}" type="presOf" srcId="{E0BA7C47-746A-49B4-90B5-85C46637EFCB}" destId="{3BACE3B5-168A-43B5-A818-786AEF25A98D}" srcOrd="0" destOrd="0" presId="urn:microsoft.com/office/officeart/2005/8/layout/lProcess2"/>
    <dgm:cxn modelId="{781016C5-79A8-40F3-A027-1649C19F3D6A}" type="presOf" srcId="{4B249803-F5AA-4CDA-8B41-FA24D7CF102E}" destId="{A1503BAF-052E-42BF-A8E5-FE90D263654C}" srcOrd="1" destOrd="0" presId="urn:microsoft.com/office/officeart/2005/8/layout/lProcess2"/>
    <dgm:cxn modelId="{55DD30C9-A75F-4D7D-BB57-AF234D52E952}" type="presOf" srcId="{B936ED33-8149-4C23-A205-AE46D7B81835}" destId="{42DA0950-487B-4546-B071-94425E13B3A5}" srcOrd="0" destOrd="0" presId="urn:microsoft.com/office/officeart/2005/8/layout/lProcess2"/>
    <dgm:cxn modelId="{878346E0-C0C9-4FAF-BCF2-725119ECD7E8}" type="presOf" srcId="{5DCB1C12-FAF2-4878-94B6-D68931922C16}" destId="{7688DADF-FD6E-46DF-BAB9-C1C76447B588}" srcOrd="0" destOrd="0" presId="urn:microsoft.com/office/officeart/2005/8/layout/lProcess2"/>
    <dgm:cxn modelId="{9332CBF7-4824-496E-A1C7-AD48D7F16A8F}" srcId="{B66D581C-B7C2-4452-B538-8D027BC328A1}" destId="{4B249803-F5AA-4CDA-8B41-FA24D7CF102E}" srcOrd="2" destOrd="0" parTransId="{3322E26D-7FDD-489F-9BEC-B18D725BDC96}" sibTransId="{A36E67C4-2151-4EFC-AA04-6E3F95A7E787}"/>
    <dgm:cxn modelId="{4A348CCF-D3BC-44FF-BC6D-2C6B12CE212F}" type="presParOf" srcId="{9CEBEB90-B27B-4599-A59F-605A26A2F2E8}" destId="{D2C612D1-0338-4D4A-9205-4E86E9F81C7C}" srcOrd="0" destOrd="0" presId="urn:microsoft.com/office/officeart/2005/8/layout/lProcess2"/>
    <dgm:cxn modelId="{88ACF91D-0068-4A52-ADF3-1672745440D8}" type="presParOf" srcId="{D2C612D1-0338-4D4A-9205-4E86E9F81C7C}" destId="{42DA0950-487B-4546-B071-94425E13B3A5}" srcOrd="0" destOrd="0" presId="urn:microsoft.com/office/officeart/2005/8/layout/lProcess2"/>
    <dgm:cxn modelId="{08C819E5-CFE8-4ECD-BF2E-69248967D89B}" type="presParOf" srcId="{D2C612D1-0338-4D4A-9205-4E86E9F81C7C}" destId="{06FB4831-4F45-4F2B-828E-DC0B3D86D98A}" srcOrd="1" destOrd="0" presId="urn:microsoft.com/office/officeart/2005/8/layout/lProcess2"/>
    <dgm:cxn modelId="{0E6F5F6D-5A1B-43CA-91AD-AA853DAF89C4}" type="presParOf" srcId="{D2C612D1-0338-4D4A-9205-4E86E9F81C7C}" destId="{2F692EA5-ABAB-450B-BB27-A0DE20233E96}" srcOrd="2" destOrd="0" presId="urn:microsoft.com/office/officeart/2005/8/layout/lProcess2"/>
    <dgm:cxn modelId="{561AF487-7467-451E-8084-E99DD2C0C1E9}" type="presParOf" srcId="{2F692EA5-ABAB-450B-BB27-A0DE20233E96}" destId="{B39D91D0-A479-4435-9C2E-FAEF32F5458E}" srcOrd="0" destOrd="0" presId="urn:microsoft.com/office/officeart/2005/8/layout/lProcess2"/>
    <dgm:cxn modelId="{21D11256-C1F6-4530-B335-9EDC8DCF12B1}" type="presParOf" srcId="{B39D91D0-A479-4435-9C2E-FAEF32F5458E}" destId="{3BACE3B5-168A-43B5-A818-786AEF25A98D}" srcOrd="0" destOrd="0" presId="urn:microsoft.com/office/officeart/2005/8/layout/lProcess2"/>
    <dgm:cxn modelId="{E5A43A4E-1B0A-40F4-99F7-B75680C9C7D9}" type="presParOf" srcId="{9CEBEB90-B27B-4599-A59F-605A26A2F2E8}" destId="{CE474BEB-39DA-4AFE-A4DE-90EEEFF17281}" srcOrd="1" destOrd="0" presId="urn:microsoft.com/office/officeart/2005/8/layout/lProcess2"/>
    <dgm:cxn modelId="{E6C743CE-7EAB-4B84-8E92-CCC45E747FEA}" type="presParOf" srcId="{9CEBEB90-B27B-4599-A59F-605A26A2F2E8}" destId="{D34C24AF-6C49-4D78-9CD8-1D57C47425EF}" srcOrd="2" destOrd="0" presId="urn:microsoft.com/office/officeart/2005/8/layout/lProcess2"/>
    <dgm:cxn modelId="{10FDE279-7E00-4A58-B107-EEA928D7402B}" type="presParOf" srcId="{D34C24AF-6C49-4D78-9CD8-1D57C47425EF}" destId="{137D0D7B-A398-43A5-8B03-758B82AA7B51}" srcOrd="0" destOrd="0" presId="urn:microsoft.com/office/officeart/2005/8/layout/lProcess2"/>
    <dgm:cxn modelId="{CCBE545D-F185-4F53-993D-C495E48B5B2C}" type="presParOf" srcId="{D34C24AF-6C49-4D78-9CD8-1D57C47425EF}" destId="{775A694C-BEAC-4D8C-9B16-1591A75C3AC2}" srcOrd="1" destOrd="0" presId="urn:microsoft.com/office/officeart/2005/8/layout/lProcess2"/>
    <dgm:cxn modelId="{E9AB7C7F-5EE0-4070-B200-AB6A7212EE1B}" type="presParOf" srcId="{D34C24AF-6C49-4D78-9CD8-1D57C47425EF}" destId="{A101686F-748C-47EC-A507-0741A203EAC3}" srcOrd="2" destOrd="0" presId="urn:microsoft.com/office/officeart/2005/8/layout/lProcess2"/>
    <dgm:cxn modelId="{F71F958F-1540-4903-9E3F-5B91EAC9FA6E}" type="presParOf" srcId="{A101686F-748C-47EC-A507-0741A203EAC3}" destId="{202C61FD-9383-4A6F-9957-6AE0A5A65A2A}" srcOrd="0" destOrd="0" presId="urn:microsoft.com/office/officeart/2005/8/layout/lProcess2"/>
    <dgm:cxn modelId="{475AFCA1-9869-4C48-9BB5-1CFE832E0AFF}" type="presParOf" srcId="{202C61FD-9383-4A6F-9957-6AE0A5A65A2A}" destId="{7688DADF-FD6E-46DF-BAB9-C1C76447B588}" srcOrd="0" destOrd="0" presId="urn:microsoft.com/office/officeart/2005/8/layout/lProcess2"/>
    <dgm:cxn modelId="{1659ED62-0435-4007-8EAD-A3CF8BAEF88F}" type="presParOf" srcId="{9CEBEB90-B27B-4599-A59F-605A26A2F2E8}" destId="{BD740A49-CC95-4E3D-9BE6-3A467B5AD423}" srcOrd="3" destOrd="0" presId="urn:microsoft.com/office/officeart/2005/8/layout/lProcess2"/>
    <dgm:cxn modelId="{F204CDCA-CD24-4D52-B3E9-8F70893BE060}" type="presParOf" srcId="{9CEBEB90-B27B-4599-A59F-605A26A2F2E8}" destId="{7C08BEA5-C219-474E-921C-F64413B0420D}" srcOrd="4" destOrd="0" presId="urn:microsoft.com/office/officeart/2005/8/layout/lProcess2"/>
    <dgm:cxn modelId="{7F2B841A-D406-4F3F-AC7A-DA744CC29BC5}" type="presParOf" srcId="{7C08BEA5-C219-474E-921C-F64413B0420D}" destId="{43ED454B-30F6-4629-9705-8AADDD8DD60C}" srcOrd="0" destOrd="0" presId="urn:microsoft.com/office/officeart/2005/8/layout/lProcess2"/>
    <dgm:cxn modelId="{F4B672B9-BD9C-48B7-AE59-CD1170BFF681}" type="presParOf" srcId="{7C08BEA5-C219-474E-921C-F64413B0420D}" destId="{A1503BAF-052E-42BF-A8E5-FE90D263654C}" srcOrd="1" destOrd="0" presId="urn:microsoft.com/office/officeart/2005/8/layout/lProcess2"/>
    <dgm:cxn modelId="{5EC98CCE-5158-4FE7-AF13-15219F668076}" type="presParOf" srcId="{7C08BEA5-C219-474E-921C-F64413B0420D}" destId="{0077E319-7973-4E61-8DA9-933D55D2C1F5}" srcOrd="2" destOrd="0" presId="urn:microsoft.com/office/officeart/2005/8/layout/lProcess2"/>
    <dgm:cxn modelId="{9EA98DCB-221C-4B50-AD56-E101F5942CB5}" type="presParOf" srcId="{0077E319-7973-4E61-8DA9-933D55D2C1F5}" destId="{56501DC0-51B8-4FB3-B123-C083A4AC05AD}" srcOrd="0" destOrd="0" presId="urn:microsoft.com/office/officeart/2005/8/layout/lProcess2"/>
    <dgm:cxn modelId="{1DB874E3-1CE9-42AA-A56A-26837012ECD6}" type="presParOf" srcId="{56501DC0-51B8-4FB3-B123-C083A4AC05AD}" destId="{6EFA3FE1-89C3-4281-BD7C-9F5C85683733}" srcOrd="0" destOrd="0" presId="urn:microsoft.com/office/officeart/2005/8/layout/lProcess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66D581C-B7C2-4452-B538-8D027BC328A1}" type="doc">
      <dgm:prSet loTypeId="urn:microsoft.com/office/officeart/2005/8/layout/lProcess2" loCatId="list" qsTypeId="urn:microsoft.com/office/officeart/2005/8/quickstyle/simple1" qsCatId="simple" csTypeId="urn:microsoft.com/office/officeart/2005/8/colors/accent1_2" csCatId="accent1" phldr="1"/>
      <dgm:spPr/>
      <dgm:t>
        <a:bodyPr/>
        <a:lstStyle/>
        <a:p>
          <a:endParaRPr lang="lt-LT"/>
        </a:p>
      </dgm:t>
    </dgm:pt>
    <dgm:pt modelId="{B936ED33-8149-4C23-A205-AE46D7B81835}">
      <dgm:prSet phldrT="[Text]" custT="1"/>
      <dgm:spPr/>
      <dgm:t>
        <a:bodyPr/>
        <a:lstStyle/>
        <a:p>
          <a:pPr algn="ctr"/>
          <a:r>
            <a:rPr lang="lt-LT" sz="1700"/>
            <a:t>Skatinti skaitmeninių kompetencijų plėtrą (DIH)</a:t>
          </a:r>
          <a:endParaRPr lang="en-US" sz="1700" b="0"/>
        </a:p>
      </dgm:t>
    </dgm:pt>
    <dgm:pt modelId="{504EF0E9-9E17-4463-90E4-9FDFC0F8A24E}" type="parTrans" cxnId="{25D9E50D-92EB-457D-9245-A9827B5CBDBB}">
      <dgm:prSet/>
      <dgm:spPr/>
      <dgm:t>
        <a:bodyPr/>
        <a:lstStyle/>
        <a:p>
          <a:endParaRPr lang="lt-LT"/>
        </a:p>
      </dgm:t>
    </dgm:pt>
    <dgm:pt modelId="{96314F15-DA06-4242-99AF-A6C44E9700D3}" type="sibTrans" cxnId="{25D9E50D-92EB-457D-9245-A9827B5CBDBB}">
      <dgm:prSet/>
      <dgm:spPr/>
      <dgm:t>
        <a:bodyPr/>
        <a:lstStyle/>
        <a:p>
          <a:endParaRPr lang="lt-LT"/>
        </a:p>
      </dgm:t>
    </dgm:pt>
    <dgm:pt modelId="{A24C2F0F-FC13-4BDB-B001-8843FF5A3B4B}">
      <dgm:prSet phldrT="[Text]" custT="1"/>
      <dgm:spPr/>
      <dgm:t>
        <a:bodyPr/>
        <a:lstStyle/>
        <a:p>
          <a:pPr algn="ctr"/>
          <a:r>
            <a:rPr lang="lt-LT" sz="1700"/>
            <a:t>Skatinti MVĮ skaitmeninimą</a:t>
          </a:r>
        </a:p>
      </dgm:t>
    </dgm:pt>
    <dgm:pt modelId="{F4993084-F7C8-4EFA-B020-0EF0C7EB0B7B}" type="parTrans" cxnId="{FCB8F625-183F-41F1-A362-67D07DCFD6CB}">
      <dgm:prSet/>
      <dgm:spPr/>
      <dgm:t>
        <a:bodyPr/>
        <a:lstStyle/>
        <a:p>
          <a:endParaRPr lang="lt-LT"/>
        </a:p>
      </dgm:t>
    </dgm:pt>
    <dgm:pt modelId="{C65E0D03-001C-456B-A63A-77F8445A73B0}" type="sibTrans" cxnId="{FCB8F625-183F-41F1-A362-67D07DCFD6CB}">
      <dgm:prSet/>
      <dgm:spPr/>
      <dgm:t>
        <a:bodyPr/>
        <a:lstStyle/>
        <a:p>
          <a:endParaRPr lang="lt-LT"/>
        </a:p>
      </dgm:t>
    </dgm:pt>
    <dgm:pt modelId="{4B249803-F5AA-4CDA-8B41-FA24D7CF102E}">
      <dgm:prSet/>
      <dgm:spPr/>
      <dgm:t>
        <a:bodyPr/>
        <a:lstStyle/>
        <a:p>
          <a:r>
            <a:rPr lang="lt-LT"/>
            <a:t>Kurti naujus, inovatyvius bendro naudojimo įrankius ir technologinius sprendimus</a:t>
          </a:r>
        </a:p>
      </dgm:t>
    </dgm:pt>
    <dgm:pt modelId="{3322E26D-7FDD-489F-9BEC-B18D725BDC96}" type="parTrans" cxnId="{9332CBF7-4824-496E-A1C7-AD48D7F16A8F}">
      <dgm:prSet/>
      <dgm:spPr/>
      <dgm:t>
        <a:bodyPr/>
        <a:lstStyle/>
        <a:p>
          <a:endParaRPr lang="lt-LT"/>
        </a:p>
      </dgm:t>
    </dgm:pt>
    <dgm:pt modelId="{A36E67C4-2151-4EFC-AA04-6E3F95A7E787}" type="sibTrans" cxnId="{9332CBF7-4824-496E-A1C7-AD48D7F16A8F}">
      <dgm:prSet/>
      <dgm:spPr/>
      <dgm:t>
        <a:bodyPr/>
        <a:lstStyle/>
        <a:p>
          <a:endParaRPr lang="lt-LT"/>
        </a:p>
      </dgm:t>
    </dgm:pt>
    <dgm:pt modelId="{5DCB1C12-FAF2-4878-94B6-D68931922C16}">
      <dgm:prSet custT="1"/>
      <dgm:spPr/>
      <dgm:t>
        <a:bodyPr/>
        <a:lstStyle/>
        <a:p>
          <a:pPr>
            <a:lnSpc>
              <a:spcPct val="100000"/>
            </a:lnSpc>
            <a:spcAft>
              <a:spcPts val="0"/>
            </a:spcAft>
          </a:pPr>
          <a:r>
            <a:rPr lang="en-US" sz="1900" b="1">
              <a:solidFill>
                <a:schemeClr val="bg1"/>
              </a:solidFill>
              <a:latin typeface="+mj-lt"/>
              <a:ea typeface="+mn-ea"/>
              <a:cs typeface="Arial" panose="020B0604020202020204" pitchFamily="34" charset="0"/>
            </a:rPr>
            <a:t>31,5 </a:t>
          </a:r>
          <a:r>
            <a:rPr lang="en-GB" sz="1900" b="1" err="1">
              <a:solidFill>
                <a:schemeClr val="bg1"/>
              </a:solidFill>
              <a:latin typeface="+mj-lt"/>
              <a:ea typeface="+mn-ea"/>
              <a:cs typeface="Arial" panose="020B0604020202020204" pitchFamily="34" charset="0"/>
            </a:rPr>
            <a:t>mln</a:t>
          </a:r>
          <a:r>
            <a:rPr lang="en-GB" sz="1900" b="1">
              <a:solidFill>
                <a:schemeClr val="bg1"/>
              </a:solidFill>
              <a:latin typeface="+mj-lt"/>
              <a:ea typeface="+mn-ea"/>
              <a:cs typeface="Arial" panose="020B0604020202020204" pitchFamily="34" charset="0"/>
            </a:rPr>
            <a:t>. </a:t>
          </a:r>
          <a:r>
            <a:rPr lang="en-US" sz="1900" b="1">
              <a:solidFill>
                <a:schemeClr val="bg1"/>
              </a:solidFill>
              <a:latin typeface="+mj-lt"/>
              <a:ea typeface="+mn-ea"/>
              <a:cs typeface="Arial" panose="020B0604020202020204" pitchFamily="34" charset="0"/>
            </a:rPr>
            <a:t>Eur </a:t>
          </a:r>
          <a:r>
            <a:rPr lang="en-US" sz="1900" b="0">
              <a:solidFill>
                <a:schemeClr val="bg1"/>
              </a:solidFill>
              <a:latin typeface="+mj-lt"/>
              <a:ea typeface="+mn-ea"/>
              <a:cs typeface="Arial" panose="020B0604020202020204" pitchFamily="34" charset="0"/>
            </a:rPr>
            <a:t>(S </a:t>
          </a:r>
          <a:r>
            <a:rPr lang="en-US" sz="1900" b="0" err="1">
              <a:solidFill>
                <a:schemeClr val="bg1"/>
              </a:solidFill>
              <a:latin typeface="+mj-lt"/>
              <a:ea typeface="+mn-ea"/>
              <a:cs typeface="Arial" panose="020B0604020202020204" pitchFamily="34" charset="0"/>
            </a:rPr>
            <a:t>ir</a:t>
          </a:r>
          <a:r>
            <a:rPr lang="en-US" sz="1900" b="0">
              <a:solidFill>
                <a:schemeClr val="bg1"/>
              </a:solidFill>
              <a:latin typeface="+mj-lt"/>
              <a:ea typeface="+mn-ea"/>
              <a:cs typeface="Arial" panose="020B0604020202020204" pitchFamily="34" charset="0"/>
            </a:rPr>
            <a:t> VVL) </a:t>
          </a:r>
          <a:r>
            <a:rPr lang="en-GB" sz="1900" b="0">
              <a:solidFill>
                <a:schemeClr val="bg1"/>
              </a:solidFill>
              <a:latin typeface="+mj-lt"/>
              <a:ea typeface="+mn-ea"/>
              <a:cs typeface="Arial" panose="020B0604020202020204" pitchFamily="34" charset="0"/>
            </a:rPr>
            <a:t>– subsidijos </a:t>
          </a:r>
        </a:p>
        <a:p>
          <a:pPr>
            <a:lnSpc>
              <a:spcPct val="100000"/>
            </a:lnSpc>
            <a:spcAft>
              <a:spcPts val="0"/>
            </a:spcAft>
          </a:pPr>
          <a:r>
            <a:rPr lang="en-GB" sz="1900" b="0">
              <a:solidFill>
                <a:schemeClr val="bg1"/>
              </a:solidFill>
              <a:latin typeface="+mj-lt"/>
              <a:ea typeface="+mn-ea"/>
              <a:cs typeface="Arial" panose="020B0604020202020204" pitchFamily="34" charset="0"/>
            </a:rPr>
            <a:t>(S – 11,5 </a:t>
          </a:r>
          <a:r>
            <a:rPr lang="en-GB" sz="1900" b="0" err="1">
              <a:solidFill>
                <a:schemeClr val="bg1"/>
              </a:solidFill>
              <a:latin typeface="+mj-lt"/>
              <a:ea typeface="+mn-ea"/>
              <a:cs typeface="Arial" panose="020B0604020202020204" pitchFamily="34" charset="0"/>
            </a:rPr>
            <a:t>mln</a:t>
          </a:r>
          <a:r>
            <a:rPr lang="en-GB" sz="1900" b="0">
              <a:solidFill>
                <a:schemeClr val="bg1"/>
              </a:solidFill>
              <a:latin typeface="+mj-lt"/>
              <a:ea typeface="+mn-ea"/>
              <a:cs typeface="Arial" panose="020B0604020202020204" pitchFamily="34" charset="0"/>
            </a:rPr>
            <a:t>. Eur</a:t>
          </a:r>
          <a:r>
            <a:rPr lang="lt-LT" sz="1900" b="0">
              <a:solidFill>
                <a:schemeClr val="bg1"/>
              </a:solidFill>
              <a:latin typeface="+mj-lt"/>
              <a:ea typeface="+mn-ea"/>
              <a:cs typeface="Arial" panose="020B0604020202020204" pitchFamily="34" charset="0"/>
            </a:rPr>
            <a:t> </a:t>
          </a:r>
          <a:r>
            <a:rPr lang="en-GB" sz="1900" b="0">
              <a:solidFill>
                <a:schemeClr val="bg1"/>
              </a:solidFill>
              <a:latin typeface="+mj-lt"/>
              <a:ea typeface="+mn-ea"/>
              <a:cs typeface="Arial" panose="020B0604020202020204" pitchFamily="34" charset="0"/>
            </a:rPr>
            <a:t>/</a:t>
          </a:r>
        </a:p>
        <a:p>
          <a:pPr>
            <a:lnSpc>
              <a:spcPct val="100000"/>
            </a:lnSpc>
            <a:spcAft>
              <a:spcPts val="0"/>
            </a:spcAft>
          </a:pPr>
          <a:r>
            <a:rPr lang="en-GB" sz="1900" b="0">
              <a:solidFill>
                <a:schemeClr val="bg1"/>
              </a:solidFill>
              <a:latin typeface="+mj-lt"/>
              <a:ea typeface="+mn-ea"/>
              <a:cs typeface="Arial" panose="020B0604020202020204" pitchFamily="34" charset="0"/>
            </a:rPr>
            <a:t>VVL – 20 </a:t>
          </a:r>
          <a:r>
            <a:rPr lang="en-GB" sz="1900" b="0" err="1">
              <a:solidFill>
                <a:schemeClr val="bg1"/>
              </a:solidFill>
              <a:latin typeface="+mj-lt"/>
              <a:ea typeface="+mn-ea"/>
              <a:cs typeface="Arial" panose="020B0604020202020204" pitchFamily="34" charset="0"/>
            </a:rPr>
            <a:t>mln</a:t>
          </a:r>
          <a:r>
            <a:rPr lang="en-GB" sz="1900" b="0">
              <a:solidFill>
                <a:schemeClr val="bg1"/>
              </a:solidFill>
              <a:latin typeface="+mj-lt"/>
              <a:ea typeface="+mn-ea"/>
              <a:cs typeface="Arial" panose="020B0604020202020204" pitchFamily="34" charset="0"/>
            </a:rPr>
            <a:t>. </a:t>
          </a:r>
          <a:r>
            <a:rPr lang="lt-LT" sz="1900" b="0">
              <a:solidFill>
                <a:schemeClr val="bg1"/>
              </a:solidFill>
              <a:latin typeface="+mj-lt"/>
              <a:ea typeface="+mn-ea"/>
              <a:cs typeface="Arial" panose="020B0604020202020204" pitchFamily="34" charset="0"/>
            </a:rPr>
            <a:t>Eur</a:t>
          </a:r>
          <a:r>
            <a:rPr lang="en-GB" sz="1900" b="0">
              <a:solidFill>
                <a:schemeClr val="bg1"/>
              </a:solidFill>
              <a:latin typeface="+mj-lt"/>
              <a:ea typeface="+mn-ea"/>
              <a:cs typeface="Arial" panose="020B0604020202020204" pitchFamily="34" charset="0"/>
            </a:rPr>
            <a:t>)</a:t>
          </a:r>
          <a:endParaRPr lang="lt-LT" sz="1900" b="0">
            <a:solidFill>
              <a:schemeClr val="bg1"/>
            </a:solidFill>
            <a:latin typeface="+mj-lt"/>
          </a:endParaRPr>
        </a:p>
      </dgm:t>
    </dgm:pt>
    <dgm:pt modelId="{EF5A13AE-A1B9-426D-A939-19734B195AB4}" type="parTrans" cxnId="{B75F9706-6C0C-4B0D-9C63-B5A655BBFB93}">
      <dgm:prSet/>
      <dgm:spPr/>
      <dgm:t>
        <a:bodyPr/>
        <a:lstStyle/>
        <a:p>
          <a:endParaRPr lang="lt-LT"/>
        </a:p>
      </dgm:t>
    </dgm:pt>
    <dgm:pt modelId="{77336409-9FA7-4E33-AE93-992A2EA03A67}" type="sibTrans" cxnId="{B75F9706-6C0C-4B0D-9C63-B5A655BBFB93}">
      <dgm:prSet/>
      <dgm:spPr/>
      <dgm:t>
        <a:bodyPr/>
        <a:lstStyle/>
        <a:p>
          <a:endParaRPr lang="lt-LT"/>
        </a:p>
      </dgm:t>
    </dgm:pt>
    <dgm:pt modelId="{E0BA7C47-746A-49B4-90B5-85C46637EFCB}">
      <dgm:prSet custT="1"/>
      <dgm:spPr/>
      <dgm:t>
        <a:bodyPr/>
        <a:lstStyle/>
        <a:p>
          <a:pPr>
            <a:lnSpc>
              <a:spcPct val="100000"/>
            </a:lnSpc>
            <a:spcAft>
              <a:spcPts val="0"/>
            </a:spcAft>
          </a:pPr>
          <a:r>
            <a:rPr lang="en-GB" sz="1900" b="1">
              <a:solidFill>
                <a:schemeClr val="bg1"/>
              </a:solidFill>
              <a:latin typeface="+mj-lt"/>
              <a:ea typeface="+mn-ea"/>
              <a:cs typeface="Arial" panose="020B0604020202020204" pitchFamily="34" charset="0"/>
            </a:rPr>
            <a:t>24</a:t>
          </a:r>
          <a:r>
            <a:rPr lang="en-US" sz="1900" b="1" noProof="0">
              <a:solidFill>
                <a:schemeClr val="bg1"/>
              </a:solidFill>
              <a:latin typeface="+mj-lt"/>
              <a:ea typeface="+mn-ea"/>
              <a:cs typeface="Arial" panose="020B0604020202020204" pitchFamily="34" charset="0"/>
            </a:rPr>
            <a:t>,7 </a:t>
          </a:r>
          <a:r>
            <a:rPr lang="en-GB" sz="1900" b="1" err="1">
              <a:solidFill>
                <a:schemeClr val="bg1"/>
              </a:solidFill>
              <a:latin typeface="+mj-lt"/>
              <a:ea typeface="+mn-ea"/>
              <a:cs typeface="Arial" panose="020B0604020202020204" pitchFamily="34" charset="0"/>
            </a:rPr>
            <a:t>mln</a:t>
          </a:r>
          <a:r>
            <a:rPr lang="en-GB" sz="1900" b="1">
              <a:solidFill>
                <a:schemeClr val="bg1"/>
              </a:solidFill>
              <a:latin typeface="+mj-lt"/>
              <a:ea typeface="+mn-ea"/>
              <a:cs typeface="Arial" panose="020B0604020202020204" pitchFamily="34" charset="0"/>
            </a:rPr>
            <a:t>. </a:t>
          </a:r>
          <a:r>
            <a:rPr lang="lt-LT" sz="1900" b="1">
              <a:solidFill>
                <a:schemeClr val="bg1"/>
              </a:solidFill>
              <a:latin typeface="+mj-lt"/>
              <a:ea typeface="+mn-ea"/>
              <a:cs typeface="Arial" panose="020B0604020202020204" pitchFamily="34" charset="0"/>
            </a:rPr>
            <a:t>Eur </a:t>
          </a:r>
          <a:r>
            <a:rPr lang="lt-LT" sz="1900" b="0">
              <a:solidFill>
                <a:schemeClr val="bg1"/>
              </a:solidFill>
              <a:latin typeface="+mj-lt"/>
              <a:ea typeface="+mn-ea"/>
              <a:cs typeface="Arial" panose="020B0604020202020204" pitchFamily="34" charset="0"/>
            </a:rPr>
            <a:t>(S ir VVL)</a:t>
          </a:r>
          <a:r>
            <a:rPr lang="en-US" sz="1900" b="0">
              <a:solidFill>
                <a:schemeClr val="bg1"/>
              </a:solidFill>
              <a:latin typeface="+mj-lt"/>
              <a:ea typeface="+mn-ea"/>
              <a:cs typeface="Arial" panose="020B0604020202020204" pitchFamily="34" charset="0"/>
            </a:rPr>
            <a:t> – </a:t>
          </a:r>
          <a:r>
            <a:rPr lang="en-GB" sz="1900" b="0">
              <a:solidFill>
                <a:schemeClr val="bg1"/>
              </a:solidFill>
              <a:latin typeface="+mj-lt"/>
              <a:ea typeface="+mn-ea"/>
              <a:cs typeface="Arial" panose="020B0604020202020204" pitchFamily="34" charset="0"/>
            </a:rPr>
            <a:t>subsidijos</a:t>
          </a:r>
          <a:r>
            <a:rPr lang="lt-LT" sz="1900" b="0">
              <a:solidFill>
                <a:schemeClr val="bg1"/>
              </a:solidFill>
              <a:latin typeface="+mj-lt"/>
              <a:ea typeface="+mn-ea"/>
              <a:cs typeface="Arial" panose="020B0604020202020204" pitchFamily="34" charset="0"/>
            </a:rPr>
            <a:t> </a:t>
          </a:r>
        </a:p>
        <a:p>
          <a:pPr>
            <a:lnSpc>
              <a:spcPct val="100000"/>
            </a:lnSpc>
            <a:spcAft>
              <a:spcPts val="0"/>
            </a:spcAft>
          </a:pPr>
          <a:r>
            <a:rPr lang="en-GB" sz="1900" b="0">
              <a:solidFill>
                <a:schemeClr val="bg1"/>
              </a:solidFill>
              <a:latin typeface="+mj-lt"/>
              <a:ea typeface="+mn-ea"/>
              <a:cs typeface="Arial" panose="020B0604020202020204" pitchFamily="34" charset="0"/>
            </a:rPr>
            <a:t>(S – 8,2 </a:t>
          </a:r>
          <a:r>
            <a:rPr lang="en-GB" sz="1900" b="0" err="1">
              <a:solidFill>
                <a:schemeClr val="bg1"/>
              </a:solidFill>
              <a:latin typeface="+mj-lt"/>
              <a:ea typeface="+mn-ea"/>
              <a:cs typeface="Arial" panose="020B0604020202020204" pitchFamily="34" charset="0"/>
            </a:rPr>
            <a:t>mln</a:t>
          </a:r>
          <a:r>
            <a:rPr lang="en-GB" sz="1900" b="0">
              <a:solidFill>
                <a:schemeClr val="bg1"/>
              </a:solidFill>
              <a:latin typeface="+mj-lt"/>
              <a:ea typeface="+mn-ea"/>
              <a:cs typeface="Arial" panose="020B0604020202020204" pitchFamily="34" charset="0"/>
            </a:rPr>
            <a:t>. </a:t>
          </a:r>
          <a:r>
            <a:rPr lang="lt-LT" sz="1900" b="0">
              <a:solidFill>
                <a:schemeClr val="bg1"/>
              </a:solidFill>
              <a:latin typeface="+mj-lt"/>
              <a:ea typeface="+mn-ea"/>
              <a:cs typeface="Arial" panose="020B0604020202020204" pitchFamily="34" charset="0"/>
            </a:rPr>
            <a:t>Eur</a:t>
          </a:r>
          <a:r>
            <a:rPr lang="en-GB" sz="1900" b="0">
              <a:solidFill>
                <a:schemeClr val="bg1"/>
              </a:solidFill>
              <a:latin typeface="+mj-lt"/>
              <a:ea typeface="+mn-ea"/>
              <a:cs typeface="Arial" panose="020B0604020202020204" pitchFamily="34" charset="0"/>
            </a:rPr>
            <a:t>/</a:t>
          </a:r>
          <a:r>
            <a:rPr lang="lt-LT" sz="1900" b="0">
              <a:solidFill>
                <a:schemeClr val="bg1"/>
              </a:solidFill>
              <a:latin typeface="+mj-lt"/>
              <a:ea typeface="+mn-ea"/>
              <a:cs typeface="Arial" panose="020B0604020202020204" pitchFamily="34" charset="0"/>
            </a:rPr>
            <a:t> </a:t>
          </a:r>
          <a:endParaRPr lang="en-US" sz="1900" b="0">
            <a:solidFill>
              <a:schemeClr val="bg1"/>
            </a:solidFill>
            <a:latin typeface="+mj-lt"/>
            <a:ea typeface="+mn-ea"/>
            <a:cs typeface="Arial" panose="020B0604020202020204" pitchFamily="34" charset="0"/>
          </a:endParaRPr>
        </a:p>
        <a:p>
          <a:pPr>
            <a:lnSpc>
              <a:spcPct val="100000"/>
            </a:lnSpc>
            <a:spcAft>
              <a:spcPts val="0"/>
            </a:spcAft>
          </a:pPr>
          <a:r>
            <a:rPr lang="en-GB" sz="1900" b="0">
              <a:solidFill>
                <a:schemeClr val="bg1"/>
              </a:solidFill>
              <a:latin typeface="+mj-lt"/>
              <a:ea typeface="+mn-ea"/>
              <a:cs typeface="Arial" panose="020B0604020202020204" pitchFamily="34" charset="0"/>
            </a:rPr>
            <a:t>VVL – 16,5 </a:t>
          </a:r>
          <a:r>
            <a:rPr lang="en-GB" sz="1900" b="0" err="1">
              <a:solidFill>
                <a:schemeClr val="bg1"/>
              </a:solidFill>
              <a:latin typeface="+mj-lt"/>
              <a:ea typeface="+mn-ea"/>
              <a:cs typeface="Arial" panose="020B0604020202020204" pitchFamily="34" charset="0"/>
            </a:rPr>
            <a:t>mln</a:t>
          </a:r>
          <a:r>
            <a:rPr lang="en-GB" sz="1900" b="0">
              <a:solidFill>
                <a:schemeClr val="bg1"/>
              </a:solidFill>
              <a:latin typeface="+mj-lt"/>
              <a:ea typeface="+mn-ea"/>
              <a:cs typeface="Arial" panose="020B0604020202020204" pitchFamily="34" charset="0"/>
            </a:rPr>
            <a:t>. </a:t>
          </a:r>
          <a:r>
            <a:rPr lang="lt-LT" sz="1900" b="0">
              <a:solidFill>
                <a:schemeClr val="bg1"/>
              </a:solidFill>
              <a:latin typeface="+mj-lt"/>
              <a:ea typeface="+mn-ea"/>
              <a:cs typeface="Arial" panose="020B0604020202020204" pitchFamily="34" charset="0"/>
            </a:rPr>
            <a:t>Eur</a:t>
          </a:r>
          <a:r>
            <a:rPr lang="en-GB" sz="1900" b="0">
              <a:solidFill>
                <a:schemeClr val="bg1"/>
              </a:solidFill>
              <a:latin typeface="+mj-lt"/>
              <a:ea typeface="+mn-ea"/>
              <a:cs typeface="Arial" panose="020B0604020202020204" pitchFamily="34" charset="0"/>
            </a:rPr>
            <a:t>)</a:t>
          </a:r>
          <a:endParaRPr lang="lt-LT" sz="1900" b="0">
            <a:solidFill>
              <a:schemeClr val="bg1"/>
            </a:solidFill>
            <a:latin typeface="+mj-lt"/>
          </a:endParaRPr>
        </a:p>
      </dgm:t>
    </dgm:pt>
    <dgm:pt modelId="{D0D88F97-A3E9-441B-A46A-9E6063817042}" type="parTrans" cxnId="{E6BA828D-C54D-448A-9E4B-EFA928B3109C}">
      <dgm:prSet/>
      <dgm:spPr/>
      <dgm:t>
        <a:bodyPr/>
        <a:lstStyle/>
        <a:p>
          <a:endParaRPr lang="lt-LT"/>
        </a:p>
      </dgm:t>
    </dgm:pt>
    <dgm:pt modelId="{1F6BF933-9DA4-4253-B14B-3736179AE8AC}" type="sibTrans" cxnId="{E6BA828D-C54D-448A-9E4B-EFA928B3109C}">
      <dgm:prSet/>
      <dgm:spPr/>
      <dgm:t>
        <a:bodyPr/>
        <a:lstStyle/>
        <a:p>
          <a:endParaRPr lang="lt-LT"/>
        </a:p>
      </dgm:t>
    </dgm:pt>
    <dgm:pt modelId="{E608FC8D-21E6-4D2A-9F6D-DAE5BC22BC0E}">
      <dgm:prSet custT="1"/>
      <dgm:spPr/>
      <dgm:t>
        <a:bodyPr/>
        <a:lstStyle/>
        <a:p>
          <a:pPr marL="0" lvl="0" algn="ctr" defTabSz="844550">
            <a:lnSpc>
              <a:spcPct val="100000"/>
            </a:lnSpc>
            <a:spcBef>
              <a:spcPct val="0"/>
            </a:spcBef>
            <a:spcAft>
              <a:spcPts val="0"/>
            </a:spcAft>
            <a:buNone/>
          </a:pPr>
          <a:r>
            <a:rPr lang="en-GB" sz="1900" b="1" kern="1200">
              <a:solidFill>
                <a:prstClr val="white"/>
              </a:solidFill>
              <a:latin typeface="Myriad Pro"/>
              <a:ea typeface="+mn-ea"/>
              <a:cs typeface="Arial" panose="020B0604020202020204" pitchFamily="34" charset="0"/>
            </a:rPr>
            <a:t>39,88</a:t>
          </a:r>
          <a:r>
            <a:rPr lang="en-US" sz="1900" b="1" kern="1200" noProof="0">
              <a:solidFill>
                <a:prstClr val="white"/>
              </a:solidFill>
              <a:latin typeface="Myriad Pro"/>
              <a:ea typeface="+mn-ea"/>
              <a:cs typeface="Arial" panose="020B0604020202020204" pitchFamily="34" charset="0"/>
            </a:rPr>
            <a:t> </a:t>
          </a:r>
          <a:r>
            <a:rPr lang="en-GB" sz="1900" b="1" kern="1200" err="1">
              <a:solidFill>
                <a:prstClr val="white"/>
              </a:solidFill>
              <a:latin typeface="Myriad Pro"/>
              <a:ea typeface="+mn-ea"/>
              <a:cs typeface="Arial" panose="020B0604020202020204" pitchFamily="34" charset="0"/>
            </a:rPr>
            <a:t>mln</a:t>
          </a:r>
          <a:r>
            <a:rPr lang="en-GB" sz="1900" b="1" kern="1200">
              <a:solidFill>
                <a:prstClr val="white"/>
              </a:solidFill>
              <a:latin typeface="Myriad Pro"/>
              <a:ea typeface="+mn-ea"/>
              <a:cs typeface="Arial" panose="020B0604020202020204" pitchFamily="34" charset="0"/>
            </a:rPr>
            <a:t>. </a:t>
          </a:r>
          <a:r>
            <a:rPr lang="lt-LT" sz="1900" b="1" kern="1200" err="1">
              <a:solidFill>
                <a:prstClr val="white"/>
              </a:solidFill>
              <a:latin typeface="Myriad Pro"/>
              <a:ea typeface="+mn-ea"/>
              <a:cs typeface="Arial" panose="020B0604020202020204" pitchFamily="34" charset="0"/>
            </a:rPr>
            <a:t>Eu</a:t>
          </a:r>
          <a:r>
            <a:rPr lang="en-US" sz="1900" b="1" kern="1200">
              <a:solidFill>
                <a:prstClr val="white"/>
              </a:solidFill>
              <a:latin typeface="Myriad Pro"/>
              <a:ea typeface="+mn-ea"/>
              <a:cs typeface="Arial" panose="020B0604020202020204" pitchFamily="34" charset="0"/>
            </a:rPr>
            <a:t>r </a:t>
          </a:r>
          <a:r>
            <a:rPr lang="en-US" sz="1900" b="0" kern="1200">
              <a:solidFill>
                <a:prstClr val="white"/>
              </a:solidFill>
              <a:latin typeface="Myriad Pro"/>
              <a:ea typeface="+mn-ea"/>
              <a:cs typeface="Arial" panose="020B0604020202020204" pitchFamily="34" charset="0"/>
            </a:rPr>
            <a:t>(S </a:t>
          </a:r>
          <a:r>
            <a:rPr lang="en-US" sz="1900" b="0" kern="1200" err="1">
              <a:solidFill>
                <a:prstClr val="white"/>
              </a:solidFill>
              <a:latin typeface="Myriad Pro"/>
              <a:ea typeface="+mn-ea"/>
              <a:cs typeface="Arial" panose="020B0604020202020204" pitchFamily="34" charset="0"/>
            </a:rPr>
            <a:t>ir</a:t>
          </a:r>
          <a:r>
            <a:rPr lang="en-US" sz="1900" b="0" kern="1200">
              <a:solidFill>
                <a:prstClr val="white"/>
              </a:solidFill>
              <a:latin typeface="Myriad Pro"/>
              <a:ea typeface="+mn-ea"/>
              <a:cs typeface="Arial" panose="020B0604020202020204" pitchFamily="34" charset="0"/>
            </a:rPr>
            <a:t> VVL) </a:t>
          </a:r>
          <a:r>
            <a:rPr lang="lt-LT" sz="1900" b="0" kern="1200">
              <a:solidFill>
                <a:prstClr val="white"/>
              </a:solidFill>
              <a:latin typeface="Myriad Pro"/>
              <a:ea typeface="+mn-ea"/>
              <a:cs typeface="Arial" panose="020B0604020202020204" pitchFamily="34" charset="0"/>
            </a:rPr>
            <a:t> </a:t>
          </a:r>
          <a:r>
            <a:rPr lang="en-GB" sz="1900" b="0" kern="1200">
              <a:solidFill>
                <a:prstClr val="white"/>
              </a:solidFill>
              <a:latin typeface="Myriad Pro"/>
              <a:ea typeface="+mn-ea"/>
              <a:cs typeface="Arial" panose="020B0604020202020204" pitchFamily="34" charset="0"/>
            </a:rPr>
            <a:t>– subsidijos </a:t>
          </a:r>
        </a:p>
        <a:p>
          <a:pPr marL="0" lvl="0" algn="ctr" defTabSz="844550">
            <a:lnSpc>
              <a:spcPct val="100000"/>
            </a:lnSpc>
            <a:spcBef>
              <a:spcPct val="0"/>
            </a:spcBef>
            <a:spcAft>
              <a:spcPts val="0"/>
            </a:spcAft>
            <a:buNone/>
          </a:pPr>
          <a:r>
            <a:rPr lang="en-GB" sz="1900" b="0" kern="1200">
              <a:solidFill>
                <a:prstClr val="white"/>
              </a:solidFill>
              <a:latin typeface="Myriad Pro"/>
              <a:ea typeface="+mn-ea"/>
              <a:cs typeface="Arial" panose="020B0604020202020204" pitchFamily="34" charset="0"/>
            </a:rPr>
            <a:t>(S – 19,9 </a:t>
          </a:r>
          <a:r>
            <a:rPr lang="en-GB" sz="1900" b="0" kern="1200" err="1">
              <a:solidFill>
                <a:prstClr val="white"/>
              </a:solidFill>
              <a:latin typeface="Myriad Pro"/>
              <a:ea typeface="+mn-ea"/>
              <a:cs typeface="Arial" panose="020B0604020202020204" pitchFamily="34" charset="0"/>
            </a:rPr>
            <a:t>mln</a:t>
          </a:r>
          <a:r>
            <a:rPr lang="en-GB" sz="1900" b="0" kern="1200">
              <a:solidFill>
                <a:prstClr val="white"/>
              </a:solidFill>
              <a:latin typeface="Myriad Pro"/>
              <a:ea typeface="+mn-ea"/>
              <a:cs typeface="Arial" panose="020B0604020202020204" pitchFamily="34" charset="0"/>
            </a:rPr>
            <a:t>. </a:t>
          </a:r>
          <a:r>
            <a:rPr lang="en-US" sz="1900" b="0" kern="1200">
              <a:solidFill>
                <a:prstClr val="white"/>
              </a:solidFill>
              <a:latin typeface="Myriad Pro"/>
              <a:ea typeface="+mn-ea"/>
              <a:cs typeface="Arial" panose="020B0604020202020204" pitchFamily="34" charset="0"/>
            </a:rPr>
            <a:t>Eur</a:t>
          </a:r>
          <a:r>
            <a:rPr lang="lt-LT" sz="1900" b="0" kern="1200">
              <a:solidFill>
                <a:prstClr val="white"/>
              </a:solidFill>
              <a:latin typeface="Myriad Pro"/>
              <a:ea typeface="+mn-ea"/>
              <a:cs typeface="Arial" panose="020B0604020202020204" pitchFamily="34" charset="0"/>
            </a:rPr>
            <a:t> </a:t>
          </a:r>
          <a:r>
            <a:rPr lang="en-GB" sz="1900" b="0" kern="1200">
              <a:solidFill>
                <a:prstClr val="white"/>
              </a:solidFill>
              <a:latin typeface="Myriad Pro"/>
              <a:ea typeface="+mn-ea"/>
              <a:cs typeface="Arial" panose="020B0604020202020204" pitchFamily="34" charset="0"/>
            </a:rPr>
            <a:t>/</a:t>
          </a:r>
        </a:p>
        <a:p>
          <a:pPr marL="0" lvl="0" algn="ctr" defTabSz="844550">
            <a:lnSpc>
              <a:spcPct val="100000"/>
            </a:lnSpc>
            <a:spcBef>
              <a:spcPct val="0"/>
            </a:spcBef>
            <a:spcAft>
              <a:spcPts val="0"/>
            </a:spcAft>
            <a:buNone/>
          </a:pPr>
          <a:r>
            <a:rPr lang="en-GB" sz="1900" b="0" kern="1200">
              <a:solidFill>
                <a:prstClr val="white"/>
              </a:solidFill>
              <a:latin typeface="Myriad Pro"/>
              <a:ea typeface="+mn-ea"/>
              <a:cs typeface="Arial" panose="020B0604020202020204" pitchFamily="34" charset="0"/>
            </a:rPr>
            <a:t>VVL – 19,9 </a:t>
          </a:r>
          <a:r>
            <a:rPr lang="en-GB" sz="1900" b="0" kern="1200" err="1">
              <a:solidFill>
                <a:prstClr val="white"/>
              </a:solidFill>
              <a:latin typeface="Myriad Pro"/>
              <a:ea typeface="+mn-ea"/>
              <a:cs typeface="Arial" panose="020B0604020202020204" pitchFamily="34" charset="0"/>
            </a:rPr>
            <a:t>mln</a:t>
          </a:r>
          <a:r>
            <a:rPr lang="en-GB" sz="1900" b="0" kern="1200">
              <a:solidFill>
                <a:prstClr val="white"/>
              </a:solidFill>
              <a:latin typeface="Myriad Pro"/>
              <a:ea typeface="+mn-ea"/>
              <a:cs typeface="Arial" panose="020B0604020202020204" pitchFamily="34" charset="0"/>
            </a:rPr>
            <a:t>. </a:t>
          </a:r>
          <a:r>
            <a:rPr lang="lt-LT" sz="1900" b="0" kern="1200">
              <a:solidFill>
                <a:prstClr val="white"/>
              </a:solidFill>
              <a:latin typeface="Myriad Pro"/>
              <a:ea typeface="+mn-ea"/>
              <a:cs typeface="Arial" panose="020B0604020202020204" pitchFamily="34" charset="0"/>
            </a:rPr>
            <a:t>Eur</a:t>
          </a:r>
          <a:r>
            <a:rPr lang="en-GB" sz="1900" b="0" kern="1200">
              <a:solidFill>
                <a:prstClr val="white"/>
              </a:solidFill>
              <a:latin typeface="Myriad Pro"/>
              <a:ea typeface="+mn-ea"/>
              <a:cs typeface="Arial" panose="020B0604020202020204" pitchFamily="34" charset="0"/>
            </a:rPr>
            <a:t>)</a:t>
          </a:r>
          <a:endParaRPr lang="lt-LT" sz="1900" b="0" kern="1200">
            <a:solidFill>
              <a:prstClr val="white"/>
            </a:solidFill>
            <a:latin typeface="Myriad Pro"/>
            <a:ea typeface="+mn-ea"/>
            <a:cs typeface="Arial" panose="020B0604020202020204" pitchFamily="34" charset="0"/>
          </a:endParaRPr>
        </a:p>
      </dgm:t>
    </dgm:pt>
    <dgm:pt modelId="{D633C0A9-6259-4F00-BE2D-97E9163C8A42}" type="parTrans" cxnId="{D2C6B62A-9761-42F5-B243-E0E460427606}">
      <dgm:prSet/>
      <dgm:spPr/>
      <dgm:t>
        <a:bodyPr/>
        <a:lstStyle/>
        <a:p>
          <a:endParaRPr lang="lt-LT"/>
        </a:p>
      </dgm:t>
    </dgm:pt>
    <dgm:pt modelId="{324877AA-482A-457F-8F45-7CAE96572470}" type="sibTrans" cxnId="{D2C6B62A-9761-42F5-B243-E0E460427606}">
      <dgm:prSet/>
      <dgm:spPr/>
      <dgm:t>
        <a:bodyPr/>
        <a:lstStyle/>
        <a:p>
          <a:endParaRPr lang="lt-LT"/>
        </a:p>
      </dgm:t>
    </dgm:pt>
    <dgm:pt modelId="{9CEBEB90-B27B-4599-A59F-605A26A2F2E8}" type="pres">
      <dgm:prSet presAssocID="{B66D581C-B7C2-4452-B538-8D027BC328A1}" presName="theList" presStyleCnt="0">
        <dgm:presLayoutVars>
          <dgm:dir/>
          <dgm:animLvl val="lvl"/>
          <dgm:resizeHandles val="exact"/>
        </dgm:presLayoutVars>
      </dgm:prSet>
      <dgm:spPr/>
    </dgm:pt>
    <dgm:pt modelId="{D2C612D1-0338-4D4A-9205-4E86E9F81C7C}" type="pres">
      <dgm:prSet presAssocID="{B936ED33-8149-4C23-A205-AE46D7B81835}" presName="compNode" presStyleCnt="0"/>
      <dgm:spPr/>
    </dgm:pt>
    <dgm:pt modelId="{42DA0950-487B-4546-B071-94425E13B3A5}" type="pres">
      <dgm:prSet presAssocID="{B936ED33-8149-4C23-A205-AE46D7B81835}" presName="aNode" presStyleLbl="bgShp" presStyleIdx="0" presStyleCnt="3"/>
      <dgm:spPr/>
    </dgm:pt>
    <dgm:pt modelId="{06FB4831-4F45-4F2B-828E-DC0B3D86D98A}" type="pres">
      <dgm:prSet presAssocID="{B936ED33-8149-4C23-A205-AE46D7B81835}" presName="textNode" presStyleLbl="bgShp" presStyleIdx="0" presStyleCnt="3"/>
      <dgm:spPr/>
    </dgm:pt>
    <dgm:pt modelId="{2F692EA5-ABAB-450B-BB27-A0DE20233E96}" type="pres">
      <dgm:prSet presAssocID="{B936ED33-8149-4C23-A205-AE46D7B81835}" presName="compChildNode" presStyleCnt="0"/>
      <dgm:spPr/>
    </dgm:pt>
    <dgm:pt modelId="{B39D91D0-A479-4435-9C2E-FAEF32F5458E}" type="pres">
      <dgm:prSet presAssocID="{B936ED33-8149-4C23-A205-AE46D7B81835}" presName="theInnerList" presStyleCnt="0"/>
      <dgm:spPr/>
    </dgm:pt>
    <dgm:pt modelId="{3BACE3B5-168A-43B5-A818-786AEF25A98D}" type="pres">
      <dgm:prSet presAssocID="{E0BA7C47-746A-49B4-90B5-85C46637EFCB}" presName="childNode" presStyleLbl="node1" presStyleIdx="0" presStyleCnt="3">
        <dgm:presLayoutVars>
          <dgm:bulletEnabled val="1"/>
        </dgm:presLayoutVars>
      </dgm:prSet>
      <dgm:spPr/>
    </dgm:pt>
    <dgm:pt modelId="{CE474BEB-39DA-4AFE-A4DE-90EEEFF17281}" type="pres">
      <dgm:prSet presAssocID="{B936ED33-8149-4C23-A205-AE46D7B81835}" presName="aSpace" presStyleCnt="0"/>
      <dgm:spPr/>
    </dgm:pt>
    <dgm:pt modelId="{D34C24AF-6C49-4D78-9CD8-1D57C47425EF}" type="pres">
      <dgm:prSet presAssocID="{A24C2F0F-FC13-4BDB-B001-8843FF5A3B4B}" presName="compNode" presStyleCnt="0"/>
      <dgm:spPr/>
    </dgm:pt>
    <dgm:pt modelId="{137D0D7B-A398-43A5-8B03-758B82AA7B51}" type="pres">
      <dgm:prSet presAssocID="{A24C2F0F-FC13-4BDB-B001-8843FF5A3B4B}" presName="aNode" presStyleLbl="bgShp" presStyleIdx="1" presStyleCnt="3"/>
      <dgm:spPr/>
    </dgm:pt>
    <dgm:pt modelId="{775A694C-BEAC-4D8C-9B16-1591A75C3AC2}" type="pres">
      <dgm:prSet presAssocID="{A24C2F0F-FC13-4BDB-B001-8843FF5A3B4B}" presName="textNode" presStyleLbl="bgShp" presStyleIdx="1" presStyleCnt="3"/>
      <dgm:spPr/>
    </dgm:pt>
    <dgm:pt modelId="{A101686F-748C-47EC-A507-0741A203EAC3}" type="pres">
      <dgm:prSet presAssocID="{A24C2F0F-FC13-4BDB-B001-8843FF5A3B4B}" presName="compChildNode" presStyleCnt="0"/>
      <dgm:spPr/>
    </dgm:pt>
    <dgm:pt modelId="{202C61FD-9383-4A6F-9957-6AE0A5A65A2A}" type="pres">
      <dgm:prSet presAssocID="{A24C2F0F-FC13-4BDB-B001-8843FF5A3B4B}" presName="theInnerList" presStyleCnt="0"/>
      <dgm:spPr/>
    </dgm:pt>
    <dgm:pt modelId="{7688DADF-FD6E-46DF-BAB9-C1C76447B588}" type="pres">
      <dgm:prSet presAssocID="{5DCB1C12-FAF2-4878-94B6-D68931922C16}" presName="childNode" presStyleLbl="node1" presStyleIdx="1" presStyleCnt="3">
        <dgm:presLayoutVars>
          <dgm:bulletEnabled val="1"/>
        </dgm:presLayoutVars>
      </dgm:prSet>
      <dgm:spPr/>
    </dgm:pt>
    <dgm:pt modelId="{BD740A49-CC95-4E3D-9BE6-3A467B5AD423}" type="pres">
      <dgm:prSet presAssocID="{A24C2F0F-FC13-4BDB-B001-8843FF5A3B4B}" presName="aSpace" presStyleCnt="0"/>
      <dgm:spPr/>
    </dgm:pt>
    <dgm:pt modelId="{7C08BEA5-C219-474E-921C-F64413B0420D}" type="pres">
      <dgm:prSet presAssocID="{4B249803-F5AA-4CDA-8B41-FA24D7CF102E}" presName="compNode" presStyleCnt="0"/>
      <dgm:spPr/>
    </dgm:pt>
    <dgm:pt modelId="{43ED454B-30F6-4629-9705-8AADDD8DD60C}" type="pres">
      <dgm:prSet presAssocID="{4B249803-F5AA-4CDA-8B41-FA24D7CF102E}" presName="aNode" presStyleLbl="bgShp" presStyleIdx="2" presStyleCnt="3"/>
      <dgm:spPr/>
    </dgm:pt>
    <dgm:pt modelId="{A1503BAF-052E-42BF-A8E5-FE90D263654C}" type="pres">
      <dgm:prSet presAssocID="{4B249803-F5AA-4CDA-8B41-FA24D7CF102E}" presName="textNode" presStyleLbl="bgShp" presStyleIdx="2" presStyleCnt="3"/>
      <dgm:spPr/>
    </dgm:pt>
    <dgm:pt modelId="{0077E319-7973-4E61-8DA9-933D55D2C1F5}" type="pres">
      <dgm:prSet presAssocID="{4B249803-F5AA-4CDA-8B41-FA24D7CF102E}" presName="compChildNode" presStyleCnt="0"/>
      <dgm:spPr/>
    </dgm:pt>
    <dgm:pt modelId="{56501DC0-51B8-4FB3-B123-C083A4AC05AD}" type="pres">
      <dgm:prSet presAssocID="{4B249803-F5AA-4CDA-8B41-FA24D7CF102E}" presName="theInnerList" presStyleCnt="0"/>
      <dgm:spPr/>
    </dgm:pt>
    <dgm:pt modelId="{6EFA3FE1-89C3-4281-BD7C-9F5C85683733}" type="pres">
      <dgm:prSet presAssocID="{E608FC8D-21E6-4D2A-9F6D-DAE5BC22BC0E}" presName="childNode" presStyleLbl="node1" presStyleIdx="2" presStyleCnt="3">
        <dgm:presLayoutVars>
          <dgm:bulletEnabled val="1"/>
        </dgm:presLayoutVars>
      </dgm:prSet>
      <dgm:spPr/>
    </dgm:pt>
  </dgm:ptLst>
  <dgm:cxnLst>
    <dgm:cxn modelId="{B75F9706-6C0C-4B0D-9C63-B5A655BBFB93}" srcId="{A24C2F0F-FC13-4BDB-B001-8843FF5A3B4B}" destId="{5DCB1C12-FAF2-4878-94B6-D68931922C16}" srcOrd="0" destOrd="0" parTransId="{EF5A13AE-A1B9-426D-A939-19734B195AB4}" sibTransId="{77336409-9FA7-4E33-AE93-992A2EA03A67}"/>
    <dgm:cxn modelId="{B006DD06-CCCE-49B4-A96C-201A3E7A34D4}" type="presOf" srcId="{A24C2F0F-FC13-4BDB-B001-8843FF5A3B4B}" destId="{137D0D7B-A398-43A5-8B03-758B82AA7B51}" srcOrd="0" destOrd="0" presId="urn:microsoft.com/office/officeart/2005/8/layout/lProcess2"/>
    <dgm:cxn modelId="{25D9E50D-92EB-457D-9245-A9827B5CBDBB}" srcId="{B66D581C-B7C2-4452-B538-8D027BC328A1}" destId="{B936ED33-8149-4C23-A205-AE46D7B81835}" srcOrd="0" destOrd="0" parTransId="{504EF0E9-9E17-4463-90E4-9FDFC0F8A24E}" sibTransId="{96314F15-DA06-4242-99AF-A6C44E9700D3}"/>
    <dgm:cxn modelId="{ECBAF31E-FB60-447F-868B-12204E26F6B7}" type="presOf" srcId="{A24C2F0F-FC13-4BDB-B001-8843FF5A3B4B}" destId="{775A694C-BEAC-4D8C-9B16-1591A75C3AC2}" srcOrd="1" destOrd="0" presId="urn:microsoft.com/office/officeart/2005/8/layout/lProcess2"/>
    <dgm:cxn modelId="{FCB8F625-183F-41F1-A362-67D07DCFD6CB}" srcId="{B66D581C-B7C2-4452-B538-8D027BC328A1}" destId="{A24C2F0F-FC13-4BDB-B001-8843FF5A3B4B}" srcOrd="1" destOrd="0" parTransId="{F4993084-F7C8-4EFA-B020-0EF0C7EB0B7B}" sibTransId="{C65E0D03-001C-456B-A63A-77F8445A73B0}"/>
    <dgm:cxn modelId="{D2C6B62A-9761-42F5-B243-E0E460427606}" srcId="{4B249803-F5AA-4CDA-8B41-FA24D7CF102E}" destId="{E608FC8D-21E6-4D2A-9F6D-DAE5BC22BC0E}" srcOrd="0" destOrd="0" parTransId="{D633C0A9-6259-4F00-BE2D-97E9163C8A42}" sibTransId="{324877AA-482A-457F-8F45-7CAE96572470}"/>
    <dgm:cxn modelId="{1935323E-9AF6-4E92-91B9-230534AE0BFD}" type="presOf" srcId="{E0BA7C47-746A-49B4-90B5-85C46637EFCB}" destId="{3BACE3B5-168A-43B5-A818-786AEF25A98D}" srcOrd="0" destOrd="0" presId="urn:microsoft.com/office/officeart/2005/8/layout/lProcess2"/>
    <dgm:cxn modelId="{748E935F-DECB-482A-86AD-FFCC424DE7EA}" type="presOf" srcId="{4B249803-F5AA-4CDA-8B41-FA24D7CF102E}" destId="{A1503BAF-052E-42BF-A8E5-FE90D263654C}" srcOrd="1" destOrd="0" presId="urn:microsoft.com/office/officeart/2005/8/layout/lProcess2"/>
    <dgm:cxn modelId="{3BDEAA5F-AE04-4AA4-BD15-6B2662572E26}" type="presOf" srcId="{B936ED33-8149-4C23-A205-AE46D7B81835}" destId="{06FB4831-4F45-4F2B-828E-DC0B3D86D98A}" srcOrd="1" destOrd="0" presId="urn:microsoft.com/office/officeart/2005/8/layout/lProcess2"/>
    <dgm:cxn modelId="{A6F25788-C21A-4877-9804-561A2F1F4352}" type="presOf" srcId="{B66D581C-B7C2-4452-B538-8D027BC328A1}" destId="{9CEBEB90-B27B-4599-A59F-605A26A2F2E8}" srcOrd="0" destOrd="0" presId="urn:microsoft.com/office/officeart/2005/8/layout/lProcess2"/>
    <dgm:cxn modelId="{E6BA828D-C54D-448A-9E4B-EFA928B3109C}" srcId="{B936ED33-8149-4C23-A205-AE46D7B81835}" destId="{E0BA7C47-746A-49B4-90B5-85C46637EFCB}" srcOrd="0" destOrd="0" parTransId="{D0D88F97-A3E9-441B-A46A-9E6063817042}" sibTransId="{1F6BF933-9DA4-4253-B14B-3736179AE8AC}"/>
    <dgm:cxn modelId="{1010F795-4501-4054-A069-46C6C29D1DDE}" type="presOf" srcId="{E608FC8D-21E6-4D2A-9F6D-DAE5BC22BC0E}" destId="{6EFA3FE1-89C3-4281-BD7C-9F5C85683733}" srcOrd="0" destOrd="0" presId="urn:microsoft.com/office/officeart/2005/8/layout/lProcess2"/>
    <dgm:cxn modelId="{C14043BB-FAAB-4E4F-A306-59D35DD29355}" type="presOf" srcId="{4B249803-F5AA-4CDA-8B41-FA24D7CF102E}" destId="{43ED454B-30F6-4629-9705-8AADDD8DD60C}" srcOrd="0" destOrd="0" presId="urn:microsoft.com/office/officeart/2005/8/layout/lProcess2"/>
    <dgm:cxn modelId="{AA1C19D6-371A-4CCA-8364-1524EF86D5E3}" type="presOf" srcId="{5DCB1C12-FAF2-4878-94B6-D68931922C16}" destId="{7688DADF-FD6E-46DF-BAB9-C1C76447B588}" srcOrd="0" destOrd="0" presId="urn:microsoft.com/office/officeart/2005/8/layout/lProcess2"/>
    <dgm:cxn modelId="{9332CBF7-4824-496E-A1C7-AD48D7F16A8F}" srcId="{B66D581C-B7C2-4452-B538-8D027BC328A1}" destId="{4B249803-F5AA-4CDA-8B41-FA24D7CF102E}" srcOrd="2" destOrd="0" parTransId="{3322E26D-7FDD-489F-9BEC-B18D725BDC96}" sibTransId="{A36E67C4-2151-4EFC-AA04-6E3F95A7E787}"/>
    <dgm:cxn modelId="{E6F1AFFB-1BA3-4786-B9FA-E35006EE9801}" type="presOf" srcId="{B936ED33-8149-4C23-A205-AE46D7B81835}" destId="{42DA0950-487B-4546-B071-94425E13B3A5}" srcOrd="0" destOrd="0" presId="urn:microsoft.com/office/officeart/2005/8/layout/lProcess2"/>
    <dgm:cxn modelId="{ED126967-C052-4429-AE43-AA44F596DBC4}" type="presParOf" srcId="{9CEBEB90-B27B-4599-A59F-605A26A2F2E8}" destId="{D2C612D1-0338-4D4A-9205-4E86E9F81C7C}" srcOrd="0" destOrd="0" presId="urn:microsoft.com/office/officeart/2005/8/layout/lProcess2"/>
    <dgm:cxn modelId="{D571897F-5745-4959-98AB-3E3FB5C9D2FB}" type="presParOf" srcId="{D2C612D1-0338-4D4A-9205-4E86E9F81C7C}" destId="{42DA0950-487B-4546-B071-94425E13B3A5}" srcOrd="0" destOrd="0" presId="urn:microsoft.com/office/officeart/2005/8/layout/lProcess2"/>
    <dgm:cxn modelId="{61B30EAC-FCB7-408C-AA9D-063F5E5D1225}" type="presParOf" srcId="{D2C612D1-0338-4D4A-9205-4E86E9F81C7C}" destId="{06FB4831-4F45-4F2B-828E-DC0B3D86D98A}" srcOrd="1" destOrd="0" presId="urn:microsoft.com/office/officeart/2005/8/layout/lProcess2"/>
    <dgm:cxn modelId="{5C4B2135-364B-458A-9555-AB84BF237BD6}" type="presParOf" srcId="{D2C612D1-0338-4D4A-9205-4E86E9F81C7C}" destId="{2F692EA5-ABAB-450B-BB27-A0DE20233E96}" srcOrd="2" destOrd="0" presId="urn:microsoft.com/office/officeart/2005/8/layout/lProcess2"/>
    <dgm:cxn modelId="{33FD608E-71BF-4C8C-BEFB-4FDD6522FC5E}" type="presParOf" srcId="{2F692EA5-ABAB-450B-BB27-A0DE20233E96}" destId="{B39D91D0-A479-4435-9C2E-FAEF32F5458E}" srcOrd="0" destOrd="0" presId="urn:microsoft.com/office/officeart/2005/8/layout/lProcess2"/>
    <dgm:cxn modelId="{9AE31C63-996E-4D8D-B0F6-C3524F00FDDF}" type="presParOf" srcId="{B39D91D0-A479-4435-9C2E-FAEF32F5458E}" destId="{3BACE3B5-168A-43B5-A818-786AEF25A98D}" srcOrd="0" destOrd="0" presId="urn:microsoft.com/office/officeart/2005/8/layout/lProcess2"/>
    <dgm:cxn modelId="{61A510A3-2F8F-4092-9BD0-5918889B2609}" type="presParOf" srcId="{9CEBEB90-B27B-4599-A59F-605A26A2F2E8}" destId="{CE474BEB-39DA-4AFE-A4DE-90EEEFF17281}" srcOrd="1" destOrd="0" presId="urn:microsoft.com/office/officeart/2005/8/layout/lProcess2"/>
    <dgm:cxn modelId="{8B8D4CBB-8024-4A85-ABAD-ECAB710C84F6}" type="presParOf" srcId="{9CEBEB90-B27B-4599-A59F-605A26A2F2E8}" destId="{D34C24AF-6C49-4D78-9CD8-1D57C47425EF}" srcOrd="2" destOrd="0" presId="urn:microsoft.com/office/officeart/2005/8/layout/lProcess2"/>
    <dgm:cxn modelId="{5686D0E7-9723-45D7-904C-40967017B08D}" type="presParOf" srcId="{D34C24AF-6C49-4D78-9CD8-1D57C47425EF}" destId="{137D0D7B-A398-43A5-8B03-758B82AA7B51}" srcOrd="0" destOrd="0" presId="urn:microsoft.com/office/officeart/2005/8/layout/lProcess2"/>
    <dgm:cxn modelId="{7B8A1E27-39B9-4CE3-879C-68A7F655FCD4}" type="presParOf" srcId="{D34C24AF-6C49-4D78-9CD8-1D57C47425EF}" destId="{775A694C-BEAC-4D8C-9B16-1591A75C3AC2}" srcOrd="1" destOrd="0" presId="urn:microsoft.com/office/officeart/2005/8/layout/lProcess2"/>
    <dgm:cxn modelId="{8D2808B0-52B3-496F-9F20-21ACFF5B2FAE}" type="presParOf" srcId="{D34C24AF-6C49-4D78-9CD8-1D57C47425EF}" destId="{A101686F-748C-47EC-A507-0741A203EAC3}" srcOrd="2" destOrd="0" presId="urn:microsoft.com/office/officeart/2005/8/layout/lProcess2"/>
    <dgm:cxn modelId="{57FC40C6-F461-48AC-839E-DE7BCD2F1F19}" type="presParOf" srcId="{A101686F-748C-47EC-A507-0741A203EAC3}" destId="{202C61FD-9383-4A6F-9957-6AE0A5A65A2A}" srcOrd="0" destOrd="0" presId="urn:microsoft.com/office/officeart/2005/8/layout/lProcess2"/>
    <dgm:cxn modelId="{E15E9D2E-DB36-4C94-B8EB-D55764B5A886}" type="presParOf" srcId="{202C61FD-9383-4A6F-9957-6AE0A5A65A2A}" destId="{7688DADF-FD6E-46DF-BAB9-C1C76447B588}" srcOrd="0" destOrd="0" presId="urn:microsoft.com/office/officeart/2005/8/layout/lProcess2"/>
    <dgm:cxn modelId="{DE9B3956-F713-45AE-BDEA-5E2AB5FA69EF}" type="presParOf" srcId="{9CEBEB90-B27B-4599-A59F-605A26A2F2E8}" destId="{BD740A49-CC95-4E3D-9BE6-3A467B5AD423}" srcOrd="3" destOrd="0" presId="urn:microsoft.com/office/officeart/2005/8/layout/lProcess2"/>
    <dgm:cxn modelId="{BEEE2BDE-127F-4237-B06E-692EDAE66A8D}" type="presParOf" srcId="{9CEBEB90-B27B-4599-A59F-605A26A2F2E8}" destId="{7C08BEA5-C219-474E-921C-F64413B0420D}" srcOrd="4" destOrd="0" presId="urn:microsoft.com/office/officeart/2005/8/layout/lProcess2"/>
    <dgm:cxn modelId="{0DEE09E0-8322-48A7-BB28-FA781F243C1A}" type="presParOf" srcId="{7C08BEA5-C219-474E-921C-F64413B0420D}" destId="{43ED454B-30F6-4629-9705-8AADDD8DD60C}" srcOrd="0" destOrd="0" presId="urn:microsoft.com/office/officeart/2005/8/layout/lProcess2"/>
    <dgm:cxn modelId="{36BBC3C2-A77D-47D9-BAD3-5F3E6EB03396}" type="presParOf" srcId="{7C08BEA5-C219-474E-921C-F64413B0420D}" destId="{A1503BAF-052E-42BF-A8E5-FE90D263654C}" srcOrd="1" destOrd="0" presId="urn:microsoft.com/office/officeart/2005/8/layout/lProcess2"/>
    <dgm:cxn modelId="{B81FE4F5-3C94-4BF9-9D2A-E7767E44D4EF}" type="presParOf" srcId="{7C08BEA5-C219-474E-921C-F64413B0420D}" destId="{0077E319-7973-4E61-8DA9-933D55D2C1F5}" srcOrd="2" destOrd="0" presId="urn:microsoft.com/office/officeart/2005/8/layout/lProcess2"/>
    <dgm:cxn modelId="{DF72CAC8-24D2-43B3-B65E-DC5A72872A83}" type="presParOf" srcId="{0077E319-7973-4E61-8DA9-933D55D2C1F5}" destId="{56501DC0-51B8-4FB3-B123-C083A4AC05AD}" srcOrd="0" destOrd="0" presId="urn:microsoft.com/office/officeart/2005/8/layout/lProcess2"/>
    <dgm:cxn modelId="{E9EFE6BB-7AFF-47CC-983B-70E62406612A}" type="presParOf" srcId="{56501DC0-51B8-4FB3-B123-C083A4AC05AD}" destId="{6EFA3FE1-89C3-4281-BD7C-9F5C85683733}" srcOrd="0" destOrd="0" presId="urn:microsoft.com/office/officeart/2005/8/layout/lProcess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66D581C-B7C2-4452-B538-8D027BC328A1}" type="doc">
      <dgm:prSet loTypeId="urn:microsoft.com/office/officeart/2005/8/layout/lProcess2" loCatId="list" qsTypeId="urn:microsoft.com/office/officeart/2005/8/quickstyle/simple1" qsCatId="simple" csTypeId="urn:microsoft.com/office/officeart/2005/8/colors/accent1_2" csCatId="accent1" phldr="1"/>
      <dgm:spPr/>
      <dgm:t>
        <a:bodyPr/>
        <a:lstStyle/>
        <a:p>
          <a:endParaRPr lang="lt-LT"/>
        </a:p>
      </dgm:t>
    </dgm:pt>
    <dgm:pt modelId="{B936ED33-8149-4C23-A205-AE46D7B81835}">
      <dgm:prSet phldrT="[Text]"/>
      <dgm:spPr/>
      <dgm:t>
        <a:bodyPr/>
        <a:lstStyle/>
        <a:p>
          <a:pPr algn="ctr"/>
          <a:r>
            <a:rPr lang="lt-LT"/>
            <a:t>Kurti inovatyvius technologinius sprendimus patikimumo užtikrinimo paslaugoms </a:t>
          </a:r>
          <a:endParaRPr lang="en-US" b="0"/>
        </a:p>
      </dgm:t>
    </dgm:pt>
    <dgm:pt modelId="{504EF0E9-9E17-4463-90E4-9FDFC0F8A24E}" type="parTrans" cxnId="{25D9E50D-92EB-457D-9245-A9827B5CBDBB}">
      <dgm:prSet/>
      <dgm:spPr/>
      <dgm:t>
        <a:bodyPr/>
        <a:lstStyle/>
        <a:p>
          <a:endParaRPr lang="lt-LT"/>
        </a:p>
      </dgm:t>
    </dgm:pt>
    <dgm:pt modelId="{96314F15-DA06-4242-99AF-A6C44E9700D3}" type="sibTrans" cxnId="{25D9E50D-92EB-457D-9245-A9827B5CBDBB}">
      <dgm:prSet/>
      <dgm:spPr/>
      <dgm:t>
        <a:bodyPr/>
        <a:lstStyle/>
        <a:p>
          <a:endParaRPr lang="lt-LT"/>
        </a:p>
      </dgm:t>
    </dgm:pt>
    <dgm:pt modelId="{A24C2F0F-FC13-4BDB-B001-8843FF5A3B4B}">
      <dgm:prSet phldrT="[Text]" custT="1"/>
      <dgm:spPr/>
      <dgm:t>
        <a:bodyPr/>
        <a:lstStyle/>
        <a:p>
          <a:pPr algn="ctr"/>
          <a:r>
            <a:rPr lang="lt-LT" sz="1700"/>
            <a:t>Skatinti viešųjų institucijų atvirųjų duomenų, orientuotų į paklausą, naudojimą</a:t>
          </a:r>
        </a:p>
      </dgm:t>
    </dgm:pt>
    <dgm:pt modelId="{F4993084-F7C8-4EFA-B020-0EF0C7EB0B7B}" type="parTrans" cxnId="{FCB8F625-183F-41F1-A362-67D07DCFD6CB}">
      <dgm:prSet/>
      <dgm:spPr/>
      <dgm:t>
        <a:bodyPr/>
        <a:lstStyle/>
        <a:p>
          <a:endParaRPr lang="lt-LT"/>
        </a:p>
      </dgm:t>
    </dgm:pt>
    <dgm:pt modelId="{C65E0D03-001C-456B-A63A-77F8445A73B0}" type="sibTrans" cxnId="{FCB8F625-183F-41F1-A362-67D07DCFD6CB}">
      <dgm:prSet/>
      <dgm:spPr/>
      <dgm:t>
        <a:bodyPr/>
        <a:lstStyle/>
        <a:p>
          <a:endParaRPr lang="lt-LT"/>
        </a:p>
      </dgm:t>
    </dgm:pt>
    <dgm:pt modelId="{5DCB1C12-FAF2-4878-94B6-D68931922C16}">
      <dgm:prSet custT="1"/>
      <dgm:spPr/>
      <dgm:t>
        <a:bodyPr/>
        <a:lstStyle/>
        <a:p>
          <a:pPr>
            <a:lnSpc>
              <a:spcPct val="100000"/>
            </a:lnSpc>
            <a:spcAft>
              <a:spcPts val="0"/>
            </a:spcAft>
          </a:pPr>
          <a:r>
            <a:rPr lang="en-GB" sz="1900" b="1">
              <a:solidFill>
                <a:schemeClr val="bg1"/>
              </a:solidFill>
              <a:latin typeface="+mj-lt"/>
              <a:ea typeface="+mn-ea"/>
              <a:cs typeface="Arial" panose="020B0604020202020204" pitchFamily="34" charset="0"/>
            </a:rPr>
            <a:t>15</a:t>
          </a:r>
          <a:r>
            <a:rPr lang="en-US" sz="1900" b="1" noProof="0">
              <a:solidFill>
                <a:schemeClr val="bg1"/>
              </a:solidFill>
              <a:latin typeface="+mj-lt"/>
              <a:ea typeface="+mn-ea"/>
              <a:cs typeface="Arial" panose="020B0604020202020204" pitchFamily="34" charset="0"/>
            </a:rPr>
            <a:t> </a:t>
          </a:r>
          <a:r>
            <a:rPr lang="en-GB" sz="1900" b="1" err="1">
              <a:solidFill>
                <a:schemeClr val="bg1"/>
              </a:solidFill>
              <a:latin typeface="+mj-lt"/>
              <a:ea typeface="+mn-ea"/>
              <a:cs typeface="Arial" panose="020B0604020202020204" pitchFamily="34" charset="0"/>
            </a:rPr>
            <a:t>mln</a:t>
          </a:r>
          <a:r>
            <a:rPr lang="en-GB" sz="1900" b="1">
              <a:solidFill>
                <a:schemeClr val="bg1"/>
              </a:solidFill>
              <a:latin typeface="+mj-lt"/>
              <a:ea typeface="+mn-ea"/>
              <a:cs typeface="Arial" panose="020B0604020202020204" pitchFamily="34" charset="0"/>
            </a:rPr>
            <a:t>. E</a:t>
          </a:r>
          <a:r>
            <a:rPr lang="lt-LT" sz="1900" b="1" err="1">
              <a:solidFill>
                <a:schemeClr val="bg1"/>
              </a:solidFill>
              <a:latin typeface="+mj-lt"/>
              <a:ea typeface="+mn-ea"/>
              <a:cs typeface="Arial" panose="020B0604020202020204" pitchFamily="34" charset="0"/>
            </a:rPr>
            <a:t>ur</a:t>
          </a:r>
          <a:r>
            <a:rPr lang="en-US" sz="1900" b="1">
              <a:solidFill>
                <a:schemeClr val="bg1"/>
              </a:solidFill>
              <a:latin typeface="+mj-lt"/>
              <a:ea typeface="+mn-ea"/>
              <a:cs typeface="Arial" panose="020B0604020202020204" pitchFamily="34" charset="0"/>
            </a:rPr>
            <a:t> </a:t>
          </a:r>
          <a:r>
            <a:rPr lang="en-US" sz="1900" b="0">
              <a:solidFill>
                <a:schemeClr val="bg1"/>
              </a:solidFill>
              <a:latin typeface="+mj-lt"/>
              <a:ea typeface="+mn-ea"/>
              <a:cs typeface="Arial" panose="020B0604020202020204" pitchFamily="34" charset="0"/>
            </a:rPr>
            <a:t>(S </a:t>
          </a:r>
          <a:r>
            <a:rPr lang="en-US" sz="1900" b="0" err="1">
              <a:solidFill>
                <a:schemeClr val="bg1"/>
              </a:solidFill>
              <a:latin typeface="+mj-lt"/>
              <a:ea typeface="+mn-ea"/>
              <a:cs typeface="Arial" panose="020B0604020202020204" pitchFamily="34" charset="0"/>
            </a:rPr>
            <a:t>ir</a:t>
          </a:r>
          <a:r>
            <a:rPr lang="en-US" sz="1900" b="0">
              <a:solidFill>
                <a:schemeClr val="bg1"/>
              </a:solidFill>
              <a:latin typeface="+mj-lt"/>
              <a:ea typeface="+mn-ea"/>
              <a:cs typeface="Arial" panose="020B0604020202020204" pitchFamily="34" charset="0"/>
            </a:rPr>
            <a:t> VVL)</a:t>
          </a:r>
          <a:r>
            <a:rPr lang="lt-LT" sz="1900" b="0">
              <a:solidFill>
                <a:schemeClr val="bg1"/>
              </a:solidFill>
              <a:latin typeface="+mj-lt"/>
              <a:ea typeface="+mn-ea"/>
              <a:cs typeface="Arial" panose="020B0604020202020204" pitchFamily="34" charset="0"/>
            </a:rPr>
            <a:t> </a:t>
          </a:r>
          <a:r>
            <a:rPr lang="en-GB" sz="1900" b="0">
              <a:solidFill>
                <a:schemeClr val="bg1"/>
              </a:solidFill>
              <a:latin typeface="+mj-lt"/>
              <a:ea typeface="+mn-ea"/>
              <a:cs typeface="Arial" panose="020B0604020202020204" pitchFamily="34" charset="0"/>
            </a:rPr>
            <a:t>– subsidijos </a:t>
          </a:r>
        </a:p>
        <a:p>
          <a:pPr>
            <a:lnSpc>
              <a:spcPct val="100000"/>
            </a:lnSpc>
            <a:spcAft>
              <a:spcPts val="0"/>
            </a:spcAft>
          </a:pPr>
          <a:r>
            <a:rPr lang="en-GB" sz="1900" b="0">
              <a:solidFill>
                <a:schemeClr val="bg1"/>
              </a:solidFill>
              <a:latin typeface="+mj-lt"/>
              <a:ea typeface="+mn-ea"/>
              <a:cs typeface="Arial" panose="020B0604020202020204" pitchFamily="34" charset="0"/>
            </a:rPr>
            <a:t>(S – 7,5 </a:t>
          </a:r>
          <a:r>
            <a:rPr lang="en-GB" sz="1900" b="0" err="1">
              <a:solidFill>
                <a:schemeClr val="bg1"/>
              </a:solidFill>
              <a:latin typeface="+mj-lt"/>
              <a:ea typeface="+mn-ea"/>
              <a:cs typeface="Arial" panose="020B0604020202020204" pitchFamily="34" charset="0"/>
            </a:rPr>
            <a:t>mln</a:t>
          </a:r>
          <a:r>
            <a:rPr lang="en-GB" sz="1900" b="0">
              <a:solidFill>
                <a:schemeClr val="bg1"/>
              </a:solidFill>
              <a:latin typeface="+mj-lt"/>
              <a:ea typeface="+mn-ea"/>
              <a:cs typeface="Arial" panose="020B0604020202020204" pitchFamily="34" charset="0"/>
            </a:rPr>
            <a:t>. </a:t>
          </a:r>
          <a:r>
            <a:rPr lang="en-US" sz="1900" b="0">
              <a:solidFill>
                <a:schemeClr val="bg1"/>
              </a:solidFill>
              <a:latin typeface="+mj-lt"/>
              <a:ea typeface="+mn-ea"/>
              <a:cs typeface="Arial" panose="020B0604020202020204" pitchFamily="34" charset="0"/>
            </a:rPr>
            <a:t> Eur</a:t>
          </a:r>
          <a:r>
            <a:rPr lang="lt-LT" sz="1900" b="0">
              <a:solidFill>
                <a:schemeClr val="bg1"/>
              </a:solidFill>
              <a:latin typeface="+mj-lt"/>
              <a:ea typeface="+mn-ea"/>
              <a:cs typeface="Arial" panose="020B0604020202020204" pitchFamily="34" charset="0"/>
            </a:rPr>
            <a:t> </a:t>
          </a:r>
          <a:r>
            <a:rPr lang="en-GB" sz="1900" b="0">
              <a:solidFill>
                <a:schemeClr val="bg1"/>
              </a:solidFill>
              <a:latin typeface="+mj-lt"/>
              <a:ea typeface="+mn-ea"/>
              <a:cs typeface="Arial" panose="020B0604020202020204" pitchFamily="34" charset="0"/>
            </a:rPr>
            <a:t>/</a:t>
          </a:r>
        </a:p>
        <a:p>
          <a:pPr>
            <a:lnSpc>
              <a:spcPct val="100000"/>
            </a:lnSpc>
            <a:spcAft>
              <a:spcPts val="0"/>
            </a:spcAft>
          </a:pPr>
          <a:r>
            <a:rPr lang="en-GB" sz="1900" b="0">
              <a:solidFill>
                <a:schemeClr val="bg1"/>
              </a:solidFill>
              <a:latin typeface="+mj-lt"/>
              <a:ea typeface="+mn-ea"/>
              <a:cs typeface="Arial" panose="020B0604020202020204" pitchFamily="34" charset="0"/>
            </a:rPr>
            <a:t>VVL – 7,5 </a:t>
          </a:r>
          <a:r>
            <a:rPr lang="en-GB" sz="1900" b="0" err="1">
              <a:solidFill>
                <a:schemeClr val="bg1"/>
              </a:solidFill>
              <a:latin typeface="+mj-lt"/>
              <a:ea typeface="+mn-ea"/>
              <a:cs typeface="Arial" panose="020B0604020202020204" pitchFamily="34" charset="0"/>
            </a:rPr>
            <a:t>mln</a:t>
          </a:r>
          <a:r>
            <a:rPr lang="en-GB" sz="1900" b="0">
              <a:solidFill>
                <a:schemeClr val="bg1"/>
              </a:solidFill>
              <a:latin typeface="+mj-lt"/>
              <a:ea typeface="+mn-ea"/>
              <a:cs typeface="Arial" panose="020B0604020202020204" pitchFamily="34" charset="0"/>
            </a:rPr>
            <a:t>. </a:t>
          </a:r>
          <a:r>
            <a:rPr lang="lt-LT" sz="1900" b="0">
              <a:solidFill>
                <a:schemeClr val="bg1"/>
              </a:solidFill>
              <a:latin typeface="+mj-lt"/>
              <a:ea typeface="+mn-ea"/>
              <a:cs typeface="Arial" panose="020B0604020202020204" pitchFamily="34" charset="0"/>
            </a:rPr>
            <a:t>Eur</a:t>
          </a:r>
          <a:r>
            <a:rPr lang="en-GB" sz="1900" b="0">
              <a:solidFill>
                <a:schemeClr val="bg1"/>
              </a:solidFill>
              <a:latin typeface="+mj-lt"/>
              <a:ea typeface="+mn-ea"/>
              <a:cs typeface="Arial" panose="020B0604020202020204" pitchFamily="34" charset="0"/>
            </a:rPr>
            <a:t>)</a:t>
          </a:r>
          <a:endParaRPr lang="lt-LT" sz="1900" b="0">
            <a:solidFill>
              <a:schemeClr val="bg1"/>
            </a:solidFill>
            <a:latin typeface="+mj-lt"/>
          </a:endParaRPr>
        </a:p>
      </dgm:t>
    </dgm:pt>
    <dgm:pt modelId="{EF5A13AE-A1B9-426D-A939-19734B195AB4}" type="parTrans" cxnId="{B75F9706-6C0C-4B0D-9C63-B5A655BBFB93}">
      <dgm:prSet/>
      <dgm:spPr/>
      <dgm:t>
        <a:bodyPr/>
        <a:lstStyle/>
        <a:p>
          <a:endParaRPr lang="lt-LT"/>
        </a:p>
      </dgm:t>
    </dgm:pt>
    <dgm:pt modelId="{77336409-9FA7-4E33-AE93-992A2EA03A67}" type="sibTrans" cxnId="{B75F9706-6C0C-4B0D-9C63-B5A655BBFB93}">
      <dgm:prSet/>
      <dgm:spPr/>
      <dgm:t>
        <a:bodyPr/>
        <a:lstStyle/>
        <a:p>
          <a:endParaRPr lang="lt-LT"/>
        </a:p>
      </dgm:t>
    </dgm:pt>
    <dgm:pt modelId="{E0BA7C47-746A-49B4-90B5-85C46637EFCB}">
      <dgm:prSet custT="1"/>
      <dgm:spPr/>
      <dgm:t>
        <a:bodyPr/>
        <a:lstStyle/>
        <a:p>
          <a:pPr>
            <a:lnSpc>
              <a:spcPct val="100000"/>
            </a:lnSpc>
            <a:spcAft>
              <a:spcPts val="0"/>
            </a:spcAft>
          </a:pPr>
          <a:r>
            <a:rPr lang="en-GB" sz="1900" b="1">
              <a:solidFill>
                <a:schemeClr val="bg1"/>
              </a:solidFill>
              <a:latin typeface="+mj-lt"/>
              <a:ea typeface="+mn-ea"/>
              <a:cs typeface="Arial" panose="020B0604020202020204" pitchFamily="34" charset="0"/>
            </a:rPr>
            <a:t>16,7</a:t>
          </a:r>
          <a:r>
            <a:rPr lang="en-US" sz="1900" b="1" noProof="0">
              <a:solidFill>
                <a:schemeClr val="bg1"/>
              </a:solidFill>
              <a:latin typeface="+mj-lt"/>
              <a:ea typeface="+mn-ea"/>
              <a:cs typeface="Arial" panose="020B0604020202020204" pitchFamily="34" charset="0"/>
            </a:rPr>
            <a:t> </a:t>
          </a:r>
          <a:r>
            <a:rPr lang="en-GB" sz="1900" b="1" err="1">
              <a:solidFill>
                <a:schemeClr val="bg1"/>
              </a:solidFill>
              <a:latin typeface="+mj-lt"/>
              <a:ea typeface="+mn-ea"/>
              <a:cs typeface="Arial" panose="020B0604020202020204" pitchFamily="34" charset="0"/>
            </a:rPr>
            <a:t>mln</a:t>
          </a:r>
          <a:r>
            <a:rPr lang="en-GB" sz="1900" b="1">
              <a:solidFill>
                <a:schemeClr val="bg1"/>
              </a:solidFill>
              <a:latin typeface="+mj-lt"/>
              <a:ea typeface="+mn-ea"/>
              <a:cs typeface="Arial" panose="020B0604020202020204" pitchFamily="34" charset="0"/>
            </a:rPr>
            <a:t>. </a:t>
          </a:r>
          <a:r>
            <a:rPr lang="en-US" sz="1900" b="1">
              <a:solidFill>
                <a:schemeClr val="bg1"/>
              </a:solidFill>
              <a:latin typeface="+mj-lt"/>
              <a:ea typeface="+mn-ea"/>
              <a:cs typeface="Arial" panose="020B0604020202020204" pitchFamily="34" charset="0"/>
            </a:rPr>
            <a:t>Eur </a:t>
          </a:r>
          <a:r>
            <a:rPr lang="en-US" sz="1900" b="0">
              <a:solidFill>
                <a:schemeClr val="bg1"/>
              </a:solidFill>
              <a:latin typeface="+mj-lt"/>
              <a:ea typeface="+mn-ea"/>
              <a:cs typeface="Arial" panose="020B0604020202020204" pitchFamily="34" charset="0"/>
            </a:rPr>
            <a:t>(S </a:t>
          </a:r>
          <a:r>
            <a:rPr lang="en-US" sz="1900" b="0" err="1">
              <a:solidFill>
                <a:schemeClr val="bg1"/>
              </a:solidFill>
              <a:latin typeface="+mj-lt"/>
              <a:ea typeface="+mn-ea"/>
              <a:cs typeface="Arial" panose="020B0604020202020204" pitchFamily="34" charset="0"/>
            </a:rPr>
            <a:t>ir</a:t>
          </a:r>
          <a:r>
            <a:rPr lang="en-US" sz="1900" b="0">
              <a:solidFill>
                <a:schemeClr val="bg1"/>
              </a:solidFill>
              <a:latin typeface="+mj-lt"/>
              <a:ea typeface="+mn-ea"/>
              <a:cs typeface="Arial" panose="020B0604020202020204" pitchFamily="34" charset="0"/>
            </a:rPr>
            <a:t> VVL) </a:t>
          </a:r>
          <a:r>
            <a:rPr lang="lt-LT" sz="1900" b="0">
              <a:solidFill>
                <a:schemeClr val="bg1"/>
              </a:solidFill>
              <a:latin typeface="+mj-lt"/>
              <a:ea typeface="+mn-ea"/>
              <a:cs typeface="Arial" panose="020B0604020202020204" pitchFamily="34" charset="0"/>
            </a:rPr>
            <a:t> </a:t>
          </a:r>
          <a:r>
            <a:rPr lang="en-GB" sz="1900" b="0">
              <a:solidFill>
                <a:schemeClr val="bg1"/>
              </a:solidFill>
              <a:latin typeface="+mj-lt"/>
              <a:ea typeface="+mn-ea"/>
              <a:cs typeface="Arial" panose="020B0604020202020204" pitchFamily="34" charset="0"/>
            </a:rPr>
            <a:t>– subsidijos </a:t>
          </a:r>
        </a:p>
        <a:p>
          <a:pPr>
            <a:lnSpc>
              <a:spcPct val="100000"/>
            </a:lnSpc>
            <a:spcAft>
              <a:spcPts val="0"/>
            </a:spcAft>
          </a:pPr>
          <a:r>
            <a:rPr lang="en-GB" sz="1900" b="0">
              <a:solidFill>
                <a:schemeClr val="bg1"/>
              </a:solidFill>
              <a:latin typeface="+mj-lt"/>
              <a:ea typeface="+mn-ea"/>
              <a:cs typeface="Arial" panose="020B0604020202020204" pitchFamily="34" charset="0"/>
            </a:rPr>
            <a:t>(S – 8,3 </a:t>
          </a:r>
          <a:r>
            <a:rPr lang="en-GB" sz="1900" b="0" err="1">
              <a:solidFill>
                <a:schemeClr val="bg1"/>
              </a:solidFill>
              <a:latin typeface="+mj-lt"/>
              <a:ea typeface="+mn-ea"/>
              <a:cs typeface="Arial" panose="020B0604020202020204" pitchFamily="34" charset="0"/>
            </a:rPr>
            <a:t>mln</a:t>
          </a:r>
          <a:r>
            <a:rPr lang="en-GB" sz="1900" b="0">
              <a:solidFill>
                <a:schemeClr val="bg1"/>
              </a:solidFill>
              <a:latin typeface="+mj-lt"/>
              <a:ea typeface="+mn-ea"/>
              <a:cs typeface="Arial" panose="020B0604020202020204" pitchFamily="34" charset="0"/>
            </a:rPr>
            <a:t>. </a:t>
          </a:r>
          <a:r>
            <a:rPr lang="en-US" sz="1900" b="0">
              <a:solidFill>
                <a:schemeClr val="bg1"/>
              </a:solidFill>
              <a:latin typeface="+mj-lt"/>
              <a:ea typeface="+mn-ea"/>
              <a:cs typeface="Arial" panose="020B0604020202020204" pitchFamily="34" charset="0"/>
            </a:rPr>
            <a:t>Eur</a:t>
          </a:r>
          <a:r>
            <a:rPr lang="en-GB" sz="1900" b="0">
              <a:solidFill>
                <a:schemeClr val="bg1"/>
              </a:solidFill>
              <a:latin typeface="+mj-lt"/>
              <a:ea typeface="+mn-ea"/>
              <a:cs typeface="Arial" panose="020B0604020202020204" pitchFamily="34" charset="0"/>
            </a:rPr>
            <a:t>/ </a:t>
          </a:r>
        </a:p>
        <a:p>
          <a:pPr>
            <a:lnSpc>
              <a:spcPct val="100000"/>
            </a:lnSpc>
            <a:spcAft>
              <a:spcPts val="0"/>
            </a:spcAft>
          </a:pPr>
          <a:r>
            <a:rPr lang="en-GB" sz="1900" b="0">
              <a:solidFill>
                <a:schemeClr val="bg1"/>
              </a:solidFill>
              <a:latin typeface="+mj-lt"/>
              <a:ea typeface="+mn-ea"/>
              <a:cs typeface="Arial" panose="020B0604020202020204" pitchFamily="34" charset="0"/>
            </a:rPr>
            <a:t>VVL – 8,4 </a:t>
          </a:r>
          <a:r>
            <a:rPr lang="en-GB" sz="1900" b="0" err="1">
              <a:solidFill>
                <a:schemeClr val="bg1"/>
              </a:solidFill>
              <a:latin typeface="+mj-lt"/>
              <a:ea typeface="+mn-ea"/>
              <a:cs typeface="Arial" panose="020B0604020202020204" pitchFamily="34" charset="0"/>
            </a:rPr>
            <a:t>mln</a:t>
          </a:r>
          <a:r>
            <a:rPr lang="en-GB" sz="1900" b="0">
              <a:solidFill>
                <a:schemeClr val="bg1"/>
              </a:solidFill>
              <a:latin typeface="+mj-lt"/>
              <a:ea typeface="+mn-ea"/>
              <a:cs typeface="Arial" panose="020B0604020202020204" pitchFamily="34" charset="0"/>
            </a:rPr>
            <a:t>. </a:t>
          </a:r>
          <a:r>
            <a:rPr lang="lt-LT" sz="1900" b="0">
              <a:solidFill>
                <a:schemeClr val="bg1"/>
              </a:solidFill>
              <a:latin typeface="+mj-lt"/>
              <a:ea typeface="+mn-ea"/>
              <a:cs typeface="Arial" panose="020B0604020202020204" pitchFamily="34" charset="0"/>
            </a:rPr>
            <a:t>Eur</a:t>
          </a:r>
          <a:r>
            <a:rPr lang="en-GB" sz="1900" b="0">
              <a:solidFill>
                <a:schemeClr val="bg1"/>
              </a:solidFill>
              <a:latin typeface="+mj-lt"/>
              <a:ea typeface="+mn-ea"/>
              <a:cs typeface="Arial" panose="020B0604020202020204" pitchFamily="34" charset="0"/>
            </a:rPr>
            <a:t>)</a:t>
          </a:r>
          <a:r>
            <a:rPr lang="lt-LT" sz="1900" b="0">
              <a:solidFill>
                <a:schemeClr val="bg1"/>
              </a:solidFill>
              <a:latin typeface="+mj-lt"/>
              <a:ea typeface="+mn-ea"/>
              <a:cs typeface="Arial" panose="020B0604020202020204" pitchFamily="34" charset="0"/>
            </a:rPr>
            <a:t> </a:t>
          </a:r>
          <a:endParaRPr lang="lt-LT" sz="1900" b="0">
            <a:solidFill>
              <a:schemeClr val="bg1"/>
            </a:solidFill>
            <a:latin typeface="+mj-lt"/>
          </a:endParaRPr>
        </a:p>
      </dgm:t>
    </dgm:pt>
    <dgm:pt modelId="{D0D88F97-A3E9-441B-A46A-9E6063817042}" type="parTrans" cxnId="{E6BA828D-C54D-448A-9E4B-EFA928B3109C}">
      <dgm:prSet/>
      <dgm:spPr/>
      <dgm:t>
        <a:bodyPr/>
        <a:lstStyle/>
        <a:p>
          <a:endParaRPr lang="lt-LT"/>
        </a:p>
      </dgm:t>
    </dgm:pt>
    <dgm:pt modelId="{1F6BF933-9DA4-4253-B14B-3736179AE8AC}" type="sibTrans" cxnId="{E6BA828D-C54D-448A-9E4B-EFA928B3109C}">
      <dgm:prSet/>
      <dgm:spPr/>
      <dgm:t>
        <a:bodyPr/>
        <a:lstStyle/>
        <a:p>
          <a:endParaRPr lang="lt-LT"/>
        </a:p>
      </dgm:t>
    </dgm:pt>
    <dgm:pt modelId="{9CEBEB90-B27B-4599-A59F-605A26A2F2E8}" type="pres">
      <dgm:prSet presAssocID="{B66D581C-B7C2-4452-B538-8D027BC328A1}" presName="theList" presStyleCnt="0">
        <dgm:presLayoutVars>
          <dgm:dir/>
          <dgm:animLvl val="lvl"/>
          <dgm:resizeHandles val="exact"/>
        </dgm:presLayoutVars>
      </dgm:prSet>
      <dgm:spPr/>
    </dgm:pt>
    <dgm:pt modelId="{D2C612D1-0338-4D4A-9205-4E86E9F81C7C}" type="pres">
      <dgm:prSet presAssocID="{B936ED33-8149-4C23-A205-AE46D7B81835}" presName="compNode" presStyleCnt="0"/>
      <dgm:spPr/>
    </dgm:pt>
    <dgm:pt modelId="{42DA0950-487B-4546-B071-94425E13B3A5}" type="pres">
      <dgm:prSet presAssocID="{B936ED33-8149-4C23-A205-AE46D7B81835}" presName="aNode" presStyleLbl="bgShp" presStyleIdx="0" presStyleCnt="2"/>
      <dgm:spPr/>
    </dgm:pt>
    <dgm:pt modelId="{06FB4831-4F45-4F2B-828E-DC0B3D86D98A}" type="pres">
      <dgm:prSet presAssocID="{B936ED33-8149-4C23-A205-AE46D7B81835}" presName="textNode" presStyleLbl="bgShp" presStyleIdx="0" presStyleCnt="2"/>
      <dgm:spPr/>
    </dgm:pt>
    <dgm:pt modelId="{2F692EA5-ABAB-450B-BB27-A0DE20233E96}" type="pres">
      <dgm:prSet presAssocID="{B936ED33-8149-4C23-A205-AE46D7B81835}" presName="compChildNode" presStyleCnt="0"/>
      <dgm:spPr/>
    </dgm:pt>
    <dgm:pt modelId="{B39D91D0-A479-4435-9C2E-FAEF32F5458E}" type="pres">
      <dgm:prSet presAssocID="{B936ED33-8149-4C23-A205-AE46D7B81835}" presName="theInnerList" presStyleCnt="0"/>
      <dgm:spPr/>
    </dgm:pt>
    <dgm:pt modelId="{3BACE3B5-168A-43B5-A818-786AEF25A98D}" type="pres">
      <dgm:prSet presAssocID="{E0BA7C47-746A-49B4-90B5-85C46637EFCB}" presName="childNode" presStyleLbl="node1" presStyleIdx="0" presStyleCnt="2">
        <dgm:presLayoutVars>
          <dgm:bulletEnabled val="1"/>
        </dgm:presLayoutVars>
      </dgm:prSet>
      <dgm:spPr/>
    </dgm:pt>
    <dgm:pt modelId="{CE474BEB-39DA-4AFE-A4DE-90EEEFF17281}" type="pres">
      <dgm:prSet presAssocID="{B936ED33-8149-4C23-A205-AE46D7B81835}" presName="aSpace" presStyleCnt="0"/>
      <dgm:spPr/>
    </dgm:pt>
    <dgm:pt modelId="{D34C24AF-6C49-4D78-9CD8-1D57C47425EF}" type="pres">
      <dgm:prSet presAssocID="{A24C2F0F-FC13-4BDB-B001-8843FF5A3B4B}" presName="compNode" presStyleCnt="0"/>
      <dgm:spPr/>
    </dgm:pt>
    <dgm:pt modelId="{137D0D7B-A398-43A5-8B03-758B82AA7B51}" type="pres">
      <dgm:prSet presAssocID="{A24C2F0F-FC13-4BDB-B001-8843FF5A3B4B}" presName="aNode" presStyleLbl="bgShp" presStyleIdx="1" presStyleCnt="2"/>
      <dgm:spPr/>
    </dgm:pt>
    <dgm:pt modelId="{775A694C-BEAC-4D8C-9B16-1591A75C3AC2}" type="pres">
      <dgm:prSet presAssocID="{A24C2F0F-FC13-4BDB-B001-8843FF5A3B4B}" presName="textNode" presStyleLbl="bgShp" presStyleIdx="1" presStyleCnt="2"/>
      <dgm:spPr/>
    </dgm:pt>
    <dgm:pt modelId="{A101686F-748C-47EC-A507-0741A203EAC3}" type="pres">
      <dgm:prSet presAssocID="{A24C2F0F-FC13-4BDB-B001-8843FF5A3B4B}" presName="compChildNode" presStyleCnt="0"/>
      <dgm:spPr/>
    </dgm:pt>
    <dgm:pt modelId="{202C61FD-9383-4A6F-9957-6AE0A5A65A2A}" type="pres">
      <dgm:prSet presAssocID="{A24C2F0F-FC13-4BDB-B001-8843FF5A3B4B}" presName="theInnerList" presStyleCnt="0"/>
      <dgm:spPr/>
    </dgm:pt>
    <dgm:pt modelId="{7688DADF-FD6E-46DF-BAB9-C1C76447B588}" type="pres">
      <dgm:prSet presAssocID="{5DCB1C12-FAF2-4878-94B6-D68931922C16}" presName="childNode" presStyleLbl="node1" presStyleIdx="1" presStyleCnt="2">
        <dgm:presLayoutVars>
          <dgm:bulletEnabled val="1"/>
        </dgm:presLayoutVars>
      </dgm:prSet>
      <dgm:spPr/>
    </dgm:pt>
  </dgm:ptLst>
  <dgm:cxnLst>
    <dgm:cxn modelId="{B75F9706-6C0C-4B0D-9C63-B5A655BBFB93}" srcId="{A24C2F0F-FC13-4BDB-B001-8843FF5A3B4B}" destId="{5DCB1C12-FAF2-4878-94B6-D68931922C16}" srcOrd="0" destOrd="0" parTransId="{EF5A13AE-A1B9-426D-A939-19734B195AB4}" sibTransId="{77336409-9FA7-4E33-AE93-992A2EA03A67}"/>
    <dgm:cxn modelId="{25D9E50D-92EB-457D-9245-A9827B5CBDBB}" srcId="{B66D581C-B7C2-4452-B538-8D027BC328A1}" destId="{B936ED33-8149-4C23-A205-AE46D7B81835}" srcOrd="0" destOrd="0" parTransId="{504EF0E9-9E17-4463-90E4-9FDFC0F8A24E}" sibTransId="{96314F15-DA06-4242-99AF-A6C44E9700D3}"/>
    <dgm:cxn modelId="{FCB8F625-183F-41F1-A362-67D07DCFD6CB}" srcId="{B66D581C-B7C2-4452-B538-8D027BC328A1}" destId="{A24C2F0F-FC13-4BDB-B001-8843FF5A3B4B}" srcOrd="1" destOrd="0" parTransId="{F4993084-F7C8-4EFA-B020-0EF0C7EB0B7B}" sibTransId="{C65E0D03-001C-456B-A63A-77F8445A73B0}"/>
    <dgm:cxn modelId="{AC510C7C-A1B8-4DED-8B74-DD2B7956C79D}" type="presOf" srcId="{A24C2F0F-FC13-4BDB-B001-8843FF5A3B4B}" destId="{137D0D7B-A398-43A5-8B03-758B82AA7B51}" srcOrd="0" destOrd="0" presId="urn:microsoft.com/office/officeart/2005/8/layout/lProcess2"/>
    <dgm:cxn modelId="{E6BA828D-C54D-448A-9E4B-EFA928B3109C}" srcId="{B936ED33-8149-4C23-A205-AE46D7B81835}" destId="{E0BA7C47-746A-49B4-90B5-85C46637EFCB}" srcOrd="0" destOrd="0" parTransId="{D0D88F97-A3E9-441B-A46A-9E6063817042}" sibTransId="{1F6BF933-9DA4-4253-B14B-3736179AE8AC}"/>
    <dgm:cxn modelId="{4455BC91-FE74-4373-BC30-64E0FE87F8C5}" type="presOf" srcId="{B936ED33-8149-4C23-A205-AE46D7B81835}" destId="{06FB4831-4F45-4F2B-828E-DC0B3D86D98A}" srcOrd="1" destOrd="0" presId="urn:microsoft.com/office/officeart/2005/8/layout/lProcess2"/>
    <dgm:cxn modelId="{F18D3299-B607-4C25-91BB-D7612B2F2F3A}" type="presOf" srcId="{5DCB1C12-FAF2-4878-94B6-D68931922C16}" destId="{7688DADF-FD6E-46DF-BAB9-C1C76447B588}" srcOrd="0" destOrd="0" presId="urn:microsoft.com/office/officeart/2005/8/layout/lProcess2"/>
    <dgm:cxn modelId="{F0AC629A-AE1D-4779-872D-928BC2898D08}" type="presOf" srcId="{E0BA7C47-746A-49B4-90B5-85C46637EFCB}" destId="{3BACE3B5-168A-43B5-A818-786AEF25A98D}" srcOrd="0" destOrd="0" presId="urn:microsoft.com/office/officeart/2005/8/layout/lProcess2"/>
    <dgm:cxn modelId="{E2BFDCBD-9AD0-40E9-89E8-F799E02DE064}" type="presOf" srcId="{A24C2F0F-FC13-4BDB-B001-8843FF5A3B4B}" destId="{775A694C-BEAC-4D8C-9B16-1591A75C3AC2}" srcOrd="1" destOrd="0" presId="urn:microsoft.com/office/officeart/2005/8/layout/lProcess2"/>
    <dgm:cxn modelId="{09BE26C1-C592-4132-A869-1E8694167EB7}" type="presOf" srcId="{B936ED33-8149-4C23-A205-AE46D7B81835}" destId="{42DA0950-487B-4546-B071-94425E13B3A5}" srcOrd="0" destOrd="0" presId="urn:microsoft.com/office/officeart/2005/8/layout/lProcess2"/>
    <dgm:cxn modelId="{42A45DF2-2130-4324-9E30-F1562E77DD5E}" type="presOf" srcId="{B66D581C-B7C2-4452-B538-8D027BC328A1}" destId="{9CEBEB90-B27B-4599-A59F-605A26A2F2E8}" srcOrd="0" destOrd="0" presId="urn:microsoft.com/office/officeart/2005/8/layout/lProcess2"/>
    <dgm:cxn modelId="{BDEADAFA-ABE8-462B-BEA9-9C9CFB70CDFC}" type="presParOf" srcId="{9CEBEB90-B27B-4599-A59F-605A26A2F2E8}" destId="{D2C612D1-0338-4D4A-9205-4E86E9F81C7C}" srcOrd="0" destOrd="0" presId="urn:microsoft.com/office/officeart/2005/8/layout/lProcess2"/>
    <dgm:cxn modelId="{8E2403F6-0317-4632-B551-5FBA87799F14}" type="presParOf" srcId="{D2C612D1-0338-4D4A-9205-4E86E9F81C7C}" destId="{42DA0950-487B-4546-B071-94425E13B3A5}" srcOrd="0" destOrd="0" presId="urn:microsoft.com/office/officeart/2005/8/layout/lProcess2"/>
    <dgm:cxn modelId="{8368647A-83E7-485A-BB68-E569ACA5412C}" type="presParOf" srcId="{D2C612D1-0338-4D4A-9205-4E86E9F81C7C}" destId="{06FB4831-4F45-4F2B-828E-DC0B3D86D98A}" srcOrd="1" destOrd="0" presId="urn:microsoft.com/office/officeart/2005/8/layout/lProcess2"/>
    <dgm:cxn modelId="{C60EA109-3B40-4174-8559-FD9F313B3D66}" type="presParOf" srcId="{D2C612D1-0338-4D4A-9205-4E86E9F81C7C}" destId="{2F692EA5-ABAB-450B-BB27-A0DE20233E96}" srcOrd="2" destOrd="0" presId="urn:microsoft.com/office/officeart/2005/8/layout/lProcess2"/>
    <dgm:cxn modelId="{E5D6A71F-BFA2-459A-9290-9E3A7A17F65C}" type="presParOf" srcId="{2F692EA5-ABAB-450B-BB27-A0DE20233E96}" destId="{B39D91D0-A479-4435-9C2E-FAEF32F5458E}" srcOrd="0" destOrd="0" presId="urn:microsoft.com/office/officeart/2005/8/layout/lProcess2"/>
    <dgm:cxn modelId="{7BA05FC5-AC12-4F0A-BA2D-4746737A8721}" type="presParOf" srcId="{B39D91D0-A479-4435-9C2E-FAEF32F5458E}" destId="{3BACE3B5-168A-43B5-A818-786AEF25A98D}" srcOrd="0" destOrd="0" presId="urn:microsoft.com/office/officeart/2005/8/layout/lProcess2"/>
    <dgm:cxn modelId="{494ED501-3429-4001-9FEA-CD67D6A5BB2B}" type="presParOf" srcId="{9CEBEB90-B27B-4599-A59F-605A26A2F2E8}" destId="{CE474BEB-39DA-4AFE-A4DE-90EEEFF17281}" srcOrd="1" destOrd="0" presId="urn:microsoft.com/office/officeart/2005/8/layout/lProcess2"/>
    <dgm:cxn modelId="{15CF8E5B-6833-47E4-9987-22F3A94C2F46}" type="presParOf" srcId="{9CEBEB90-B27B-4599-A59F-605A26A2F2E8}" destId="{D34C24AF-6C49-4D78-9CD8-1D57C47425EF}" srcOrd="2" destOrd="0" presId="urn:microsoft.com/office/officeart/2005/8/layout/lProcess2"/>
    <dgm:cxn modelId="{70275570-4A45-4C47-9120-310DBBA3F776}" type="presParOf" srcId="{D34C24AF-6C49-4D78-9CD8-1D57C47425EF}" destId="{137D0D7B-A398-43A5-8B03-758B82AA7B51}" srcOrd="0" destOrd="0" presId="urn:microsoft.com/office/officeart/2005/8/layout/lProcess2"/>
    <dgm:cxn modelId="{27F74698-06D8-4895-A5DB-FDCFE041F0F5}" type="presParOf" srcId="{D34C24AF-6C49-4D78-9CD8-1D57C47425EF}" destId="{775A694C-BEAC-4D8C-9B16-1591A75C3AC2}" srcOrd="1" destOrd="0" presId="urn:microsoft.com/office/officeart/2005/8/layout/lProcess2"/>
    <dgm:cxn modelId="{5427E012-5693-45CF-8F57-3797D5FB7B8E}" type="presParOf" srcId="{D34C24AF-6C49-4D78-9CD8-1D57C47425EF}" destId="{A101686F-748C-47EC-A507-0741A203EAC3}" srcOrd="2" destOrd="0" presId="urn:microsoft.com/office/officeart/2005/8/layout/lProcess2"/>
    <dgm:cxn modelId="{CA7B3C74-806A-463D-839D-C7221D08CB85}" type="presParOf" srcId="{A101686F-748C-47EC-A507-0741A203EAC3}" destId="{202C61FD-9383-4A6F-9957-6AE0A5A65A2A}" srcOrd="0" destOrd="0" presId="urn:microsoft.com/office/officeart/2005/8/layout/lProcess2"/>
    <dgm:cxn modelId="{8426CB72-9FD8-45C2-AEC7-080B07D55F19}" type="presParOf" srcId="{202C61FD-9383-4A6F-9957-6AE0A5A65A2A}" destId="{7688DADF-FD6E-46DF-BAB9-C1C76447B588}" srcOrd="0" destOrd="0" presId="urn:microsoft.com/office/officeart/2005/8/layout/lProcess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B66D581C-B7C2-4452-B538-8D027BC328A1}" type="doc">
      <dgm:prSet loTypeId="urn:microsoft.com/office/officeart/2005/8/layout/lProcess2" loCatId="list" qsTypeId="urn:microsoft.com/office/officeart/2005/8/quickstyle/simple1" qsCatId="simple" csTypeId="urn:microsoft.com/office/officeart/2005/8/colors/accent1_2" csCatId="accent1" phldr="1"/>
      <dgm:spPr/>
      <dgm:t>
        <a:bodyPr/>
        <a:lstStyle/>
        <a:p>
          <a:endParaRPr lang="lt-LT"/>
        </a:p>
      </dgm:t>
    </dgm:pt>
    <dgm:pt modelId="{B936ED33-8149-4C23-A205-AE46D7B81835}">
      <dgm:prSet phldrT="[Text]"/>
      <dgm:spPr/>
      <dgm:t>
        <a:bodyPr/>
        <a:lstStyle/>
        <a:p>
          <a:pPr algn="ctr"/>
          <a:r>
            <a:rPr lang="lt-LT" dirty="0"/>
            <a:t>Skatinti pradedančiųjų SVV subjektų kūrimąsi, augimą ir plėtrą</a:t>
          </a:r>
          <a:endParaRPr lang="en-US" b="0" dirty="0"/>
        </a:p>
      </dgm:t>
    </dgm:pt>
    <dgm:pt modelId="{504EF0E9-9E17-4463-90E4-9FDFC0F8A24E}" type="parTrans" cxnId="{25D9E50D-92EB-457D-9245-A9827B5CBDBB}">
      <dgm:prSet/>
      <dgm:spPr/>
      <dgm:t>
        <a:bodyPr/>
        <a:lstStyle/>
        <a:p>
          <a:endParaRPr lang="lt-LT"/>
        </a:p>
      </dgm:t>
    </dgm:pt>
    <dgm:pt modelId="{96314F15-DA06-4242-99AF-A6C44E9700D3}" type="sibTrans" cxnId="{25D9E50D-92EB-457D-9245-A9827B5CBDBB}">
      <dgm:prSet/>
      <dgm:spPr/>
      <dgm:t>
        <a:bodyPr/>
        <a:lstStyle/>
        <a:p>
          <a:endParaRPr lang="lt-LT"/>
        </a:p>
      </dgm:t>
    </dgm:pt>
    <dgm:pt modelId="{A24C2F0F-FC13-4BDB-B001-8843FF5A3B4B}">
      <dgm:prSet phldrT="[Text]" custT="1"/>
      <dgm:spPr/>
      <dgm:t>
        <a:bodyPr/>
        <a:lstStyle/>
        <a:p>
          <a:pPr algn="ctr" rtl="0"/>
          <a:r>
            <a:rPr lang="lt-LT" sz="1400" dirty="0"/>
            <a:t>Skatinti trumpų vertės kūrimo grandinių formavimąsi ir plėtrą tarp MVĮ</a:t>
          </a:r>
          <a:r>
            <a:rPr lang="lt-LT" sz="1400" dirty="0">
              <a:latin typeface="Myriad Pro"/>
            </a:rPr>
            <a:t> </a:t>
          </a:r>
          <a:endParaRPr lang="lt-LT" sz="1400" dirty="0"/>
        </a:p>
      </dgm:t>
    </dgm:pt>
    <dgm:pt modelId="{F4993084-F7C8-4EFA-B020-0EF0C7EB0B7B}" type="parTrans" cxnId="{FCB8F625-183F-41F1-A362-67D07DCFD6CB}">
      <dgm:prSet/>
      <dgm:spPr/>
      <dgm:t>
        <a:bodyPr/>
        <a:lstStyle/>
        <a:p>
          <a:endParaRPr lang="lt-LT"/>
        </a:p>
      </dgm:t>
    </dgm:pt>
    <dgm:pt modelId="{C65E0D03-001C-456B-A63A-77F8445A73B0}" type="sibTrans" cxnId="{FCB8F625-183F-41F1-A362-67D07DCFD6CB}">
      <dgm:prSet/>
      <dgm:spPr/>
      <dgm:t>
        <a:bodyPr/>
        <a:lstStyle/>
        <a:p>
          <a:endParaRPr lang="lt-LT"/>
        </a:p>
      </dgm:t>
    </dgm:pt>
    <dgm:pt modelId="{4B249803-F5AA-4CDA-8B41-FA24D7CF102E}">
      <dgm:prSet/>
      <dgm:spPr/>
      <dgm:t>
        <a:bodyPr/>
        <a:lstStyle/>
        <a:p>
          <a:r>
            <a:rPr lang="lt-LT" b="0" dirty="0"/>
            <a:t>Skatinti greitesnį MVĮ atsigavimą po ekonominio nuosmukio</a:t>
          </a:r>
        </a:p>
      </dgm:t>
    </dgm:pt>
    <dgm:pt modelId="{3322E26D-7FDD-489F-9BEC-B18D725BDC96}" type="parTrans" cxnId="{9332CBF7-4824-496E-A1C7-AD48D7F16A8F}">
      <dgm:prSet/>
      <dgm:spPr/>
      <dgm:t>
        <a:bodyPr/>
        <a:lstStyle/>
        <a:p>
          <a:endParaRPr lang="lt-LT"/>
        </a:p>
      </dgm:t>
    </dgm:pt>
    <dgm:pt modelId="{A36E67C4-2151-4EFC-AA04-6E3F95A7E787}" type="sibTrans" cxnId="{9332CBF7-4824-496E-A1C7-AD48D7F16A8F}">
      <dgm:prSet/>
      <dgm:spPr/>
      <dgm:t>
        <a:bodyPr/>
        <a:lstStyle/>
        <a:p>
          <a:endParaRPr lang="lt-LT"/>
        </a:p>
      </dgm:t>
    </dgm:pt>
    <dgm:pt modelId="{5DCB1C12-FAF2-4878-94B6-D68931922C16}">
      <dgm:prSet custT="1"/>
      <dgm:spPr/>
      <dgm:t>
        <a:bodyPr/>
        <a:lstStyle/>
        <a:p>
          <a:pPr rtl="0">
            <a:lnSpc>
              <a:spcPct val="100000"/>
            </a:lnSpc>
            <a:spcAft>
              <a:spcPts val="0"/>
            </a:spcAft>
          </a:pPr>
          <a:r>
            <a:rPr lang="en-GB" sz="1500" b="1" dirty="0">
              <a:solidFill>
                <a:schemeClr val="bg1"/>
              </a:solidFill>
              <a:latin typeface="+mj-lt"/>
              <a:cs typeface="Arial"/>
            </a:rPr>
            <a:t>32,04</a:t>
          </a:r>
          <a:r>
            <a:rPr lang="en-US" sz="1500" b="1" dirty="0">
              <a:solidFill>
                <a:schemeClr val="bg1"/>
              </a:solidFill>
              <a:latin typeface="+mj-lt"/>
              <a:cs typeface="Arial"/>
            </a:rPr>
            <a:t> </a:t>
          </a:r>
          <a:r>
            <a:rPr lang="en-GB" sz="1500" b="1" dirty="0" err="1">
              <a:solidFill>
                <a:schemeClr val="bg1"/>
              </a:solidFill>
              <a:latin typeface="+mj-lt"/>
              <a:cs typeface="Arial"/>
            </a:rPr>
            <a:t>mln</a:t>
          </a:r>
          <a:r>
            <a:rPr lang="en-GB" sz="1500" b="1" dirty="0">
              <a:solidFill>
                <a:schemeClr val="bg1"/>
              </a:solidFill>
              <a:latin typeface="+mj-lt"/>
              <a:cs typeface="Arial"/>
            </a:rPr>
            <a:t>.</a:t>
          </a:r>
          <a:r>
            <a:rPr lang="en-US" sz="1500" b="1" dirty="0">
              <a:solidFill>
                <a:schemeClr val="bg1"/>
              </a:solidFill>
              <a:latin typeface="+mj-lt"/>
              <a:cs typeface="Arial"/>
            </a:rPr>
            <a:t> Eur </a:t>
          </a:r>
          <a:r>
            <a:rPr lang="en-US" sz="1500" b="0" dirty="0">
              <a:solidFill>
                <a:schemeClr val="bg1"/>
              </a:solidFill>
              <a:latin typeface="+mj-lt"/>
              <a:cs typeface="Arial"/>
            </a:rPr>
            <a:t>(VVL) </a:t>
          </a:r>
          <a:endParaRPr lang="lt-LT" sz="1500" b="0" dirty="0">
            <a:solidFill>
              <a:schemeClr val="bg1"/>
            </a:solidFill>
            <a:latin typeface="+mj-lt"/>
            <a:cs typeface="Arial"/>
          </a:endParaRPr>
        </a:p>
        <a:p>
          <a:pPr rtl="0">
            <a:lnSpc>
              <a:spcPct val="100000"/>
            </a:lnSpc>
            <a:spcAft>
              <a:spcPts val="0"/>
            </a:spcAft>
          </a:pPr>
          <a:r>
            <a:rPr lang="en-GB" sz="1500" b="0" dirty="0">
              <a:solidFill>
                <a:schemeClr val="bg1"/>
              </a:solidFill>
              <a:latin typeface="+mj-lt"/>
              <a:cs typeface="Arial"/>
            </a:rPr>
            <a:t>(2</a:t>
          </a:r>
          <a:r>
            <a:rPr lang="lt-LT" sz="1500" b="0" dirty="0">
              <a:solidFill>
                <a:schemeClr val="bg1"/>
              </a:solidFill>
              <a:latin typeface="+mj-lt"/>
              <a:cs typeface="Arial"/>
            </a:rPr>
            <a:t>4,632</a:t>
          </a:r>
          <a:r>
            <a:rPr lang="en-GB" sz="1500" b="0" dirty="0">
              <a:solidFill>
                <a:schemeClr val="bg1"/>
              </a:solidFill>
              <a:latin typeface="+mj-lt"/>
              <a:cs typeface="Arial"/>
            </a:rPr>
            <a:t> </a:t>
          </a:r>
          <a:r>
            <a:rPr lang="en-GB" sz="1500" b="0" dirty="0" err="1">
              <a:solidFill>
                <a:schemeClr val="bg1"/>
              </a:solidFill>
              <a:latin typeface="+mj-lt"/>
              <a:cs typeface="Arial"/>
            </a:rPr>
            <a:t>mln</a:t>
          </a:r>
          <a:r>
            <a:rPr lang="en-GB" sz="1500" b="0" dirty="0">
              <a:solidFill>
                <a:schemeClr val="bg1"/>
              </a:solidFill>
              <a:latin typeface="+mj-lt"/>
              <a:cs typeface="Arial"/>
            </a:rPr>
            <a:t>. </a:t>
          </a:r>
          <a:r>
            <a:rPr lang="en-US" sz="1500" b="0" dirty="0" err="1">
              <a:solidFill>
                <a:schemeClr val="bg1"/>
              </a:solidFill>
              <a:latin typeface="+mj-lt"/>
              <a:cs typeface="Arial"/>
            </a:rPr>
            <a:t>Eur</a:t>
          </a:r>
          <a:r>
            <a:rPr lang="en-GB" sz="1500" b="0" dirty="0">
              <a:solidFill>
                <a:schemeClr val="bg1"/>
              </a:solidFill>
              <a:latin typeface="+mj-lt"/>
              <a:cs typeface="Arial"/>
            </a:rPr>
            <a:t> – </a:t>
          </a:r>
          <a:r>
            <a:rPr lang="en-GB" sz="1500" b="0" dirty="0" err="1">
              <a:solidFill>
                <a:schemeClr val="bg1"/>
              </a:solidFill>
              <a:latin typeface="+mj-lt"/>
              <a:cs typeface="Arial"/>
            </a:rPr>
            <a:t>paskolos</a:t>
          </a:r>
          <a:r>
            <a:rPr lang="en-GB" sz="1500" b="0" dirty="0">
              <a:solidFill>
                <a:schemeClr val="bg1"/>
              </a:solidFill>
              <a:latin typeface="+mj-lt"/>
              <a:cs typeface="Arial"/>
            </a:rPr>
            <a:t>/</a:t>
          </a:r>
        </a:p>
        <a:p>
          <a:pPr>
            <a:lnSpc>
              <a:spcPct val="100000"/>
            </a:lnSpc>
            <a:spcAft>
              <a:spcPts val="0"/>
            </a:spcAft>
          </a:pPr>
          <a:r>
            <a:rPr lang="lt-LT" sz="1500" b="0" dirty="0">
              <a:solidFill>
                <a:schemeClr val="bg1"/>
              </a:solidFill>
              <a:latin typeface="+mj-lt"/>
              <a:cs typeface="Arial"/>
            </a:rPr>
            <a:t>7,408</a:t>
          </a:r>
          <a:r>
            <a:rPr lang="en-GB" sz="1500" b="0" dirty="0">
              <a:solidFill>
                <a:schemeClr val="bg1"/>
              </a:solidFill>
              <a:latin typeface="+mj-lt"/>
              <a:cs typeface="Arial"/>
            </a:rPr>
            <a:t> </a:t>
          </a:r>
          <a:r>
            <a:rPr lang="en-GB" sz="1500" b="0" dirty="0" err="1">
              <a:solidFill>
                <a:schemeClr val="bg1"/>
              </a:solidFill>
              <a:latin typeface="+mj-lt"/>
              <a:cs typeface="Arial"/>
            </a:rPr>
            <a:t>mln</a:t>
          </a:r>
          <a:r>
            <a:rPr lang="en-GB" sz="1500" b="0" dirty="0">
              <a:solidFill>
                <a:schemeClr val="bg1"/>
              </a:solidFill>
              <a:latin typeface="+mj-lt"/>
              <a:cs typeface="Arial"/>
            </a:rPr>
            <a:t>. </a:t>
          </a:r>
          <a:r>
            <a:rPr lang="en-GB" sz="1500" b="0" dirty="0" err="1">
              <a:solidFill>
                <a:schemeClr val="bg1"/>
              </a:solidFill>
              <a:latin typeface="+mj-lt"/>
              <a:cs typeface="Arial"/>
            </a:rPr>
            <a:t>Eur</a:t>
          </a:r>
          <a:r>
            <a:rPr lang="en-GB" sz="1500" b="0" dirty="0">
              <a:solidFill>
                <a:schemeClr val="bg1"/>
              </a:solidFill>
              <a:latin typeface="+mj-lt"/>
              <a:cs typeface="Arial"/>
            </a:rPr>
            <a:t> – DPK)</a:t>
          </a:r>
          <a:endParaRPr lang="lt-LT" sz="1500" b="0" dirty="0">
            <a:solidFill>
              <a:schemeClr val="bg1"/>
            </a:solidFill>
            <a:latin typeface="+mj-lt"/>
            <a:cs typeface="Arial"/>
          </a:endParaRPr>
        </a:p>
      </dgm:t>
    </dgm:pt>
    <dgm:pt modelId="{EF5A13AE-A1B9-426D-A939-19734B195AB4}" type="parTrans" cxnId="{B75F9706-6C0C-4B0D-9C63-B5A655BBFB93}">
      <dgm:prSet/>
      <dgm:spPr/>
      <dgm:t>
        <a:bodyPr/>
        <a:lstStyle/>
        <a:p>
          <a:endParaRPr lang="lt-LT"/>
        </a:p>
      </dgm:t>
    </dgm:pt>
    <dgm:pt modelId="{77336409-9FA7-4E33-AE93-992A2EA03A67}" type="sibTrans" cxnId="{B75F9706-6C0C-4B0D-9C63-B5A655BBFB93}">
      <dgm:prSet/>
      <dgm:spPr/>
      <dgm:t>
        <a:bodyPr/>
        <a:lstStyle/>
        <a:p>
          <a:endParaRPr lang="lt-LT"/>
        </a:p>
      </dgm:t>
    </dgm:pt>
    <dgm:pt modelId="{E0BA7C47-746A-49B4-90B5-85C46637EFCB}">
      <dgm:prSet custT="1"/>
      <dgm:spPr/>
      <dgm:t>
        <a:bodyPr/>
        <a:lstStyle/>
        <a:p>
          <a:pPr rtl="0">
            <a:lnSpc>
              <a:spcPct val="100000"/>
            </a:lnSpc>
            <a:spcAft>
              <a:spcPts val="0"/>
            </a:spcAft>
          </a:pPr>
          <a:r>
            <a:rPr lang="lt-LT" sz="1500" b="1" dirty="0">
              <a:solidFill>
                <a:schemeClr val="bg1"/>
              </a:solidFill>
              <a:latin typeface="+mj-lt"/>
              <a:cs typeface="Arial"/>
            </a:rPr>
            <a:t>32,6</a:t>
          </a:r>
          <a:r>
            <a:rPr lang="en-US" sz="1500" b="1" dirty="0">
              <a:solidFill>
                <a:schemeClr val="bg1"/>
              </a:solidFill>
              <a:latin typeface="+mj-lt"/>
              <a:cs typeface="Arial"/>
            </a:rPr>
            <a:t> </a:t>
          </a:r>
          <a:r>
            <a:rPr lang="en-GB" sz="1500" b="1" dirty="0" err="1">
              <a:solidFill>
                <a:schemeClr val="bg1"/>
              </a:solidFill>
              <a:latin typeface="+mj-lt"/>
              <a:cs typeface="Arial"/>
            </a:rPr>
            <a:t>mln</a:t>
          </a:r>
          <a:r>
            <a:rPr lang="en-GB" sz="1500" b="1" dirty="0">
              <a:solidFill>
                <a:schemeClr val="bg1"/>
              </a:solidFill>
              <a:latin typeface="+mj-lt"/>
              <a:cs typeface="Arial"/>
            </a:rPr>
            <a:t>. </a:t>
          </a:r>
          <a:r>
            <a:rPr lang="en-US" sz="1500" b="1" dirty="0">
              <a:solidFill>
                <a:schemeClr val="bg1"/>
              </a:solidFill>
              <a:latin typeface="+mj-lt"/>
              <a:cs typeface="Arial"/>
            </a:rPr>
            <a:t> </a:t>
          </a:r>
          <a:r>
            <a:rPr lang="en-US" sz="1500" b="1" dirty="0" err="1">
              <a:solidFill>
                <a:schemeClr val="bg1"/>
              </a:solidFill>
              <a:latin typeface="+mj-lt"/>
              <a:cs typeface="Arial"/>
            </a:rPr>
            <a:t>Eur</a:t>
          </a:r>
          <a:r>
            <a:rPr lang="en-US" sz="1500" b="1" dirty="0">
              <a:solidFill>
                <a:schemeClr val="bg1"/>
              </a:solidFill>
              <a:latin typeface="+mj-lt"/>
              <a:cs typeface="Arial"/>
            </a:rPr>
            <a:t> (VVL)</a:t>
          </a:r>
          <a:endParaRPr lang="en-GB" sz="1500" b="0" dirty="0">
            <a:solidFill>
              <a:schemeClr val="bg1"/>
            </a:solidFill>
            <a:latin typeface="+mj-lt"/>
            <a:cs typeface="Arial"/>
          </a:endParaRPr>
        </a:p>
        <a:p>
          <a:pPr rtl="0">
            <a:lnSpc>
              <a:spcPct val="100000"/>
            </a:lnSpc>
            <a:spcAft>
              <a:spcPts val="0"/>
            </a:spcAft>
          </a:pPr>
          <a:r>
            <a:rPr lang="lt-LT" sz="1500" b="1" dirty="0">
              <a:solidFill>
                <a:schemeClr val="bg1"/>
              </a:solidFill>
              <a:latin typeface="+mj-lt"/>
              <a:cs typeface="Arial"/>
            </a:rPr>
            <a:t> </a:t>
          </a:r>
          <a:r>
            <a:rPr lang="en-GB" sz="1500" b="0" dirty="0">
              <a:solidFill>
                <a:schemeClr val="bg1"/>
              </a:solidFill>
              <a:latin typeface="+mj-lt"/>
              <a:cs typeface="Arial"/>
            </a:rPr>
            <a:t>(</a:t>
          </a:r>
          <a:r>
            <a:rPr lang="lt-LT" sz="1500" b="0" dirty="0">
              <a:solidFill>
                <a:schemeClr val="bg1"/>
              </a:solidFill>
              <a:latin typeface="+mj-lt"/>
              <a:cs typeface="Arial"/>
            </a:rPr>
            <a:t>8,8</a:t>
          </a:r>
          <a:r>
            <a:rPr lang="en-GB" sz="1500" b="0" dirty="0">
              <a:solidFill>
                <a:schemeClr val="bg1"/>
              </a:solidFill>
              <a:latin typeface="+mj-lt"/>
              <a:cs typeface="Arial"/>
            </a:rPr>
            <a:t> </a:t>
          </a:r>
          <a:r>
            <a:rPr lang="en-GB" sz="1500" b="0" dirty="0" err="1">
              <a:solidFill>
                <a:schemeClr val="bg1"/>
              </a:solidFill>
              <a:latin typeface="+mj-lt"/>
              <a:cs typeface="Arial"/>
            </a:rPr>
            <a:t>mln</a:t>
          </a:r>
          <a:r>
            <a:rPr lang="en-GB" sz="1500" b="0" dirty="0">
              <a:solidFill>
                <a:schemeClr val="bg1"/>
              </a:solidFill>
              <a:latin typeface="+mj-lt"/>
              <a:cs typeface="Arial"/>
            </a:rPr>
            <a:t>. </a:t>
          </a:r>
          <a:r>
            <a:rPr lang="en-US" sz="1500" b="0" dirty="0">
              <a:solidFill>
                <a:schemeClr val="bg1"/>
              </a:solidFill>
              <a:latin typeface="+mj-lt"/>
              <a:cs typeface="Arial"/>
            </a:rPr>
            <a:t> </a:t>
          </a:r>
          <a:r>
            <a:rPr lang="en-US" sz="1500" b="0" dirty="0" err="1">
              <a:solidFill>
                <a:schemeClr val="bg1"/>
              </a:solidFill>
              <a:latin typeface="+mj-lt"/>
              <a:cs typeface="Arial"/>
            </a:rPr>
            <a:t>Eur</a:t>
          </a:r>
          <a:r>
            <a:rPr lang="en-US" sz="1500" b="0" dirty="0">
              <a:solidFill>
                <a:schemeClr val="bg1"/>
              </a:solidFill>
              <a:latin typeface="+mj-lt"/>
              <a:cs typeface="Arial"/>
            </a:rPr>
            <a:t> </a:t>
          </a:r>
          <a:r>
            <a:rPr lang="en-GB" sz="1500" b="0" dirty="0">
              <a:solidFill>
                <a:schemeClr val="bg1"/>
              </a:solidFill>
              <a:latin typeface="+mj-lt"/>
              <a:cs typeface="Arial"/>
            </a:rPr>
            <a:t>– </a:t>
          </a:r>
          <a:r>
            <a:rPr lang="en-GB" sz="1500" b="0" dirty="0" err="1">
              <a:solidFill>
                <a:schemeClr val="bg1"/>
              </a:solidFill>
              <a:latin typeface="+mj-lt"/>
              <a:cs typeface="Arial"/>
            </a:rPr>
            <a:t>subsidijos</a:t>
          </a:r>
          <a:r>
            <a:rPr lang="en-GB" sz="1500" b="0" dirty="0">
              <a:solidFill>
                <a:schemeClr val="bg1"/>
              </a:solidFill>
              <a:latin typeface="+mj-lt"/>
              <a:cs typeface="Arial"/>
            </a:rPr>
            <a:t>/ </a:t>
          </a:r>
          <a:r>
            <a:rPr lang="lt-LT" sz="1500" b="0" dirty="0">
              <a:solidFill>
                <a:schemeClr val="bg1"/>
              </a:solidFill>
              <a:latin typeface="+mj-lt"/>
              <a:cs typeface="Arial"/>
            </a:rPr>
            <a:t>9,4</a:t>
          </a:r>
          <a:r>
            <a:rPr lang="en-GB" sz="1500" b="0" dirty="0">
              <a:solidFill>
                <a:schemeClr val="bg1"/>
              </a:solidFill>
              <a:latin typeface="+mj-lt"/>
              <a:cs typeface="Arial"/>
            </a:rPr>
            <a:t> </a:t>
          </a:r>
          <a:r>
            <a:rPr lang="en-GB" sz="1500" b="0" dirty="0" err="1">
              <a:solidFill>
                <a:schemeClr val="bg1"/>
              </a:solidFill>
              <a:latin typeface="+mj-lt"/>
              <a:cs typeface="Arial"/>
            </a:rPr>
            <a:t>mln</a:t>
          </a:r>
          <a:r>
            <a:rPr lang="en-GB" sz="1500" b="0" dirty="0">
              <a:solidFill>
                <a:schemeClr val="bg1"/>
              </a:solidFill>
              <a:latin typeface="+mj-lt"/>
              <a:cs typeface="Arial"/>
            </a:rPr>
            <a:t>. </a:t>
          </a:r>
          <a:r>
            <a:rPr lang="en-GB" sz="1500" b="0" dirty="0" err="1">
              <a:solidFill>
                <a:schemeClr val="bg1"/>
              </a:solidFill>
              <a:latin typeface="+mj-lt"/>
              <a:cs typeface="Arial"/>
            </a:rPr>
            <a:t>Eur</a:t>
          </a:r>
          <a:r>
            <a:rPr lang="lt-LT" sz="1500" b="0" dirty="0">
              <a:solidFill>
                <a:schemeClr val="bg1"/>
              </a:solidFill>
              <a:latin typeface="+mj-lt"/>
              <a:cs typeface="Arial"/>
            </a:rPr>
            <a:t> </a:t>
          </a:r>
          <a:r>
            <a:rPr lang="en-GB" sz="1500" b="0" dirty="0">
              <a:solidFill>
                <a:schemeClr val="bg1"/>
              </a:solidFill>
              <a:latin typeface="+mj-lt"/>
              <a:cs typeface="Arial"/>
            </a:rPr>
            <a:t>– </a:t>
          </a:r>
          <a:r>
            <a:rPr lang="lt-LT" sz="1500" b="0" dirty="0">
              <a:solidFill>
                <a:schemeClr val="bg1"/>
              </a:solidFill>
              <a:latin typeface="+mj-lt"/>
              <a:cs typeface="Arial"/>
            </a:rPr>
            <a:t>rizikos kapitalas/ 14</a:t>
          </a:r>
          <a:r>
            <a:rPr lang="en-GB" sz="1500" b="0" dirty="0">
              <a:solidFill>
                <a:schemeClr val="bg1"/>
              </a:solidFill>
              <a:latin typeface="+mj-lt"/>
              <a:cs typeface="Arial"/>
            </a:rPr>
            <a:t> </a:t>
          </a:r>
          <a:r>
            <a:rPr lang="en-GB" sz="1500" b="0" dirty="0" err="1">
              <a:solidFill>
                <a:schemeClr val="bg1"/>
              </a:solidFill>
              <a:latin typeface="+mj-lt"/>
              <a:cs typeface="Arial"/>
            </a:rPr>
            <a:t>mln</a:t>
          </a:r>
          <a:r>
            <a:rPr lang="en-GB" sz="1500" b="0" dirty="0">
              <a:solidFill>
                <a:schemeClr val="bg1"/>
              </a:solidFill>
              <a:latin typeface="+mj-lt"/>
              <a:cs typeface="Arial"/>
            </a:rPr>
            <a:t>. </a:t>
          </a:r>
          <a:r>
            <a:rPr lang="en-GB" sz="1500" b="0" dirty="0" err="1">
              <a:solidFill>
                <a:schemeClr val="bg1"/>
              </a:solidFill>
              <a:latin typeface="+mj-lt"/>
              <a:cs typeface="Arial"/>
            </a:rPr>
            <a:t>Eur</a:t>
          </a:r>
          <a:r>
            <a:rPr lang="en-GB" sz="1500" b="0" dirty="0">
              <a:solidFill>
                <a:schemeClr val="bg1"/>
              </a:solidFill>
              <a:latin typeface="+mj-lt"/>
              <a:cs typeface="Arial"/>
            </a:rPr>
            <a:t> – </a:t>
          </a:r>
          <a:r>
            <a:rPr lang="en-GB" sz="1500" b="0" dirty="0" err="1">
              <a:solidFill>
                <a:schemeClr val="bg1"/>
              </a:solidFill>
              <a:latin typeface="+mj-lt"/>
              <a:cs typeface="Arial"/>
            </a:rPr>
            <a:t>paskolos</a:t>
          </a:r>
          <a:r>
            <a:rPr lang="en-GB" sz="1500" b="0" dirty="0">
              <a:solidFill>
                <a:schemeClr val="bg1"/>
              </a:solidFill>
              <a:latin typeface="+mj-lt"/>
              <a:cs typeface="Arial"/>
            </a:rPr>
            <a:t>/ 0.</a:t>
          </a:r>
          <a:r>
            <a:rPr lang="lt-LT" sz="1500" b="0" dirty="0">
              <a:solidFill>
                <a:schemeClr val="bg1"/>
              </a:solidFill>
              <a:latin typeface="+mj-lt"/>
              <a:cs typeface="Arial"/>
            </a:rPr>
            <a:t>45</a:t>
          </a:r>
          <a:r>
            <a:rPr lang="en-GB" sz="1500" b="0" dirty="0">
              <a:solidFill>
                <a:schemeClr val="bg1"/>
              </a:solidFill>
              <a:latin typeface="+mj-lt"/>
              <a:cs typeface="Arial"/>
            </a:rPr>
            <a:t> </a:t>
          </a:r>
          <a:r>
            <a:rPr lang="en-GB" sz="1500" b="0" dirty="0" err="1">
              <a:solidFill>
                <a:schemeClr val="bg1"/>
              </a:solidFill>
              <a:latin typeface="+mj-lt"/>
              <a:cs typeface="Arial"/>
            </a:rPr>
            <a:t>mln</a:t>
          </a:r>
          <a:r>
            <a:rPr lang="en-GB" sz="1500" b="0" dirty="0">
              <a:solidFill>
                <a:schemeClr val="bg1"/>
              </a:solidFill>
              <a:latin typeface="+mj-lt"/>
              <a:cs typeface="Arial"/>
            </a:rPr>
            <a:t>. </a:t>
          </a:r>
          <a:r>
            <a:rPr lang="en-GB" sz="1500" b="0" dirty="0" err="1">
              <a:solidFill>
                <a:schemeClr val="bg1"/>
              </a:solidFill>
              <a:latin typeface="+mj-lt"/>
              <a:cs typeface="Arial"/>
            </a:rPr>
            <a:t>Eur</a:t>
          </a:r>
          <a:r>
            <a:rPr lang="en-GB" sz="1500" b="0" dirty="0">
              <a:solidFill>
                <a:schemeClr val="bg1"/>
              </a:solidFill>
              <a:latin typeface="+mj-lt"/>
              <a:cs typeface="Arial"/>
            </a:rPr>
            <a:t> – DPK</a:t>
          </a:r>
          <a:r>
            <a:rPr lang="lt-LT" sz="1500" b="0" dirty="0">
              <a:solidFill>
                <a:schemeClr val="bg1"/>
              </a:solidFill>
              <a:latin typeface="+mj-lt"/>
              <a:cs typeface="Arial"/>
            </a:rPr>
            <a:t> </a:t>
          </a:r>
          <a:r>
            <a:rPr lang="en-GB" sz="1500" b="0" dirty="0">
              <a:solidFill>
                <a:schemeClr val="bg1"/>
              </a:solidFill>
              <a:latin typeface="+mj-lt"/>
              <a:cs typeface="Arial"/>
            </a:rPr>
            <a:t>)</a:t>
          </a:r>
          <a:r>
            <a:rPr lang="lt-LT" sz="1500" b="0" dirty="0">
              <a:solidFill>
                <a:schemeClr val="bg1"/>
              </a:solidFill>
              <a:latin typeface="+mj-lt"/>
              <a:cs typeface="Arial"/>
            </a:rPr>
            <a:t> </a:t>
          </a:r>
          <a:endParaRPr lang="lt-LT" sz="1500" b="0" dirty="0">
            <a:solidFill>
              <a:schemeClr val="bg1"/>
            </a:solidFill>
            <a:latin typeface="+mj-lt"/>
          </a:endParaRPr>
        </a:p>
      </dgm:t>
    </dgm:pt>
    <dgm:pt modelId="{D0D88F97-A3E9-441B-A46A-9E6063817042}" type="parTrans" cxnId="{E6BA828D-C54D-448A-9E4B-EFA928B3109C}">
      <dgm:prSet/>
      <dgm:spPr/>
      <dgm:t>
        <a:bodyPr/>
        <a:lstStyle/>
        <a:p>
          <a:endParaRPr lang="lt-LT"/>
        </a:p>
      </dgm:t>
    </dgm:pt>
    <dgm:pt modelId="{1F6BF933-9DA4-4253-B14B-3736179AE8AC}" type="sibTrans" cxnId="{E6BA828D-C54D-448A-9E4B-EFA928B3109C}">
      <dgm:prSet/>
      <dgm:spPr/>
      <dgm:t>
        <a:bodyPr/>
        <a:lstStyle/>
        <a:p>
          <a:endParaRPr lang="lt-LT"/>
        </a:p>
      </dgm:t>
    </dgm:pt>
    <dgm:pt modelId="{1D549FAF-78B4-449E-8F55-7C644C9DD0CC}">
      <dgm:prSet/>
      <dgm:spPr/>
      <dgm:t>
        <a:bodyPr/>
        <a:lstStyle/>
        <a:p>
          <a:r>
            <a:rPr lang="lt-LT" dirty="0"/>
            <a:t>Skatinti MVĮ veiklos </a:t>
          </a:r>
          <a:r>
            <a:rPr lang="lt-LT" dirty="0" err="1"/>
            <a:t>tarptautinimo</a:t>
          </a:r>
          <a:r>
            <a:rPr lang="lt-LT" dirty="0"/>
            <a:t> ir naujų eksporto rinkų identifikavimo veiklas</a:t>
          </a:r>
        </a:p>
      </dgm:t>
    </dgm:pt>
    <dgm:pt modelId="{2DEE51DF-9D3D-4D15-9B31-E1CD15BDA076}" type="parTrans" cxnId="{36AB620D-652F-4CA0-A4F5-E27A8AB385C3}">
      <dgm:prSet/>
      <dgm:spPr/>
      <dgm:t>
        <a:bodyPr/>
        <a:lstStyle/>
        <a:p>
          <a:endParaRPr lang="lt-LT"/>
        </a:p>
      </dgm:t>
    </dgm:pt>
    <dgm:pt modelId="{B63667E1-C205-4EC9-B989-429919591B79}" type="sibTrans" cxnId="{36AB620D-652F-4CA0-A4F5-E27A8AB385C3}">
      <dgm:prSet/>
      <dgm:spPr/>
      <dgm:t>
        <a:bodyPr/>
        <a:lstStyle/>
        <a:p>
          <a:endParaRPr lang="lt-LT"/>
        </a:p>
      </dgm:t>
    </dgm:pt>
    <dgm:pt modelId="{E608FC8D-21E6-4D2A-9F6D-DAE5BC22BC0E}">
      <dgm:prSet custT="1"/>
      <dgm:spPr/>
      <dgm:t>
        <a:bodyPr/>
        <a:lstStyle/>
        <a:p>
          <a:pPr>
            <a:buNone/>
          </a:pPr>
          <a:r>
            <a:rPr lang="en-GB" sz="1500" b="1" dirty="0">
              <a:solidFill>
                <a:schemeClr val="bg1"/>
              </a:solidFill>
              <a:latin typeface="+mj-lt"/>
              <a:cs typeface="Arial"/>
            </a:rPr>
            <a:t>5</a:t>
          </a:r>
          <a:r>
            <a:rPr lang="en-US" sz="1500" b="1" dirty="0">
              <a:solidFill>
                <a:schemeClr val="bg1"/>
              </a:solidFill>
              <a:latin typeface="+mj-lt"/>
              <a:cs typeface="Arial"/>
            </a:rPr>
            <a:t> </a:t>
          </a:r>
          <a:r>
            <a:rPr lang="en-GB" sz="1500" b="1" dirty="0" err="1">
              <a:solidFill>
                <a:schemeClr val="bg1"/>
              </a:solidFill>
              <a:latin typeface="+mj-lt"/>
              <a:cs typeface="Arial"/>
            </a:rPr>
            <a:t>mln</a:t>
          </a:r>
          <a:r>
            <a:rPr lang="en-GB" sz="1500" b="1" dirty="0">
              <a:solidFill>
                <a:schemeClr val="bg1"/>
              </a:solidFill>
              <a:latin typeface="+mj-lt"/>
              <a:cs typeface="Arial"/>
            </a:rPr>
            <a:t>. </a:t>
          </a:r>
          <a:r>
            <a:rPr lang="en-US" sz="1500" b="1" dirty="0" err="1">
              <a:solidFill>
                <a:schemeClr val="bg1"/>
              </a:solidFill>
              <a:latin typeface="+mj-lt"/>
              <a:cs typeface="Arial"/>
            </a:rPr>
            <a:t>Eur</a:t>
          </a:r>
          <a:r>
            <a:rPr lang="en-US" sz="1500" b="1" dirty="0">
              <a:solidFill>
                <a:schemeClr val="bg1"/>
              </a:solidFill>
              <a:latin typeface="+mj-lt"/>
              <a:cs typeface="Arial"/>
            </a:rPr>
            <a:t> </a:t>
          </a:r>
          <a:r>
            <a:rPr lang="en-US" sz="1500" b="0" dirty="0">
              <a:solidFill>
                <a:schemeClr val="bg1"/>
              </a:solidFill>
              <a:latin typeface="+mj-lt"/>
              <a:cs typeface="Arial"/>
            </a:rPr>
            <a:t>(VVL) </a:t>
          </a:r>
          <a:r>
            <a:rPr lang="en-GB" sz="1500" b="0" dirty="0">
              <a:solidFill>
                <a:schemeClr val="bg1"/>
              </a:solidFill>
              <a:latin typeface="+mj-lt"/>
              <a:cs typeface="Arial"/>
            </a:rPr>
            <a:t>– </a:t>
          </a:r>
          <a:r>
            <a:rPr lang="en-GB" sz="1500" b="0" dirty="0" err="1">
              <a:solidFill>
                <a:schemeClr val="bg1"/>
              </a:solidFill>
              <a:latin typeface="+mj-lt"/>
              <a:cs typeface="Arial"/>
            </a:rPr>
            <a:t>subsidijos</a:t>
          </a:r>
          <a:endParaRPr lang="lt-LT" sz="1500" b="0" dirty="0" err="1">
            <a:solidFill>
              <a:schemeClr val="bg1"/>
            </a:solidFill>
            <a:latin typeface="+mj-lt"/>
            <a:cs typeface="Arial"/>
          </a:endParaRPr>
        </a:p>
      </dgm:t>
    </dgm:pt>
    <dgm:pt modelId="{D633C0A9-6259-4F00-BE2D-97E9163C8A42}" type="parTrans" cxnId="{D2C6B62A-9761-42F5-B243-E0E460427606}">
      <dgm:prSet/>
      <dgm:spPr/>
      <dgm:t>
        <a:bodyPr/>
        <a:lstStyle/>
        <a:p>
          <a:endParaRPr lang="lt-LT"/>
        </a:p>
      </dgm:t>
    </dgm:pt>
    <dgm:pt modelId="{324877AA-482A-457F-8F45-7CAE96572470}" type="sibTrans" cxnId="{D2C6B62A-9761-42F5-B243-E0E460427606}">
      <dgm:prSet/>
      <dgm:spPr/>
      <dgm:t>
        <a:bodyPr/>
        <a:lstStyle/>
        <a:p>
          <a:endParaRPr lang="lt-LT"/>
        </a:p>
      </dgm:t>
    </dgm:pt>
    <dgm:pt modelId="{F7F33D2D-4B0D-4E56-AD80-782D732127E2}">
      <dgm:prSet custT="1"/>
      <dgm:spPr/>
      <dgm:t>
        <a:bodyPr/>
        <a:lstStyle/>
        <a:p>
          <a:r>
            <a:rPr lang="en-GB" sz="1500" b="1" dirty="0">
              <a:solidFill>
                <a:schemeClr val="bg1"/>
              </a:solidFill>
            </a:rPr>
            <a:t>10 </a:t>
          </a:r>
          <a:r>
            <a:rPr lang="en-GB" sz="1500" b="1" dirty="0" err="1">
              <a:solidFill>
                <a:schemeClr val="bg1"/>
              </a:solidFill>
            </a:rPr>
            <a:t>mln</a:t>
          </a:r>
          <a:r>
            <a:rPr lang="en-GB" sz="1500" b="1" dirty="0">
              <a:solidFill>
                <a:schemeClr val="bg1"/>
              </a:solidFill>
            </a:rPr>
            <a:t>. </a:t>
          </a:r>
          <a:r>
            <a:rPr lang="en-US" sz="1500" b="1" dirty="0" err="1">
              <a:solidFill>
                <a:schemeClr val="bg1"/>
              </a:solidFill>
            </a:rPr>
            <a:t>Eur</a:t>
          </a:r>
          <a:r>
            <a:rPr lang="en-GB" sz="1500" b="1" dirty="0">
              <a:solidFill>
                <a:schemeClr val="bg1"/>
              </a:solidFill>
            </a:rPr>
            <a:t> </a:t>
          </a:r>
          <a:r>
            <a:rPr lang="lt-LT" sz="1500" b="0" dirty="0">
              <a:solidFill>
                <a:schemeClr val="bg1"/>
              </a:solidFill>
            </a:rPr>
            <a:t>(VVL)</a:t>
          </a:r>
          <a:r>
            <a:rPr lang="en-GB" sz="1500" b="0" dirty="0">
              <a:solidFill>
                <a:schemeClr val="bg1"/>
              </a:solidFill>
            </a:rPr>
            <a:t> – </a:t>
          </a:r>
          <a:r>
            <a:rPr lang="en-GB" sz="1500" b="0" dirty="0" err="1">
              <a:solidFill>
                <a:schemeClr val="bg1"/>
              </a:solidFill>
            </a:rPr>
            <a:t>subsidijos</a:t>
          </a:r>
          <a:endParaRPr lang="lt-LT" sz="1500" b="0" dirty="0" err="1">
            <a:solidFill>
              <a:schemeClr val="bg1"/>
            </a:solidFill>
          </a:endParaRPr>
        </a:p>
      </dgm:t>
    </dgm:pt>
    <dgm:pt modelId="{05745D4B-CCC5-4B8C-8332-FA4C4FDA9810}" type="parTrans" cxnId="{EA5494BA-6C2C-445B-B5E0-87F0B7351662}">
      <dgm:prSet/>
      <dgm:spPr/>
      <dgm:t>
        <a:bodyPr/>
        <a:lstStyle/>
        <a:p>
          <a:endParaRPr lang="lt-LT"/>
        </a:p>
      </dgm:t>
    </dgm:pt>
    <dgm:pt modelId="{44C03D69-E2E1-452D-8C53-02EFDB4BC6D9}" type="sibTrans" cxnId="{EA5494BA-6C2C-445B-B5E0-87F0B7351662}">
      <dgm:prSet/>
      <dgm:spPr/>
      <dgm:t>
        <a:bodyPr/>
        <a:lstStyle/>
        <a:p>
          <a:endParaRPr lang="lt-LT"/>
        </a:p>
      </dgm:t>
    </dgm:pt>
    <dgm:pt modelId="{9CEBEB90-B27B-4599-A59F-605A26A2F2E8}" type="pres">
      <dgm:prSet presAssocID="{B66D581C-B7C2-4452-B538-8D027BC328A1}" presName="theList" presStyleCnt="0">
        <dgm:presLayoutVars>
          <dgm:dir/>
          <dgm:animLvl val="lvl"/>
          <dgm:resizeHandles val="exact"/>
        </dgm:presLayoutVars>
      </dgm:prSet>
      <dgm:spPr/>
    </dgm:pt>
    <dgm:pt modelId="{D2C612D1-0338-4D4A-9205-4E86E9F81C7C}" type="pres">
      <dgm:prSet presAssocID="{B936ED33-8149-4C23-A205-AE46D7B81835}" presName="compNode" presStyleCnt="0"/>
      <dgm:spPr/>
    </dgm:pt>
    <dgm:pt modelId="{42DA0950-487B-4546-B071-94425E13B3A5}" type="pres">
      <dgm:prSet presAssocID="{B936ED33-8149-4C23-A205-AE46D7B81835}" presName="aNode" presStyleLbl="bgShp" presStyleIdx="0" presStyleCnt="4"/>
      <dgm:spPr/>
    </dgm:pt>
    <dgm:pt modelId="{06FB4831-4F45-4F2B-828E-DC0B3D86D98A}" type="pres">
      <dgm:prSet presAssocID="{B936ED33-8149-4C23-A205-AE46D7B81835}" presName="textNode" presStyleLbl="bgShp" presStyleIdx="0" presStyleCnt="4"/>
      <dgm:spPr/>
    </dgm:pt>
    <dgm:pt modelId="{2F692EA5-ABAB-450B-BB27-A0DE20233E96}" type="pres">
      <dgm:prSet presAssocID="{B936ED33-8149-4C23-A205-AE46D7B81835}" presName="compChildNode" presStyleCnt="0"/>
      <dgm:spPr/>
    </dgm:pt>
    <dgm:pt modelId="{B39D91D0-A479-4435-9C2E-FAEF32F5458E}" type="pres">
      <dgm:prSet presAssocID="{B936ED33-8149-4C23-A205-AE46D7B81835}" presName="theInnerList" presStyleCnt="0"/>
      <dgm:spPr/>
    </dgm:pt>
    <dgm:pt modelId="{3BACE3B5-168A-43B5-A818-786AEF25A98D}" type="pres">
      <dgm:prSet presAssocID="{E0BA7C47-746A-49B4-90B5-85C46637EFCB}" presName="childNode" presStyleLbl="node1" presStyleIdx="0" presStyleCnt="4">
        <dgm:presLayoutVars>
          <dgm:bulletEnabled val="1"/>
        </dgm:presLayoutVars>
      </dgm:prSet>
      <dgm:spPr/>
    </dgm:pt>
    <dgm:pt modelId="{CE474BEB-39DA-4AFE-A4DE-90EEEFF17281}" type="pres">
      <dgm:prSet presAssocID="{B936ED33-8149-4C23-A205-AE46D7B81835}" presName="aSpace" presStyleCnt="0"/>
      <dgm:spPr/>
    </dgm:pt>
    <dgm:pt modelId="{D34C24AF-6C49-4D78-9CD8-1D57C47425EF}" type="pres">
      <dgm:prSet presAssocID="{A24C2F0F-FC13-4BDB-B001-8843FF5A3B4B}" presName="compNode" presStyleCnt="0"/>
      <dgm:spPr/>
    </dgm:pt>
    <dgm:pt modelId="{137D0D7B-A398-43A5-8B03-758B82AA7B51}" type="pres">
      <dgm:prSet presAssocID="{A24C2F0F-FC13-4BDB-B001-8843FF5A3B4B}" presName="aNode" presStyleLbl="bgShp" presStyleIdx="1" presStyleCnt="4"/>
      <dgm:spPr/>
    </dgm:pt>
    <dgm:pt modelId="{775A694C-BEAC-4D8C-9B16-1591A75C3AC2}" type="pres">
      <dgm:prSet presAssocID="{A24C2F0F-FC13-4BDB-B001-8843FF5A3B4B}" presName="textNode" presStyleLbl="bgShp" presStyleIdx="1" presStyleCnt="4"/>
      <dgm:spPr/>
    </dgm:pt>
    <dgm:pt modelId="{A101686F-748C-47EC-A507-0741A203EAC3}" type="pres">
      <dgm:prSet presAssocID="{A24C2F0F-FC13-4BDB-B001-8843FF5A3B4B}" presName="compChildNode" presStyleCnt="0"/>
      <dgm:spPr/>
    </dgm:pt>
    <dgm:pt modelId="{202C61FD-9383-4A6F-9957-6AE0A5A65A2A}" type="pres">
      <dgm:prSet presAssocID="{A24C2F0F-FC13-4BDB-B001-8843FF5A3B4B}" presName="theInnerList" presStyleCnt="0"/>
      <dgm:spPr/>
    </dgm:pt>
    <dgm:pt modelId="{7688DADF-FD6E-46DF-BAB9-C1C76447B588}" type="pres">
      <dgm:prSet presAssocID="{5DCB1C12-FAF2-4878-94B6-D68931922C16}" presName="childNode" presStyleLbl="node1" presStyleIdx="1" presStyleCnt="4">
        <dgm:presLayoutVars>
          <dgm:bulletEnabled val="1"/>
        </dgm:presLayoutVars>
      </dgm:prSet>
      <dgm:spPr/>
    </dgm:pt>
    <dgm:pt modelId="{BD740A49-CC95-4E3D-9BE6-3A467B5AD423}" type="pres">
      <dgm:prSet presAssocID="{A24C2F0F-FC13-4BDB-B001-8843FF5A3B4B}" presName="aSpace" presStyleCnt="0"/>
      <dgm:spPr/>
    </dgm:pt>
    <dgm:pt modelId="{7C08BEA5-C219-474E-921C-F64413B0420D}" type="pres">
      <dgm:prSet presAssocID="{4B249803-F5AA-4CDA-8B41-FA24D7CF102E}" presName="compNode" presStyleCnt="0"/>
      <dgm:spPr/>
    </dgm:pt>
    <dgm:pt modelId="{43ED454B-30F6-4629-9705-8AADDD8DD60C}" type="pres">
      <dgm:prSet presAssocID="{4B249803-F5AA-4CDA-8B41-FA24D7CF102E}" presName="aNode" presStyleLbl="bgShp" presStyleIdx="2" presStyleCnt="4"/>
      <dgm:spPr/>
    </dgm:pt>
    <dgm:pt modelId="{A1503BAF-052E-42BF-A8E5-FE90D263654C}" type="pres">
      <dgm:prSet presAssocID="{4B249803-F5AA-4CDA-8B41-FA24D7CF102E}" presName="textNode" presStyleLbl="bgShp" presStyleIdx="2" presStyleCnt="4"/>
      <dgm:spPr/>
    </dgm:pt>
    <dgm:pt modelId="{0077E319-7973-4E61-8DA9-933D55D2C1F5}" type="pres">
      <dgm:prSet presAssocID="{4B249803-F5AA-4CDA-8B41-FA24D7CF102E}" presName="compChildNode" presStyleCnt="0"/>
      <dgm:spPr/>
    </dgm:pt>
    <dgm:pt modelId="{56501DC0-51B8-4FB3-B123-C083A4AC05AD}" type="pres">
      <dgm:prSet presAssocID="{4B249803-F5AA-4CDA-8B41-FA24D7CF102E}" presName="theInnerList" presStyleCnt="0"/>
      <dgm:spPr/>
    </dgm:pt>
    <dgm:pt modelId="{6EFA3FE1-89C3-4281-BD7C-9F5C85683733}" type="pres">
      <dgm:prSet presAssocID="{E608FC8D-21E6-4D2A-9F6D-DAE5BC22BC0E}" presName="childNode" presStyleLbl="node1" presStyleIdx="2" presStyleCnt="4">
        <dgm:presLayoutVars>
          <dgm:bulletEnabled val="1"/>
        </dgm:presLayoutVars>
      </dgm:prSet>
      <dgm:spPr/>
    </dgm:pt>
    <dgm:pt modelId="{C11CD7E0-8B92-4331-8A4F-D81BBAB268F9}" type="pres">
      <dgm:prSet presAssocID="{4B249803-F5AA-4CDA-8B41-FA24D7CF102E}" presName="aSpace" presStyleCnt="0"/>
      <dgm:spPr/>
    </dgm:pt>
    <dgm:pt modelId="{A9914DC5-0B81-4BBF-B125-29D31910C041}" type="pres">
      <dgm:prSet presAssocID="{1D549FAF-78B4-449E-8F55-7C644C9DD0CC}" presName="compNode" presStyleCnt="0"/>
      <dgm:spPr/>
    </dgm:pt>
    <dgm:pt modelId="{2C57F6A4-F23F-4A5C-9287-783D841CD21C}" type="pres">
      <dgm:prSet presAssocID="{1D549FAF-78B4-449E-8F55-7C644C9DD0CC}" presName="aNode" presStyleLbl="bgShp" presStyleIdx="3" presStyleCnt="4"/>
      <dgm:spPr/>
    </dgm:pt>
    <dgm:pt modelId="{B4F99D60-EE6C-45AF-BF8D-AE9199B953FA}" type="pres">
      <dgm:prSet presAssocID="{1D549FAF-78B4-449E-8F55-7C644C9DD0CC}" presName="textNode" presStyleLbl="bgShp" presStyleIdx="3" presStyleCnt="4"/>
      <dgm:spPr/>
    </dgm:pt>
    <dgm:pt modelId="{74B2C7EF-2690-4737-9AB9-3F050B71A7FE}" type="pres">
      <dgm:prSet presAssocID="{1D549FAF-78B4-449E-8F55-7C644C9DD0CC}" presName="compChildNode" presStyleCnt="0"/>
      <dgm:spPr/>
    </dgm:pt>
    <dgm:pt modelId="{7452465C-E17B-4C21-8085-EF883A3FC847}" type="pres">
      <dgm:prSet presAssocID="{1D549FAF-78B4-449E-8F55-7C644C9DD0CC}" presName="theInnerList" presStyleCnt="0"/>
      <dgm:spPr/>
    </dgm:pt>
    <dgm:pt modelId="{C319ABD0-EC55-4F01-9AEB-297F29E4F3BB}" type="pres">
      <dgm:prSet presAssocID="{F7F33D2D-4B0D-4E56-AD80-782D732127E2}" presName="childNode" presStyleLbl="node1" presStyleIdx="3" presStyleCnt="4">
        <dgm:presLayoutVars>
          <dgm:bulletEnabled val="1"/>
        </dgm:presLayoutVars>
      </dgm:prSet>
      <dgm:spPr/>
    </dgm:pt>
  </dgm:ptLst>
  <dgm:cxnLst>
    <dgm:cxn modelId="{B75F9706-6C0C-4B0D-9C63-B5A655BBFB93}" srcId="{A24C2F0F-FC13-4BDB-B001-8843FF5A3B4B}" destId="{5DCB1C12-FAF2-4878-94B6-D68931922C16}" srcOrd="0" destOrd="0" parTransId="{EF5A13AE-A1B9-426D-A939-19734B195AB4}" sibTransId="{77336409-9FA7-4E33-AE93-992A2EA03A67}"/>
    <dgm:cxn modelId="{F85B7B09-CF32-4B3A-8C14-639478F4B943}" type="presOf" srcId="{4B249803-F5AA-4CDA-8B41-FA24D7CF102E}" destId="{43ED454B-30F6-4629-9705-8AADDD8DD60C}" srcOrd="0" destOrd="0" presId="urn:microsoft.com/office/officeart/2005/8/layout/lProcess2"/>
    <dgm:cxn modelId="{36AB620D-652F-4CA0-A4F5-E27A8AB385C3}" srcId="{B66D581C-B7C2-4452-B538-8D027BC328A1}" destId="{1D549FAF-78B4-449E-8F55-7C644C9DD0CC}" srcOrd="3" destOrd="0" parTransId="{2DEE51DF-9D3D-4D15-9B31-E1CD15BDA076}" sibTransId="{B63667E1-C205-4EC9-B989-429919591B79}"/>
    <dgm:cxn modelId="{25D9E50D-92EB-457D-9245-A9827B5CBDBB}" srcId="{B66D581C-B7C2-4452-B538-8D027BC328A1}" destId="{B936ED33-8149-4C23-A205-AE46D7B81835}" srcOrd="0" destOrd="0" parTransId="{504EF0E9-9E17-4463-90E4-9FDFC0F8A24E}" sibTransId="{96314F15-DA06-4242-99AF-A6C44E9700D3}"/>
    <dgm:cxn modelId="{5D17C517-5E39-4F40-BDFD-B0D84E43D74A}" type="presOf" srcId="{1D549FAF-78B4-449E-8F55-7C644C9DD0CC}" destId="{B4F99D60-EE6C-45AF-BF8D-AE9199B953FA}" srcOrd="1" destOrd="0" presId="urn:microsoft.com/office/officeart/2005/8/layout/lProcess2"/>
    <dgm:cxn modelId="{079AAC1A-5791-479B-A853-F4AB98A05291}" type="presOf" srcId="{B66D581C-B7C2-4452-B538-8D027BC328A1}" destId="{9CEBEB90-B27B-4599-A59F-605A26A2F2E8}" srcOrd="0" destOrd="0" presId="urn:microsoft.com/office/officeart/2005/8/layout/lProcess2"/>
    <dgm:cxn modelId="{8E7F6520-63E5-43B5-B976-A4DCC19E8F6D}" type="presOf" srcId="{4B249803-F5AA-4CDA-8B41-FA24D7CF102E}" destId="{A1503BAF-052E-42BF-A8E5-FE90D263654C}" srcOrd="1" destOrd="0" presId="urn:microsoft.com/office/officeart/2005/8/layout/lProcess2"/>
    <dgm:cxn modelId="{FCB8F625-183F-41F1-A362-67D07DCFD6CB}" srcId="{B66D581C-B7C2-4452-B538-8D027BC328A1}" destId="{A24C2F0F-FC13-4BDB-B001-8843FF5A3B4B}" srcOrd="1" destOrd="0" parTransId="{F4993084-F7C8-4EFA-B020-0EF0C7EB0B7B}" sibTransId="{C65E0D03-001C-456B-A63A-77F8445A73B0}"/>
    <dgm:cxn modelId="{D2C6B62A-9761-42F5-B243-E0E460427606}" srcId="{4B249803-F5AA-4CDA-8B41-FA24D7CF102E}" destId="{E608FC8D-21E6-4D2A-9F6D-DAE5BC22BC0E}" srcOrd="0" destOrd="0" parTransId="{D633C0A9-6259-4F00-BE2D-97E9163C8A42}" sibTransId="{324877AA-482A-457F-8F45-7CAE96572470}"/>
    <dgm:cxn modelId="{9D497E4F-756A-4717-8074-5C5B434ED5AB}" type="presOf" srcId="{F7F33D2D-4B0D-4E56-AD80-782D732127E2}" destId="{C319ABD0-EC55-4F01-9AEB-297F29E4F3BB}" srcOrd="0" destOrd="0" presId="urn:microsoft.com/office/officeart/2005/8/layout/lProcess2"/>
    <dgm:cxn modelId="{3D565D54-1C1A-4FE8-9A5D-1DA39A7BAD06}" type="presOf" srcId="{5DCB1C12-FAF2-4878-94B6-D68931922C16}" destId="{7688DADF-FD6E-46DF-BAB9-C1C76447B588}" srcOrd="0" destOrd="0" presId="urn:microsoft.com/office/officeart/2005/8/layout/lProcess2"/>
    <dgm:cxn modelId="{CAC3B376-7C64-4C87-B862-89A4A4F9A28B}" type="presOf" srcId="{1D549FAF-78B4-449E-8F55-7C644C9DD0CC}" destId="{2C57F6A4-F23F-4A5C-9287-783D841CD21C}" srcOrd="0" destOrd="0" presId="urn:microsoft.com/office/officeart/2005/8/layout/lProcess2"/>
    <dgm:cxn modelId="{0F5A2E82-F34B-4877-9943-98F3B1ADDE0F}" type="presOf" srcId="{E0BA7C47-746A-49B4-90B5-85C46637EFCB}" destId="{3BACE3B5-168A-43B5-A818-786AEF25A98D}" srcOrd="0" destOrd="0" presId="urn:microsoft.com/office/officeart/2005/8/layout/lProcess2"/>
    <dgm:cxn modelId="{CD439C89-6519-4783-AD6C-31BEC950830F}" type="presOf" srcId="{B936ED33-8149-4C23-A205-AE46D7B81835}" destId="{42DA0950-487B-4546-B071-94425E13B3A5}" srcOrd="0" destOrd="0" presId="urn:microsoft.com/office/officeart/2005/8/layout/lProcess2"/>
    <dgm:cxn modelId="{E6BA828D-C54D-448A-9E4B-EFA928B3109C}" srcId="{B936ED33-8149-4C23-A205-AE46D7B81835}" destId="{E0BA7C47-746A-49B4-90B5-85C46637EFCB}" srcOrd="0" destOrd="0" parTransId="{D0D88F97-A3E9-441B-A46A-9E6063817042}" sibTransId="{1F6BF933-9DA4-4253-B14B-3736179AE8AC}"/>
    <dgm:cxn modelId="{EA5494BA-6C2C-445B-B5E0-87F0B7351662}" srcId="{1D549FAF-78B4-449E-8F55-7C644C9DD0CC}" destId="{F7F33D2D-4B0D-4E56-AD80-782D732127E2}" srcOrd="0" destOrd="0" parTransId="{05745D4B-CCC5-4B8C-8332-FA4C4FDA9810}" sibTransId="{44C03D69-E2E1-452D-8C53-02EFDB4BC6D9}"/>
    <dgm:cxn modelId="{36FCF3BB-2007-4B40-9218-D8EC6541806D}" type="presOf" srcId="{B936ED33-8149-4C23-A205-AE46D7B81835}" destId="{06FB4831-4F45-4F2B-828E-DC0B3D86D98A}" srcOrd="1" destOrd="0" presId="urn:microsoft.com/office/officeart/2005/8/layout/lProcess2"/>
    <dgm:cxn modelId="{C90F44C9-75A6-4954-A347-F8FA0F701C88}" type="presOf" srcId="{A24C2F0F-FC13-4BDB-B001-8843FF5A3B4B}" destId="{775A694C-BEAC-4D8C-9B16-1591A75C3AC2}" srcOrd="1" destOrd="0" presId="urn:microsoft.com/office/officeart/2005/8/layout/lProcess2"/>
    <dgm:cxn modelId="{AC3095D2-68F2-42FD-83C3-9D5AE5BA31B8}" type="presOf" srcId="{A24C2F0F-FC13-4BDB-B001-8843FF5A3B4B}" destId="{137D0D7B-A398-43A5-8B03-758B82AA7B51}" srcOrd="0" destOrd="0" presId="urn:microsoft.com/office/officeart/2005/8/layout/lProcess2"/>
    <dgm:cxn modelId="{9332CBF7-4824-496E-A1C7-AD48D7F16A8F}" srcId="{B66D581C-B7C2-4452-B538-8D027BC328A1}" destId="{4B249803-F5AA-4CDA-8B41-FA24D7CF102E}" srcOrd="2" destOrd="0" parTransId="{3322E26D-7FDD-489F-9BEC-B18D725BDC96}" sibTransId="{A36E67C4-2151-4EFC-AA04-6E3F95A7E787}"/>
    <dgm:cxn modelId="{B7C450F9-AB67-46FC-8AAD-478D31973EEB}" type="presOf" srcId="{E608FC8D-21E6-4D2A-9F6D-DAE5BC22BC0E}" destId="{6EFA3FE1-89C3-4281-BD7C-9F5C85683733}" srcOrd="0" destOrd="0" presId="urn:microsoft.com/office/officeart/2005/8/layout/lProcess2"/>
    <dgm:cxn modelId="{68F462CB-77A4-4A5F-8BA8-F624C1EE4FF4}" type="presParOf" srcId="{9CEBEB90-B27B-4599-A59F-605A26A2F2E8}" destId="{D2C612D1-0338-4D4A-9205-4E86E9F81C7C}" srcOrd="0" destOrd="0" presId="urn:microsoft.com/office/officeart/2005/8/layout/lProcess2"/>
    <dgm:cxn modelId="{F36D216A-1559-48B7-A57C-CFB4E0CA9102}" type="presParOf" srcId="{D2C612D1-0338-4D4A-9205-4E86E9F81C7C}" destId="{42DA0950-487B-4546-B071-94425E13B3A5}" srcOrd="0" destOrd="0" presId="urn:microsoft.com/office/officeart/2005/8/layout/lProcess2"/>
    <dgm:cxn modelId="{E273E409-76B1-4883-9201-744186F9DE0B}" type="presParOf" srcId="{D2C612D1-0338-4D4A-9205-4E86E9F81C7C}" destId="{06FB4831-4F45-4F2B-828E-DC0B3D86D98A}" srcOrd="1" destOrd="0" presId="urn:microsoft.com/office/officeart/2005/8/layout/lProcess2"/>
    <dgm:cxn modelId="{70DDE5D8-F3C4-4FDE-A8C1-E6B607AFC4E2}" type="presParOf" srcId="{D2C612D1-0338-4D4A-9205-4E86E9F81C7C}" destId="{2F692EA5-ABAB-450B-BB27-A0DE20233E96}" srcOrd="2" destOrd="0" presId="urn:microsoft.com/office/officeart/2005/8/layout/lProcess2"/>
    <dgm:cxn modelId="{F70E6AE8-0020-4A9D-9D99-77F1B32E4A3C}" type="presParOf" srcId="{2F692EA5-ABAB-450B-BB27-A0DE20233E96}" destId="{B39D91D0-A479-4435-9C2E-FAEF32F5458E}" srcOrd="0" destOrd="0" presId="urn:microsoft.com/office/officeart/2005/8/layout/lProcess2"/>
    <dgm:cxn modelId="{294887C7-A69C-482E-90BA-1D768FF43CAA}" type="presParOf" srcId="{B39D91D0-A479-4435-9C2E-FAEF32F5458E}" destId="{3BACE3B5-168A-43B5-A818-786AEF25A98D}" srcOrd="0" destOrd="0" presId="urn:microsoft.com/office/officeart/2005/8/layout/lProcess2"/>
    <dgm:cxn modelId="{1D79AE23-0BFE-4147-90F1-6DC79CFA5AB8}" type="presParOf" srcId="{9CEBEB90-B27B-4599-A59F-605A26A2F2E8}" destId="{CE474BEB-39DA-4AFE-A4DE-90EEEFF17281}" srcOrd="1" destOrd="0" presId="urn:microsoft.com/office/officeart/2005/8/layout/lProcess2"/>
    <dgm:cxn modelId="{71731A6F-960E-4465-8E54-A9A7FB85F989}" type="presParOf" srcId="{9CEBEB90-B27B-4599-A59F-605A26A2F2E8}" destId="{D34C24AF-6C49-4D78-9CD8-1D57C47425EF}" srcOrd="2" destOrd="0" presId="urn:microsoft.com/office/officeart/2005/8/layout/lProcess2"/>
    <dgm:cxn modelId="{F70C3097-E2B0-4A41-974B-37C1B7A0D8E4}" type="presParOf" srcId="{D34C24AF-6C49-4D78-9CD8-1D57C47425EF}" destId="{137D0D7B-A398-43A5-8B03-758B82AA7B51}" srcOrd="0" destOrd="0" presId="urn:microsoft.com/office/officeart/2005/8/layout/lProcess2"/>
    <dgm:cxn modelId="{94634481-B744-41AB-8590-5390AFC6FA75}" type="presParOf" srcId="{D34C24AF-6C49-4D78-9CD8-1D57C47425EF}" destId="{775A694C-BEAC-4D8C-9B16-1591A75C3AC2}" srcOrd="1" destOrd="0" presId="urn:microsoft.com/office/officeart/2005/8/layout/lProcess2"/>
    <dgm:cxn modelId="{FB9FA640-1AC4-4614-A023-7BDCCA75A5CA}" type="presParOf" srcId="{D34C24AF-6C49-4D78-9CD8-1D57C47425EF}" destId="{A101686F-748C-47EC-A507-0741A203EAC3}" srcOrd="2" destOrd="0" presId="urn:microsoft.com/office/officeart/2005/8/layout/lProcess2"/>
    <dgm:cxn modelId="{3CE4F644-CD12-4F69-8516-561ACB811E52}" type="presParOf" srcId="{A101686F-748C-47EC-A507-0741A203EAC3}" destId="{202C61FD-9383-4A6F-9957-6AE0A5A65A2A}" srcOrd="0" destOrd="0" presId="urn:microsoft.com/office/officeart/2005/8/layout/lProcess2"/>
    <dgm:cxn modelId="{8D8BF73A-B1BD-4034-AFD5-EABC722DF473}" type="presParOf" srcId="{202C61FD-9383-4A6F-9957-6AE0A5A65A2A}" destId="{7688DADF-FD6E-46DF-BAB9-C1C76447B588}" srcOrd="0" destOrd="0" presId="urn:microsoft.com/office/officeart/2005/8/layout/lProcess2"/>
    <dgm:cxn modelId="{ECBB582C-625A-4390-84C7-B8BF1BBF19F2}" type="presParOf" srcId="{9CEBEB90-B27B-4599-A59F-605A26A2F2E8}" destId="{BD740A49-CC95-4E3D-9BE6-3A467B5AD423}" srcOrd="3" destOrd="0" presId="urn:microsoft.com/office/officeart/2005/8/layout/lProcess2"/>
    <dgm:cxn modelId="{408F0E98-43B4-480F-A987-D4562597D03F}" type="presParOf" srcId="{9CEBEB90-B27B-4599-A59F-605A26A2F2E8}" destId="{7C08BEA5-C219-474E-921C-F64413B0420D}" srcOrd="4" destOrd="0" presId="urn:microsoft.com/office/officeart/2005/8/layout/lProcess2"/>
    <dgm:cxn modelId="{28E15557-1470-4739-87E3-940DE511E028}" type="presParOf" srcId="{7C08BEA5-C219-474E-921C-F64413B0420D}" destId="{43ED454B-30F6-4629-9705-8AADDD8DD60C}" srcOrd="0" destOrd="0" presId="urn:microsoft.com/office/officeart/2005/8/layout/lProcess2"/>
    <dgm:cxn modelId="{7C554139-2452-4562-8C47-01985C93C532}" type="presParOf" srcId="{7C08BEA5-C219-474E-921C-F64413B0420D}" destId="{A1503BAF-052E-42BF-A8E5-FE90D263654C}" srcOrd="1" destOrd="0" presId="urn:microsoft.com/office/officeart/2005/8/layout/lProcess2"/>
    <dgm:cxn modelId="{CBF6E4D0-38BF-41F9-A488-F69FCF17AE67}" type="presParOf" srcId="{7C08BEA5-C219-474E-921C-F64413B0420D}" destId="{0077E319-7973-4E61-8DA9-933D55D2C1F5}" srcOrd="2" destOrd="0" presId="urn:microsoft.com/office/officeart/2005/8/layout/lProcess2"/>
    <dgm:cxn modelId="{6DFC9814-0F58-4B63-944F-62FDB14AC6DD}" type="presParOf" srcId="{0077E319-7973-4E61-8DA9-933D55D2C1F5}" destId="{56501DC0-51B8-4FB3-B123-C083A4AC05AD}" srcOrd="0" destOrd="0" presId="urn:microsoft.com/office/officeart/2005/8/layout/lProcess2"/>
    <dgm:cxn modelId="{DA36CE95-E819-4C3E-86ED-5A7F26D37485}" type="presParOf" srcId="{56501DC0-51B8-4FB3-B123-C083A4AC05AD}" destId="{6EFA3FE1-89C3-4281-BD7C-9F5C85683733}" srcOrd="0" destOrd="0" presId="urn:microsoft.com/office/officeart/2005/8/layout/lProcess2"/>
    <dgm:cxn modelId="{AFBC34CA-1D58-4FC6-939C-6C3CB82390FC}" type="presParOf" srcId="{9CEBEB90-B27B-4599-A59F-605A26A2F2E8}" destId="{C11CD7E0-8B92-4331-8A4F-D81BBAB268F9}" srcOrd="5" destOrd="0" presId="urn:microsoft.com/office/officeart/2005/8/layout/lProcess2"/>
    <dgm:cxn modelId="{FB677310-F0DF-4BC7-8E45-520CF71C3EC6}" type="presParOf" srcId="{9CEBEB90-B27B-4599-A59F-605A26A2F2E8}" destId="{A9914DC5-0B81-4BBF-B125-29D31910C041}" srcOrd="6" destOrd="0" presId="urn:microsoft.com/office/officeart/2005/8/layout/lProcess2"/>
    <dgm:cxn modelId="{B79CD7D9-3B1B-43EF-ABE9-30D4B6B7EAFA}" type="presParOf" srcId="{A9914DC5-0B81-4BBF-B125-29D31910C041}" destId="{2C57F6A4-F23F-4A5C-9287-783D841CD21C}" srcOrd="0" destOrd="0" presId="urn:microsoft.com/office/officeart/2005/8/layout/lProcess2"/>
    <dgm:cxn modelId="{6DF82E55-148F-40C3-814D-809AC14C4BFF}" type="presParOf" srcId="{A9914DC5-0B81-4BBF-B125-29D31910C041}" destId="{B4F99D60-EE6C-45AF-BF8D-AE9199B953FA}" srcOrd="1" destOrd="0" presId="urn:microsoft.com/office/officeart/2005/8/layout/lProcess2"/>
    <dgm:cxn modelId="{1F4DE63E-AA95-4773-8C1B-B1C4D9638C1F}" type="presParOf" srcId="{A9914DC5-0B81-4BBF-B125-29D31910C041}" destId="{74B2C7EF-2690-4737-9AB9-3F050B71A7FE}" srcOrd="2" destOrd="0" presId="urn:microsoft.com/office/officeart/2005/8/layout/lProcess2"/>
    <dgm:cxn modelId="{15B9FC10-C0E2-4ECF-B839-CAA63E0B0934}" type="presParOf" srcId="{74B2C7EF-2690-4737-9AB9-3F050B71A7FE}" destId="{7452465C-E17B-4C21-8085-EF883A3FC847}" srcOrd="0" destOrd="0" presId="urn:microsoft.com/office/officeart/2005/8/layout/lProcess2"/>
    <dgm:cxn modelId="{DABFA154-9C92-48CE-B461-6A068ACF9CE5}" type="presParOf" srcId="{7452465C-E17B-4C21-8085-EF883A3FC847}" destId="{C319ABD0-EC55-4F01-9AEB-297F29E4F3BB}" srcOrd="0" destOrd="0" presId="urn:microsoft.com/office/officeart/2005/8/layout/lProcess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B66D581C-B7C2-4452-B538-8D027BC328A1}" type="doc">
      <dgm:prSet loTypeId="urn:microsoft.com/office/officeart/2005/8/layout/lProcess2" loCatId="list" qsTypeId="urn:microsoft.com/office/officeart/2005/8/quickstyle/simple1" qsCatId="simple" csTypeId="urn:microsoft.com/office/officeart/2005/8/colors/accent1_2" csCatId="accent1" phldr="1"/>
      <dgm:spPr/>
      <dgm:t>
        <a:bodyPr/>
        <a:lstStyle/>
        <a:p>
          <a:endParaRPr lang="lt-LT"/>
        </a:p>
      </dgm:t>
    </dgm:pt>
    <dgm:pt modelId="{B936ED33-8149-4C23-A205-AE46D7B81835}">
      <dgm:prSet phldrT="[Text]"/>
      <dgm:spPr/>
      <dgm:t>
        <a:bodyPr/>
        <a:lstStyle/>
        <a:p>
          <a:pPr algn="ctr"/>
          <a:r>
            <a:rPr lang="lt-LT" dirty="0"/>
            <a:t>Skatinti MVĮ aukštos pridėtinės vertės produktų ir paslaugų sertifikavimą ir pristatymą užsienio rinkose</a:t>
          </a:r>
          <a:endParaRPr lang="en-US" b="0" dirty="0"/>
        </a:p>
      </dgm:t>
    </dgm:pt>
    <dgm:pt modelId="{504EF0E9-9E17-4463-90E4-9FDFC0F8A24E}" type="parTrans" cxnId="{25D9E50D-92EB-457D-9245-A9827B5CBDBB}">
      <dgm:prSet/>
      <dgm:spPr/>
      <dgm:t>
        <a:bodyPr/>
        <a:lstStyle/>
        <a:p>
          <a:endParaRPr lang="lt-LT"/>
        </a:p>
      </dgm:t>
    </dgm:pt>
    <dgm:pt modelId="{96314F15-DA06-4242-99AF-A6C44E9700D3}" type="sibTrans" cxnId="{25D9E50D-92EB-457D-9245-A9827B5CBDBB}">
      <dgm:prSet/>
      <dgm:spPr/>
      <dgm:t>
        <a:bodyPr/>
        <a:lstStyle/>
        <a:p>
          <a:endParaRPr lang="lt-LT"/>
        </a:p>
      </dgm:t>
    </dgm:pt>
    <dgm:pt modelId="{A24C2F0F-FC13-4BDB-B001-8843FF5A3B4B}">
      <dgm:prSet phldrT="[Text]" custT="1"/>
      <dgm:spPr/>
      <dgm:t>
        <a:bodyPr/>
        <a:lstStyle/>
        <a:p>
          <a:pPr algn="ctr"/>
          <a:r>
            <a:rPr lang="lt-LT" sz="1400" dirty="0"/>
            <a:t>Skatinti į eksportą orientuotų, į bendrą vertės grandinę susijungusių MVĮ tinklo kūrimąsi ir augimą</a:t>
          </a:r>
        </a:p>
      </dgm:t>
    </dgm:pt>
    <dgm:pt modelId="{F4993084-F7C8-4EFA-B020-0EF0C7EB0B7B}" type="parTrans" cxnId="{FCB8F625-183F-41F1-A362-67D07DCFD6CB}">
      <dgm:prSet/>
      <dgm:spPr/>
      <dgm:t>
        <a:bodyPr/>
        <a:lstStyle/>
        <a:p>
          <a:endParaRPr lang="lt-LT"/>
        </a:p>
      </dgm:t>
    </dgm:pt>
    <dgm:pt modelId="{C65E0D03-001C-456B-A63A-77F8445A73B0}" type="sibTrans" cxnId="{FCB8F625-183F-41F1-A362-67D07DCFD6CB}">
      <dgm:prSet/>
      <dgm:spPr/>
      <dgm:t>
        <a:bodyPr/>
        <a:lstStyle/>
        <a:p>
          <a:endParaRPr lang="lt-LT"/>
        </a:p>
      </dgm:t>
    </dgm:pt>
    <dgm:pt modelId="{4B249803-F5AA-4CDA-8B41-FA24D7CF102E}">
      <dgm:prSet custT="1"/>
      <dgm:spPr/>
      <dgm:t>
        <a:bodyPr/>
        <a:lstStyle/>
        <a:p>
          <a:r>
            <a:rPr lang="lt-LT" sz="1300" dirty="0"/>
            <a:t>Skatinti pramonės įmonių gamybos procesų automatizavimą ir skaitmeninimo technologijų diegimą (pramonės skaitmeninimas)</a:t>
          </a:r>
        </a:p>
      </dgm:t>
    </dgm:pt>
    <dgm:pt modelId="{3322E26D-7FDD-489F-9BEC-B18D725BDC96}" type="parTrans" cxnId="{9332CBF7-4824-496E-A1C7-AD48D7F16A8F}">
      <dgm:prSet/>
      <dgm:spPr/>
      <dgm:t>
        <a:bodyPr/>
        <a:lstStyle/>
        <a:p>
          <a:endParaRPr lang="lt-LT"/>
        </a:p>
      </dgm:t>
    </dgm:pt>
    <dgm:pt modelId="{A36E67C4-2151-4EFC-AA04-6E3F95A7E787}" type="sibTrans" cxnId="{9332CBF7-4824-496E-A1C7-AD48D7F16A8F}">
      <dgm:prSet/>
      <dgm:spPr/>
      <dgm:t>
        <a:bodyPr/>
        <a:lstStyle/>
        <a:p>
          <a:endParaRPr lang="lt-LT"/>
        </a:p>
      </dgm:t>
    </dgm:pt>
    <dgm:pt modelId="{5DCB1C12-FAF2-4878-94B6-D68931922C16}">
      <dgm:prSet custT="1"/>
      <dgm:spPr/>
      <dgm:t>
        <a:bodyPr/>
        <a:lstStyle/>
        <a:p>
          <a:pPr rtl="0">
            <a:lnSpc>
              <a:spcPct val="100000"/>
            </a:lnSpc>
            <a:spcAft>
              <a:spcPts val="0"/>
            </a:spcAft>
          </a:pPr>
          <a:r>
            <a:rPr kumimoji="0" lang="en-US" sz="1500" b="1" i="0" u="none" strike="noStrike" cap="none" spc="0" normalizeH="0" baseline="0" dirty="0">
              <a:ln>
                <a:noFill/>
              </a:ln>
              <a:solidFill>
                <a:schemeClr val="bg1"/>
              </a:solidFill>
              <a:effectLst/>
              <a:uLnTx/>
              <a:uFillTx/>
              <a:latin typeface="+mj-lt"/>
              <a:ea typeface="+mn-ea"/>
              <a:cs typeface="Arial"/>
            </a:rPr>
            <a:t>8 </a:t>
          </a:r>
          <a:r>
            <a:rPr lang="en-GB" sz="1500" b="1" dirty="0" err="1">
              <a:solidFill>
                <a:schemeClr val="bg1"/>
              </a:solidFill>
              <a:latin typeface="+mj-lt"/>
              <a:cs typeface="Arial"/>
            </a:rPr>
            <a:t>mln</a:t>
          </a:r>
          <a:r>
            <a:rPr lang="en-GB" sz="1500" b="1" dirty="0">
              <a:solidFill>
                <a:schemeClr val="bg1"/>
              </a:solidFill>
              <a:latin typeface="+mj-lt"/>
              <a:cs typeface="Arial"/>
            </a:rPr>
            <a:t>. </a:t>
          </a:r>
          <a:r>
            <a:rPr lang="en-US" sz="1500" b="1" dirty="0" err="1">
              <a:solidFill>
                <a:schemeClr val="bg1"/>
              </a:solidFill>
              <a:latin typeface="+mj-lt"/>
              <a:cs typeface="Arial"/>
            </a:rPr>
            <a:t>Eur</a:t>
          </a:r>
          <a:r>
            <a:rPr lang="en-US" sz="1500" b="1" dirty="0">
              <a:solidFill>
                <a:schemeClr val="bg1"/>
              </a:solidFill>
              <a:latin typeface="+mj-lt"/>
              <a:cs typeface="Arial"/>
            </a:rPr>
            <a:t> </a:t>
          </a:r>
          <a:r>
            <a:rPr lang="en-US" sz="1500" b="0" dirty="0">
              <a:solidFill>
                <a:schemeClr val="bg1"/>
              </a:solidFill>
              <a:latin typeface="+mj-lt"/>
              <a:cs typeface="Arial"/>
            </a:rPr>
            <a:t>(VVL)</a:t>
          </a:r>
          <a:r>
            <a:rPr lang="lt-LT" sz="1500" b="0" dirty="0">
              <a:solidFill>
                <a:schemeClr val="bg1"/>
              </a:solidFill>
              <a:latin typeface="+mj-lt"/>
              <a:cs typeface="Arial"/>
            </a:rPr>
            <a:t> </a:t>
          </a:r>
          <a:r>
            <a:rPr lang="en-GB" sz="1500" b="0" dirty="0">
              <a:solidFill>
                <a:schemeClr val="bg1"/>
              </a:solidFill>
              <a:latin typeface="+mj-lt"/>
              <a:cs typeface="Arial"/>
            </a:rPr>
            <a:t>– </a:t>
          </a:r>
        </a:p>
        <a:p>
          <a:pPr>
            <a:lnSpc>
              <a:spcPct val="100000"/>
            </a:lnSpc>
            <a:spcAft>
              <a:spcPts val="0"/>
            </a:spcAft>
          </a:pPr>
          <a:r>
            <a:rPr lang="en-GB" sz="1500" b="0" dirty="0" err="1">
              <a:solidFill>
                <a:schemeClr val="bg1"/>
              </a:solidFill>
              <a:latin typeface="+mj-lt"/>
              <a:cs typeface="Arial"/>
            </a:rPr>
            <a:t>subsidijos</a:t>
          </a:r>
          <a:endParaRPr lang="lt-LT" sz="1500" b="0" dirty="0" err="1">
            <a:solidFill>
              <a:schemeClr val="bg1"/>
            </a:solidFill>
            <a:cs typeface="Arial"/>
          </a:endParaRPr>
        </a:p>
      </dgm:t>
    </dgm:pt>
    <dgm:pt modelId="{EF5A13AE-A1B9-426D-A939-19734B195AB4}" type="parTrans" cxnId="{B75F9706-6C0C-4B0D-9C63-B5A655BBFB93}">
      <dgm:prSet/>
      <dgm:spPr/>
      <dgm:t>
        <a:bodyPr/>
        <a:lstStyle/>
        <a:p>
          <a:endParaRPr lang="lt-LT"/>
        </a:p>
      </dgm:t>
    </dgm:pt>
    <dgm:pt modelId="{77336409-9FA7-4E33-AE93-992A2EA03A67}" type="sibTrans" cxnId="{B75F9706-6C0C-4B0D-9C63-B5A655BBFB93}">
      <dgm:prSet/>
      <dgm:spPr/>
      <dgm:t>
        <a:bodyPr/>
        <a:lstStyle/>
        <a:p>
          <a:endParaRPr lang="lt-LT"/>
        </a:p>
      </dgm:t>
    </dgm:pt>
    <dgm:pt modelId="{E0BA7C47-746A-49B4-90B5-85C46637EFCB}">
      <dgm:prSet custT="1"/>
      <dgm:spPr/>
      <dgm:t>
        <a:bodyPr/>
        <a:lstStyle/>
        <a:p>
          <a:pPr rtl="0">
            <a:lnSpc>
              <a:spcPct val="100000"/>
            </a:lnSpc>
            <a:spcAft>
              <a:spcPts val="0"/>
            </a:spcAft>
          </a:pPr>
          <a:r>
            <a:rPr kumimoji="0" lang="en-GB" sz="1500" b="1" i="0" u="none" strike="noStrike" cap="none" spc="0" normalizeH="0" baseline="0" dirty="0">
              <a:ln>
                <a:noFill/>
              </a:ln>
              <a:solidFill>
                <a:schemeClr val="bg1"/>
              </a:solidFill>
              <a:effectLst/>
              <a:uLnTx/>
              <a:uFillTx/>
              <a:latin typeface="+mj-lt"/>
              <a:ea typeface="+mn-ea"/>
              <a:cs typeface="Arial"/>
            </a:rPr>
            <a:t>10</a:t>
          </a:r>
          <a:r>
            <a:rPr lang="en-US" sz="1500" b="1" dirty="0">
              <a:solidFill>
                <a:schemeClr val="bg1"/>
              </a:solidFill>
              <a:latin typeface="+mj-lt"/>
              <a:cs typeface="Arial"/>
            </a:rPr>
            <a:t> </a:t>
          </a:r>
          <a:r>
            <a:rPr lang="en-GB" sz="1500" b="1" dirty="0" err="1">
              <a:solidFill>
                <a:schemeClr val="bg1"/>
              </a:solidFill>
              <a:latin typeface="+mj-lt"/>
              <a:cs typeface="Arial"/>
            </a:rPr>
            <a:t>mln</a:t>
          </a:r>
          <a:r>
            <a:rPr lang="en-GB" sz="1500" b="1" dirty="0">
              <a:solidFill>
                <a:schemeClr val="bg1"/>
              </a:solidFill>
              <a:latin typeface="+mj-lt"/>
              <a:cs typeface="Arial"/>
            </a:rPr>
            <a:t>. </a:t>
          </a:r>
          <a:r>
            <a:rPr lang="en-US" sz="1500" b="1" dirty="0" err="1">
              <a:solidFill>
                <a:schemeClr val="bg1"/>
              </a:solidFill>
              <a:latin typeface="+mj-lt"/>
              <a:cs typeface="Arial"/>
            </a:rPr>
            <a:t>Eur</a:t>
          </a:r>
          <a:r>
            <a:rPr lang="en-US" sz="1500" b="1" dirty="0">
              <a:solidFill>
                <a:schemeClr val="bg1"/>
              </a:solidFill>
              <a:latin typeface="+mj-lt"/>
              <a:cs typeface="Arial"/>
            </a:rPr>
            <a:t> (S)</a:t>
          </a:r>
          <a:r>
            <a:rPr lang="lt-LT" sz="1500" b="1" dirty="0">
              <a:solidFill>
                <a:schemeClr val="bg1"/>
              </a:solidFill>
              <a:latin typeface="+mj-lt"/>
              <a:cs typeface="Arial"/>
            </a:rPr>
            <a:t> </a:t>
          </a:r>
          <a:r>
            <a:rPr lang="en-GB" sz="1500" b="0" dirty="0">
              <a:solidFill>
                <a:schemeClr val="bg1"/>
              </a:solidFill>
              <a:latin typeface="+mj-lt"/>
              <a:cs typeface="Arial"/>
            </a:rPr>
            <a:t>– </a:t>
          </a:r>
        </a:p>
        <a:p>
          <a:pPr>
            <a:lnSpc>
              <a:spcPct val="100000"/>
            </a:lnSpc>
            <a:spcAft>
              <a:spcPts val="0"/>
            </a:spcAft>
          </a:pPr>
          <a:r>
            <a:rPr lang="en-GB" sz="1500" b="0" dirty="0" err="1">
              <a:solidFill>
                <a:schemeClr val="bg1"/>
              </a:solidFill>
              <a:latin typeface="+mj-lt"/>
              <a:cs typeface="Arial"/>
            </a:rPr>
            <a:t>subsidijos</a:t>
          </a:r>
          <a:endParaRPr lang="lt-LT" sz="1500" b="0" dirty="0" err="1">
            <a:solidFill>
              <a:schemeClr val="bg1"/>
            </a:solidFill>
            <a:latin typeface="+mj-lt"/>
            <a:cs typeface="Arial"/>
          </a:endParaRPr>
        </a:p>
      </dgm:t>
    </dgm:pt>
    <dgm:pt modelId="{D0D88F97-A3E9-441B-A46A-9E6063817042}" type="parTrans" cxnId="{E6BA828D-C54D-448A-9E4B-EFA928B3109C}">
      <dgm:prSet/>
      <dgm:spPr/>
      <dgm:t>
        <a:bodyPr/>
        <a:lstStyle/>
        <a:p>
          <a:endParaRPr lang="lt-LT"/>
        </a:p>
      </dgm:t>
    </dgm:pt>
    <dgm:pt modelId="{1F6BF933-9DA4-4253-B14B-3736179AE8AC}" type="sibTrans" cxnId="{E6BA828D-C54D-448A-9E4B-EFA928B3109C}">
      <dgm:prSet/>
      <dgm:spPr/>
      <dgm:t>
        <a:bodyPr/>
        <a:lstStyle/>
        <a:p>
          <a:endParaRPr lang="lt-LT"/>
        </a:p>
      </dgm:t>
    </dgm:pt>
    <dgm:pt modelId="{E608FC8D-21E6-4D2A-9F6D-DAE5BC22BC0E}">
      <dgm:prSet custT="1"/>
      <dgm:spPr/>
      <dgm:t>
        <a:bodyPr/>
        <a:lstStyle/>
        <a:p>
          <a:pPr>
            <a:lnSpc>
              <a:spcPct val="100000"/>
            </a:lnSpc>
            <a:spcAft>
              <a:spcPts val="0"/>
            </a:spcAft>
            <a:buNone/>
          </a:pPr>
          <a:r>
            <a:rPr kumimoji="0" lang="en-GB" sz="1500" b="1" i="0" u="none" strike="noStrike" cap="none" spc="0" normalizeH="0" baseline="0" dirty="0">
              <a:ln>
                <a:noFill/>
              </a:ln>
              <a:solidFill>
                <a:schemeClr val="bg1"/>
              </a:solidFill>
              <a:effectLst/>
              <a:uLnTx/>
              <a:uFillTx/>
              <a:latin typeface="+mj-lt"/>
              <a:ea typeface="+mn-ea"/>
              <a:cs typeface="Arial"/>
            </a:rPr>
            <a:t>45</a:t>
          </a:r>
          <a:r>
            <a:rPr lang="en-US" sz="1500" b="1" dirty="0">
              <a:solidFill>
                <a:schemeClr val="bg1"/>
              </a:solidFill>
              <a:latin typeface="+mj-lt"/>
              <a:cs typeface="Arial"/>
            </a:rPr>
            <a:t> </a:t>
          </a:r>
          <a:r>
            <a:rPr lang="en-GB" sz="1500" b="1" dirty="0" err="1">
              <a:solidFill>
                <a:schemeClr val="bg1"/>
              </a:solidFill>
              <a:latin typeface="+mj-lt"/>
              <a:cs typeface="Arial"/>
            </a:rPr>
            <a:t>mln</a:t>
          </a:r>
          <a:r>
            <a:rPr lang="en-GB" sz="1500" b="1" dirty="0">
              <a:solidFill>
                <a:schemeClr val="bg1"/>
              </a:solidFill>
              <a:latin typeface="+mj-lt"/>
              <a:cs typeface="Arial"/>
            </a:rPr>
            <a:t>. </a:t>
          </a:r>
          <a:r>
            <a:rPr lang="en-GB" sz="1500" b="1" dirty="0" err="1">
              <a:solidFill>
                <a:schemeClr val="bg1"/>
              </a:solidFill>
              <a:latin typeface="+mj-lt"/>
              <a:cs typeface="Arial"/>
            </a:rPr>
            <a:t>Eur</a:t>
          </a:r>
          <a:r>
            <a:rPr lang="en-GB" sz="1500" b="1" dirty="0">
              <a:solidFill>
                <a:schemeClr val="bg1"/>
              </a:solidFill>
              <a:latin typeface="+mj-lt"/>
              <a:cs typeface="Arial"/>
            </a:rPr>
            <a:t> </a:t>
          </a:r>
          <a:r>
            <a:rPr lang="en-GB" sz="1500" b="0" dirty="0">
              <a:solidFill>
                <a:schemeClr val="bg1"/>
              </a:solidFill>
              <a:latin typeface="+mj-lt"/>
              <a:cs typeface="Arial"/>
            </a:rPr>
            <a:t>(VVL)</a:t>
          </a:r>
        </a:p>
        <a:p>
          <a:pPr rtl="0">
            <a:lnSpc>
              <a:spcPct val="100000"/>
            </a:lnSpc>
            <a:spcAft>
              <a:spcPts val="0"/>
            </a:spcAft>
            <a:buNone/>
          </a:pPr>
          <a:r>
            <a:rPr lang="en-GB" sz="1500" b="1" dirty="0">
              <a:solidFill>
                <a:schemeClr val="bg1"/>
              </a:solidFill>
              <a:latin typeface="+mj-lt"/>
              <a:cs typeface="Arial"/>
            </a:rPr>
            <a:t> </a:t>
          </a:r>
          <a:r>
            <a:rPr lang="en-GB" sz="1500" b="0" dirty="0">
              <a:solidFill>
                <a:schemeClr val="bg1"/>
              </a:solidFill>
              <a:latin typeface="+mj-lt"/>
              <a:cs typeface="Arial"/>
            </a:rPr>
            <a:t>(43,8 </a:t>
          </a:r>
          <a:r>
            <a:rPr lang="en-GB" sz="1500" b="0" dirty="0" err="1">
              <a:solidFill>
                <a:schemeClr val="bg1"/>
              </a:solidFill>
              <a:latin typeface="+mj-lt"/>
              <a:cs typeface="Arial"/>
            </a:rPr>
            <a:t>mln</a:t>
          </a:r>
          <a:r>
            <a:rPr lang="en-GB" sz="1500" b="0" dirty="0">
              <a:solidFill>
                <a:schemeClr val="bg1"/>
              </a:solidFill>
              <a:latin typeface="+mj-lt"/>
              <a:cs typeface="Arial"/>
            </a:rPr>
            <a:t>. </a:t>
          </a:r>
          <a:r>
            <a:rPr lang="en-US" sz="1500" b="0" dirty="0" err="1">
              <a:solidFill>
                <a:schemeClr val="bg1"/>
              </a:solidFill>
              <a:latin typeface="+mj-lt"/>
              <a:cs typeface="Arial"/>
            </a:rPr>
            <a:t>Eur</a:t>
          </a:r>
          <a:r>
            <a:rPr lang="lt-LT" sz="1500" b="0" dirty="0">
              <a:solidFill>
                <a:schemeClr val="bg1"/>
              </a:solidFill>
              <a:latin typeface="+mj-lt"/>
              <a:cs typeface="Arial"/>
            </a:rPr>
            <a:t> </a:t>
          </a:r>
          <a:r>
            <a:rPr lang="en-GB" sz="1500" b="0" dirty="0">
              <a:solidFill>
                <a:schemeClr val="bg1"/>
              </a:solidFill>
              <a:latin typeface="+mj-lt"/>
              <a:cs typeface="Arial"/>
            </a:rPr>
            <a:t>– </a:t>
          </a:r>
          <a:r>
            <a:rPr lang="en-GB" sz="1500" b="0" dirty="0" err="1">
              <a:solidFill>
                <a:schemeClr val="bg1"/>
              </a:solidFill>
              <a:latin typeface="+mj-lt"/>
              <a:cs typeface="Arial"/>
            </a:rPr>
            <a:t>paskolos</a:t>
          </a:r>
          <a:r>
            <a:rPr lang="en-GB" sz="1500" b="0" dirty="0">
              <a:solidFill>
                <a:schemeClr val="bg1"/>
              </a:solidFill>
              <a:latin typeface="+mj-lt"/>
              <a:cs typeface="Arial"/>
            </a:rPr>
            <a:t>/ </a:t>
          </a:r>
        </a:p>
        <a:p>
          <a:pPr>
            <a:lnSpc>
              <a:spcPct val="100000"/>
            </a:lnSpc>
            <a:spcAft>
              <a:spcPts val="0"/>
            </a:spcAft>
            <a:buNone/>
          </a:pPr>
          <a:r>
            <a:rPr kumimoji="0" lang="en-GB" sz="1500" b="0" i="0" u="none" strike="noStrike" cap="none" spc="0" normalizeH="0" baseline="0" dirty="0">
              <a:ln>
                <a:noFill/>
              </a:ln>
              <a:solidFill>
                <a:schemeClr val="bg1"/>
              </a:solidFill>
              <a:effectLst/>
              <a:uLnTx/>
              <a:uFillTx/>
              <a:latin typeface="+mj-lt"/>
              <a:ea typeface="+mn-ea"/>
              <a:cs typeface="Arial"/>
            </a:rPr>
            <a:t>1,2</a:t>
          </a:r>
          <a:r>
            <a:rPr lang="en-US" sz="1500" b="0" dirty="0">
              <a:solidFill>
                <a:schemeClr val="bg1"/>
              </a:solidFill>
              <a:latin typeface="+mj-lt"/>
              <a:cs typeface="Arial"/>
            </a:rPr>
            <a:t> </a:t>
          </a:r>
          <a:r>
            <a:rPr lang="en-GB" sz="1500" b="0" dirty="0" err="1">
              <a:solidFill>
                <a:schemeClr val="bg1"/>
              </a:solidFill>
              <a:latin typeface="+mj-lt"/>
              <a:cs typeface="Arial"/>
            </a:rPr>
            <a:t>mln</a:t>
          </a:r>
          <a:r>
            <a:rPr lang="en-GB" sz="1500" b="0" dirty="0">
              <a:solidFill>
                <a:schemeClr val="bg1"/>
              </a:solidFill>
              <a:latin typeface="+mj-lt"/>
              <a:cs typeface="Arial"/>
            </a:rPr>
            <a:t>. </a:t>
          </a:r>
          <a:r>
            <a:rPr lang="en-GB" sz="1500" b="0" dirty="0" err="1">
              <a:solidFill>
                <a:schemeClr val="bg1"/>
              </a:solidFill>
              <a:latin typeface="+mj-lt"/>
              <a:cs typeface="Arial"/>
            </a:rPr>
            <a:t>Eur</a:t>
          </a:r>
          <a:r>
            <a:rPr lang="lt-LT" sz="1500" b="0" dirty="0">
              <a:solidFill>
                <a:schemeClr val="bg1"/>
              </a:solidFill>
              <a:latin typeface="+mj-lt"/>
              <a:cs typeface="Arial"/>
            </a:rPr>
            <a:t> </a:t>
          </a:r>
          <a:r>
            <a:rPr lang="en-GB" sz="1500" b="0" dirty="0">
              <a:solidFill>
                <a:schemeClr val="bg1"/>
              </a:solidFill>
              <a:latin typeface="+mj-lt"/>
              <a:cs typeface="Arial"/>
            </a:rPr>
            <a:t>– DPK)</a:t>
          </a:r>
          <a:endParaRPr lang="lt-LT" sz="1500" b="0" dirty="0">
            <a:solidFill>
              <a:schemeClr val="bg1"/>
            </a:solidFill>
            <a:latin typeface="+mj-lt"/>
            <a:cs typeface="Arial"/>
          </a:endParaRPr>
        </a:p>
      </dgm:t>
    </dgm:pt>
    <dgm:pt modelId="{D633C0A9-6259-4F00-BE2D-97E9163C8A42}" type="parTrans" cxnId="{D2C6B62A-9761-42F5-B243-E0E460427606}">
      <dgm:prSet/>
      <dgm:spPr/>
      <dgm:t>
        <a:bodyPr/>
        <a:lstStyle/>
        <a:p>
          <a:endParaRPr lang="lt-LT"/>
        </a:p>
      </dgm:t>
    </dgm:pt>
    <dgm:pt modelId="{324877AA-482A-457F-8F45-7CAE96572470}" type="sibTrans" cxnId="{D2C6B62A-9761-42F5-B243-E0E460427606}">
      <dgm:prSet/>
      <dgm:spPr/>
      <dgm:t>
        <a:bodyPr/>
        <a:lstStyle/>
        <a:p>
          <a:endParaRPr lang="lt-LT"/>
        </a:p>
      </dgm:t>
    </dgm:pt>
    <dgm:pt modelId="{B03688D2-82D5-4590-912A-43D15C9B3933}">
      <dgm:prSet/>
      <dgm:spPr/>
      <dgm:t>
        <a:bodyPr/>
        <a:lstStyle/>
        <a:p>
          <a:pPr>
            <a:buNone/>
          </a:pPr>
          <a:r>
            <a:rPr lang="lt-LT" b="0" dirty="0"/>
            <a:t>Skatinti aukštą pridėtinę vertę (APV) kuriančių pramonės įmonių gamybos procesų skaitmeninimą</a:t>
          </a:r>
          <a:endParaRPr lang="lt-LT" b="0" dirty="0">
            <a:solidFill>
              <a:srgbClr val="253781"/>
            </a:solidFill>
          </a:endParaRPr>
        </a:p>
      </dgm:t>
    </dgm:pt>
    <dgm:pt modelId="{2BAF8CA3-9C54-4D9B-9B06-B50CBA1F00D3}" type="parTrans" cxnId="{2978AA26-7A51-4153-B17F-72ABFA979307}">
      <dgm:prSet/>
      <dgm:spPr/>
      <dgm:t>
        <a:bodyPr/>
        <a:lstStyle/>
        <a:p>
          <a:endParaRPr lang="lt-LT"/>
        </a:p>
      </dgm:t>
    </dgm:pt>
    <dgm:pt modelId="{B194CDC4-EB57-4DB1-AC47-A808D9D3765E}" type="sibTrans" cxnId="{2978AA26-7A51-4153-B17F-72ABFA979307}">
      <dgm:prSet/>
      <dgm:spPr/>
      <dgm:t>
        <a:bodyPr/>
        <a:lstStyle/>
        <a:p>
          <a:endParaRPr lang="lt-LT"/>
        </a:p>
      </dgm:t>
    </dgm:pt>
    <dgm:pt modelId="{58043310-AC08-45A1-BB24-6E78B59453F4}">
      <dgm:prSet custT="1"/>
      <dgm:spPr/>
      <dgm:t>
        <a:bodyPr/>
        <a:lstStyle/>
        <a:p>
          <a:pPr rtl="0">
            <a:lnSpc>
              <a:spcPct val="100000"/>
            </a:lnSpc>
            <a:spcAft>
              <a:spcPts val="0"/>
            </a:spcAft>
          </a:pPr>
          <a:r>
            <a:rPr kumimoji="0" lang="lt-LT" sz="1500" b="1" i="0" u="none" strike="noStrike" cap="none" spc="0" normalizeH="0" baseline="0" dirty="0">
              <a:ln>
                <a:noFill/>
              </a:ln>
              <a:solidFill>
                <a:schemeClr val="bg1"/>
              </a:solidFill>
              <a:effectLst/>
              <a:uLnTx/>
              <a:uFillTx/>
              <a:latin typeface="+mj-lt"/>
              <a:ea typeface="+mn-ea"/>
              <a:cs typeface="Arial"/>
            </a:rPr>
            <a:t>53</a:t>
          </a:r>
          <a:r>
            <a:rPr kumimoji="0" lang="en-US" sz="1500" b="1" i="0" u="none" strike="noStrike" cap="none" spc="0" normalizeH="0" baseline="0" dirty="0">
              <a:ln>
                <a:noFill/>
              </a:ln>
              <a:solidFill>
                <a:schemeClr val="bg1"/>
              </a:solidFill>
              <a:effectLst/>
              <a:uLnTx/>
              <a:uFillTx/>
              <a:latin typeface="+mj-lt"/>
              <a:ea typeface="+mn-ea"/>
              <a:cs typeface="Arial"/>
            </a:rPr>
            <a:t> </a:t>
          </a:r>
          <a:r>
            <a:rPr lang="en-GB" sz="1500" b="1" dirty="0" err="1">
              <a:solidFill>
                <a:schemeClr val="bg1"/>
              </a:solidFill>
              <a:latin typeface="+mj-lt"/>
              <a:cs typeface="Arial"/>
            </a:rPr>
            <a:t>mln</a:t>
          </a:r>
          <a:r>
            <a:rPr lang="en-GB" sz="1500" b="1" dirty="0">
              <a:solidFill>
                <a:schemeClr val="bg1"/>
              </a:solidFill>
              <a:latin typeface="+mj-lt"/>
              <a:cs typeface="Arial"/>
            </a:rPr>
            <a:t>. </a:t>
          </a:r>
          <a:r>
            <a:rPr lang="en-GB" sz="1500" b="1" dirty="0" err="1">
              <a:solidFill>
                <a:schemeClr val="bg1"/>
              </a:solidFill>
              <a:latin typeface="+mj-lt"/>
              <a:cs typeface="Arial"/>
            </a:rPr>
            <a:t>Eur</a:t>
          </a:r>
          <a:r>
            <a:rPr lang="en-GB" sz="1500" b="1" dirty="0">
              <a:solidFill>
                <a:schemeClr val="bg1"/>
              </a:solidFill>
              <a:latin typeface="+mj-lt"/>
              <a:cs typeface="Arial"/>
            </a:rPr>
            <a:t> </a:t>
          </a:r>
          <a:r>
            <a:rPr lang="en-GB" sz="1500" b="0" dirty="0">
              <a:solidFill>
                <a:schemeClr val="bg1"/>
              </a:solidFill>
              <a:latin typeface="+mj-lt"/>
              <a:cs typeface="Arial"/>
            </a:rPr>
            <a:t>(S) </a:t>
          </a:r>
        </a:p>
        <a:p>
          <a:pPr rtl="0">
            <a:lnSpc>
              <a:spcPct val="100000"/>
            </a:lnSpc>
            <a:spcAft>
              <a:spcPts val="0"/>
            </a:spcAft>
          </a:pPr>
          <a:r>
            <a:rPr lang="en-GB" sz="1500" b="0" dirty="0">
              <a:solidFill>
                <a:schemeClr val="bg1"/>
              </a:solidFill>
              <a:latin typeface="+mj-lt"/>
              <a:cs typeface="Arial"/>
            </a:rPr>
            <a:t>(</a:t>
          </a:r>
          <a:r>
            <a:rPr lang="lt-LT" sz="1500" b="0" dirty="0">
              <a:solidFill>
                <a:schemeClr val="bg1"/>
              </a:solidFill>
              <a:latin typeface="+mj-lt"/>
              <a:cs typeface="Arial"/>
            </a:rPr>
            <a:t>51,6</a:t>
          </a:r>
          <a:r>
            <a:rPr lang="en-GB" sz="1500" b="0" dirty="0">
              <a:solidFill>
                <a:schemeClr val="bg1"/>
              </a:solidFill>
              <a:latin typeface="+mj-lt"/>
              <a:cs typeface="Arial"/>
            </a:rPr>
            <a:t> </a:t>
          </a:r>
          <a:r>
            <a:rPr lang="en-GB" sz="1500" b="0" dirty="0" err="1">
              <a:solidFill>
                <a:schemeClr val="bg1"/>
              </a:solidFill>
              <a:latin typeface="+mj-lt"/>
              <a:cs typeface="Arial"/>
            </a:rPr>
            <a:t>mln</a:t>
          </a:r>
          <a:r>
            <a:rPr lang="en-GB" sz="1500" b="0" dirty="0">
              <a:solidFill>
                <a:schemeClr val="bg1"/>
              </a:solidFill>
              <a:latin typeface="+mj-lt"/>
              <a:cs typeface="Arial"/>
            </a:rPr>
            <a:t>. </a:t>
          </a:r>
          <a:r>
            <a:rPr lang="en-GB" sz="1500" b="0" dirty="0" err="1">
              <a:solidFill>
                <a:schemeClr val="bg1"/>
              </a:solidFill>
              <a:latin typeface="+mj-lt"/>
              <a:cs typeface="Arial"/>
            </a:rPr>
            <a:t>Eur</a:t>
          </a:r>
          <a:r>
            <a:rPr lang="lt-LT" sz="1500" b="0" dirty="0">
              <a:solidFill>
                <a:schemeClr val="bg1"/>
              </a:solidFill>
              <a:latin typeface="+mj-lt"/>
              <a:cs typeface="Arial"/>
            </a:rPr>
            <a:t> </a:t>
          </a:r>
          <a:r>
            <a:rPr lang="en-GB" sz="1500" b="0" dirty="0">
              <a:solidFill>
                <a:schemeClr val="bg1"/>
              </a:solidFill>
              <a:latin typeface="+mj-lt"/>
              <a:cs typeface="Arial"/>
            </a:rPr>
            <a:t>– </a:t>
          </a:r>
          <a:r>
            <a:rPr lang="en-GB" sz="1500" b="0" dirty="0" err="1">
              <a:solidFill>
                <a:schemeClr val="bg1"/>
              </a:solidFill>
              <a:latin typeface="+mj-lt"/>
              <a:cs typeface="Arial"/>
            </a:rPr>
            <a:t>paskolos</a:t>
          </a:r>
          <a:r>
            <a:rPr lang="en-GB" sz="1500" b="0" dirty="0">
              <a:solidFill>
                <a:schemeClr val="bg1"/>
              </a:solidFill>
              <a:latin typeface="+mj-lt"/>
              <a:cs typeface="Arial"/>
            </a:rPr>
            <a:t>/ </a:t>
          </a:r>
        </a:p>
        <a:p>
          <a:pPr>
            <a:lnSpc>
              <a:spcPct val="100000"/>
            </a:lnSpc>
            <a:spcAft>
              <a:spcPts val="0"/>
            </a:spcAft>
          </a:pPr>
          <a:r>
            <a:rPr lang="lt-LT" sz="1500" b="0" dirty="0">
              <a:solidFill>
                <a:schemeClr val="bg1"/>
              </a:solidFill>
              <a:latin typeface="+mj-lt"/>
              <a:cs typeface="Arial"/>
            </a:rPr>
            <a:t>1,4</a:t>
          </a:r>
          <a:r>
            <a:rPr lang="en-GB" sz="1500" b="0" dirty="0">
              <a:solidFill>
                <a:schemeClr val="bg1"/>
              </a:solidFill>
              <a:latin typeface="+mj-lt"/>
              <a:cs typeface="Arial"/>
            </a:rPr>
            <a:t> </a:t>
          </a:r>
          <a:r>
            <a:rPr lang="en-GB" sz="1500" b="0" dirty="0" err="1">
              <a:solidFill>
                <a:schemeClr val="bg1"/>
              </a:solidFill>
              <a:latin typeface="+mj-lt"/>
              <a:cs typeface="Arial"/>
            </a:rPr>
            <a:t>mln</a:t>
          </a:r>
          <a:r>
            <a:rPr lang="en-GB" sz="1500" b="0" dirty="0">
              <a:solidFill>
                <a:schemeClr val="bg1"/>
              </a:solidFill>
              <a:latin typeface="+mj-lt"/>
              <a:cs typeface="Arial"/>
            </a:rPr>
            <a:t>. </a:t>
          </a:r>
          <a:r>
            <a:rPr lang="en-GB" sz="1500" b="0" dirty="0" err="1">
              <a:solidFill>
                <a:schemeClr val="bg1"/>
              </a:solidFill>
              <a:latin typeface="+mj-lt"/>
              <a:cs typeface="Arial"/>
            </a:rPr>
            <a:t>Eur</a:t>
          </a:r>
          <a:r>
            <a:rPr lang="lt-LT" sz="1500" b="0" dirty="0">
              <a:solidFill>
                <a:schemeClr val="bg1"/>
              </a:solidFill>
              <a:latin typeface="+mj-lt"/>
              <a:cs typeface="Arial"/>
            </a:rPr>
            <a:t> </a:t>
          </a:r>
          <a:r>
            <a:rPr lang="en-GB" sz="1500" b="0" dirty="0">
              <a:solidFill>
                <a:schemeClr val="bg1"/>
              </a:solidFill>
              <a:latin typeface="+mj-lt"/>
              <a:cs typeface="Arial"/>
            </a:rPr>
            <a:t>– DPK).</a:t>
          </a:r>
          <a:endParaRPr lang="lt-LT" sz="1500" b="0" dirty="0">
            <a:solidFill>
              <a:schemeClr val="bg1"/>
            </a:solidFill>
            <a:latin typeface="+mj-lt"/>
            <a:cs typeface="Arial"/>
          </a:endParaRPr>
        </a:p>
      </dgm:t>
    </dgm:pt>
    <dgm:pt modelId="{260EF21A-B618-46EA-81DA-1755EBF5510C}" type="parTrans" cxnId="{5201C812-3E49-4079-9FE6-1EB55A1C4B2B}">
      <dgm:prSet/>
      <dgm:spPr/>
      <dgm:t>
        <a:bodyPr/>
        <a:lstStyle/>
        <a:p>
          <a:endParaRPr lang="lt-LT"/>
        </a:p>
      </dgm:t>
    </dgm:pt>
    <dgm:pt modelId="{A7A764D1-22C7-4AEC-9408-7E9F52CC22BB}" type="sibTrans" cxnId="{5201C812-3E49-4079-9FE6-1EB55A1C4B2B}">
      <dgm:prSet/>
      <dgm:spPr/>
      <dgm:t>
        <a:bodyPr/>
        <a:lstStyle/>
        <a:p>
          <a:endParaRPr lang="lt-LT"/>
        </a:p>
      </dgm:t>
    </dgm:pt>
    <dgm:pt modelId="{9CEBEB90-B27B-4599-A59F-605A26A2F2E8}" type="pres">
      <dgm:prSet presAssocID="{B66D581C-B7C2-4452-B538-8D027BC328A1}" presName="theList" presStyleCnt="0">
        <dgm:presLayoutVars>
          <dgm:dir/>
          <dgm:animLvl val="lvl"/>
          <dgm:resizeHandles val="exact"/>
        </dgm:presLayoutVars>
      </dgm:prSet>
      <dgm:spPr/>
    </dgm:pt>
    <dgm:pt modelId="{D2C612D1-0338-4D4A-9205-4E86E9F81C7C}" type="pres">
      <dgm:prSet presAssocID="{B936ED33-8149-4C23-A205-AE46D7B81835}" presName="compNode" presStyleCnt="0"/>
      <dgm:spPr/>
    </dgm:pt>
    <dgm:pt modelId="{42DA0950-487B-4546-B071-94425E13B3A5}" type="pres">
      <dgm:prSet presAssocID="{B936ED33-8149-4C23-A205-AE46D7B81835}" presName="aNode" presStyleLbl="bgShp" presStyleIdx="0" presStyleCnt="4"/>
      <dgm:spPr/>
    </dgm:pt>
    <dgm:pt modelId="{06FB4831-4F45-4F2B-828E-DC0B3D86D98A}" type="pres">
      <dgm:prSet presAssocID="{B936ED33-8149-4C23-A205-AE46D7B81835}" presName="textNode" presStyleLbl="bgShp" presStyleIdx="0" presStyleCnt="4"/>
      <dgm:spPr/>
    </dgm:pt>
    <dgm:pt modelId="{2F692EA5-ABAB-450B-BB27-A0DE20233E96}" type="pres">
      <dgm:prSet presAssocID="{B936ED33-8149-4C23-A205-AE46D7B81835}" presName="compChildNode" presStyleCnt="0"/>
      <dgm:spPr/>
    </dgm:pt>
    <dgm:pt modelId="{B39D91D0-A479-4435-9C2E-FAEF32F5458E}" type="pres">
      <dgm:prSet presAssocID="{B936ED33-8149-4C23-A205-AE46D7B81835}" presName="theInnerList" presStyleCnt="0"/>
      <dgm:spPr/>
    </dgm:pt>
    <dgm:pt modelId="{3BACE3B5-168A-43B5-A818-786AEF25A98D}" type="pres">
      <dgm:prSet presAssocID="{E0BA7C47-746A-49B4-90B5-85C46637EFCB}" presName="childNode" presStyleLbl="node1" presStyleIdx="0" presStyleCnt="4">
        <dgm:presLayoutVars>
          <dgm:bulletEnabled val="1"/>
        </dgm:presLayoutVars>
      </dgm:prSet>
      <dgm:spPr/>
    </dgm:pt>
    <dgm:pt modelId="{CE474BEB-39DA-4AFE-A4DE-90EEEFF17281}" type="pres">
      <dgm:prSet presAssocID="{B936ED33-8149-4C23-A205-AE46D7B81835}" presName="aSpace" presStyleCnt="0"/>
      <dgm:spPr/>
    </dgm:pt>
    <dgm:pt modelId="{D34C24AF-6C49-4D78-9CD8-1D57C47425EF}" type="pres">
      <dgm:prSet presAssocID="{A24C2F0F-FC13-4BDB-B001-8843FF5A3B4B}" presName="compNode" presStyleCnt="0"/>
      <dgm:spPr/>
    </dgm:pt>
    <dgm:pt modelId="{137D0D7B-A398-43A5-8B03-758B82AA7B51}" type="pres">
      <dgm:prSet presAssocID="{A24C2F0F-FC13-4BDB-B001-8843FF5A3B4B}" presName="aNode" presStyleLbl="bgShp" presStyleIdx="1" presStyleCnt="4"/>
      <dgm:spPr/>
    </dgm:pt>
    <dgm:pt modelId="{775A694C-BEAC-4D8C-9B16-1591A75C3AC2}" type="pres">
      <dgm:prSet presAssocID="{A24C2F0F-FC13-4BDB-B001-8843FF5A3B4B}" presName="textNode" presStyleLbl="bgShp" presStyleIdx="1" presStyleCnt="4"/>
      <dgm:spPr/>
    </dgm:pt>
    <dgm:pt modelId="{A101686F-748C-47EC-A507-0741A203EAC3}" type="pres">
      <dgm:prSet presAssocID="{A24C2F0F-FC13-4BDB-B001-8843FF5A3B4B}" presName="compChildNode" presStyleCnt="0"/>
      <dgm:spPr/>
    </dgm:pt>
    <dgm:pt modelId="{202C61FD-9383-4A6F-9957-6AE0A5A65A2A}" type="pres">
      <dgm:prSet presAssocID="{A24C2F0F-FC13-4BDB-B001-8843FF5A3B4B}" presName="theInnerList" presStyleCnt="0"/>
      <dgm:spPr/>
    </dgm:pt>
    <dgm:pt modelId="{7688DADF-FD6E-46DF-BAB9-C1C76447B588}" type="pres">
      <dgm:prSet presAssocID="{5DCB1C12-FAF2-4878-94B6-D68931922C16}" presName="childNode" presStyleLbl="node1" presStyleIdx="1" presStyleCnt="4">
        <dgm:presLayoutVars>
          <dgm:bulletEnabled val="1"/>
        </dgm:presLayoutVars>
      </dgm:prSet>
      <dgm:spPr/>
    </dgm:pt>
    <dgm:pt modelId="{BD740A49-CC95-4E3D-9BE6-3A467B5AD423}" type="pres">
      <dgm:prSet presAssocID="{A24C2F0F-FC13-4BDB-B001-8843FF5A3B4B}" presName="aSpace" presStyleCnt="0"/>
      <dgm:spPr/>
    </dgm:pt>
    <dgm:pt modelId="{7C08BEA5-C219-474E-921C-F64413B0420D}" type="pres">
      <dgm:prSet presAssocID="{4B249803-F5AA-4CDA-8B41-FA24D7CF102E}" presName="compNode" presStyleCnt="0"/>
      <dgm:spPr/>
    </dgm:pt>
    <dgm:pt modelId="{43ED454B-30F6-4629-9705-8AADDD8DD60C}" type="pres">
      <dgm:prSet presAssocID="{4B249803-F5AA-4CDA-8B41-FA24D7CF102E}" presName="aNode" presStyleLbl="bgShp" presStyleIdx="2" presStyleCnt="4"/>
      <dgm:spPr/>
    </dgm:pt>
    <dgm:pt modelId="{A1503BAF-052E-42BF-A8E5-FE90D263654C}" type="pres">
      <dgm:prSet presAssocID="{4B249803-F5AA-4CDA-8B41-FA24D7CF102E}" presName="textNode" presStyleLbl="bgShp" presStyleIdx="2" presStyleCnt="4"/>
      <dgm:spPr/>
    </dgm:pt>
    <dgm:pt modelId="{0077E319-7973-4E61-8DA9-933D55D2C1F5}" type="pres">
      <dgm:prSet presAssocID="{4B249803-F5AA-4CDA-8B41-FA24D7CF102E}" presName="compChildNode" presStyleCnt="0"/>
      <dgm:spPr/>
    </dgm:pt>
    <dgm:pt modelId="{56501DC0-51B8-4FB3-B123-C083A4AC05AD}" type="pres">
      <dgm:prSet presAssocID="{4B249803-F5AA-4CDA-8B41-FA24D7CF102E}" presName="theInnerList" presStyleCnt="0"/>
      <dgm:spPr/>
    </dgm:pt>
    <dgm:pt modelId="{6EFA3FE1-89C3-4281-BD7C-9F5C85683733}" type="pres">
      <dgm:prSet presAssocID="{E608FC8D-21E6-4D2A-9F6D-DAE5BC22BC0E}" presName="childNode" presStyleLbl="node1" presStyleIdx="2" presStyleCnt="4">
        <dgm:presLayoutVars>
          <dgm:bulletEnabled val="1"/>
        </dgm:presLayoutVars>
      </dgm:prSet>
      <dgm:spPr/>
    </dgm:pt>
    <dgm:pt modelId="{D6C40801-DE05-4635-9293-10B9619CBBE6}" type="pres">
      <dgm:prSet presAssocID="{4B249803-F5AA-4CDA-8B41-FA24D7CF102E}" presName="aSpace" presStyleCnt="0"/>
      <dgm:spPr/>
    </dgm:pt>
    <dgm:pt modelId="{55283926-22F1-44B0-AEBA-4D0EA586A39B}" type="pres">
      <dgm:prSet presAssocID="{B03688D2-82D5-4590-912A-43D15C9B3933}" presName="compNode" presStyleCnt="0"/>
      <dgm:spPr/>
    </dgm:pt>
    <dgm:pt modelId="{9E738A67-E200-426B-97F9-258FE17C3FC6}" type="pres">
      <dgm:prSet presAssocID="{B03688D2-82D5-4590-912A-43D15C9B3933}" presName="aNode" presStyleLbl="bgShp" presStyleIdx="3" presStyleCnt="4"/>
      <dgm:spPr/>
    </dgm:pt>
    <dgm:pt modelId="{689EA235-64D6-458B-937E-C4B63A7B3877}" type="pres">
      <dgm:prSet presAssocID="{B03688D2-82D5-4590-912A-43D15C9B3933}" presName="textNode" presStyleLbl="bgShp" presStyleIdx="3" presStyleCnt="4"/>
      <dgm:spPr/>
    </dgm:pt>
    <dgm:pt modelId="{0159B3FD-D001-40DD-8D5D-4F2C828A44F8}" type="pres">
      <dgm:prSet presAssocID="{B03688D2-82D5-4590-912A-43D15C9B3933}" presName="compChildNode" presStyleCnt="0"/>
      <dgm:spPr/>
    </dgm:pt>
    <dgm:pt modelId="{7EB7D6C2-7790-4B9E-A127-94E5082A902A}" type="pres">
      <dgm:prSet presAssocID="{B03688D2-82D5-4590-912A-43D15C9B3933}" presName="theInnerList" presStyleCnt="0"/>
      <dgm:spPr/>
    </dgm:pt>
    <dgm:pt modelId="{08E8047F-2F13-4087-BAA9-2967A97B108F}" type="pres">
      <dgm:prSet presAssocID="{58043310-AC08-45A1-BB24-6E78B59453F4}" presName="childNode" presStyleLbl="node1" presStyleIdx="3" presStyleCnt="4">
        <dgm:presLayoutVars>
          <dgm:bulletEnabled val="1"/>
        </dgm:presLayoutVars>
      </dgm:prSet>
      <dgm:spPr/>
    </dgm:pt>
  </dgm:ptLst>
  <dgm:cxnLst>
    <dgm:cxn modelId="{B75F9706-6C0C-4B0D-9C63-B5A655BBFB93}" srcId="{A24C2F0F-FC13-4BDB-B001-8843FF5A3B4B}" destId="{5DCB1C12-FAF2-4878-94B6-D68931922C16}" srcOrd="0" destOrd="0" parTransId="{EF5A13AE-A1B9-426D-A939-19734B195AB4}" sibTransId="{77336409-9FA7-4E33-AE93-992A2EA03A67}"/>
    <dgm:cxn modelId="{25D9E50D-92EB-457D-9245-A9827B5CBDBB}" srcId="{B66D581C-B7C2-4452-B538-8D027BC328A1}" destId="{B936ED33-8149-4C23-A205-AE46D7B81835}" srcOrd="0" destOrd="0" parTransId="{504EF0E9-9E17-4463-90E4-9FDFC0F8A24E}" sibTransId="{96314F15-DA06-4242-99AF-A6C44E9700D3}"/>
    <dgm:cxn modelId="{5201C812-3E49-4079-9FE6-1EB55A1C4B2B}" srcId="{B03688D2-82D5-4590-912A-43D15C9B3933}" destId="{58043310-AC08-45A1-BB24-6E78B59453F4}" srcOrd="0" destOrd="0" parTransId="{260EF21A-B618-46EA-81DA-1755EBF5510C}" sibTransId="{A7A764D1-22C7-4AEC-9408-7E9F52CC22BB}"/>
    <dgm:cxn modelId="{178BA822-5C79-46D0-80B9-2ACA5A732970}" type="presOf" srcId="{4B249803-F5AA-4CDA-8B41-FA24D7CF102E}" destId="{43ED454B-30F6-4629-9705-8AADDD8DD60C}" srcOrd="0" destOrd="0" presId="urn:microsoft.com/office/officeart/2005/8/layout/lProcess2"/>
    <dgm:cxn modelId="{FCB8F625-183F-41F1-A362-67D07DCFD6CB}" srcId="{B66D581C-B7C2-4452-B538-8D027BC328A1}" destId="{A24C2F0F-FC13-4BDB-B001-8843FF5A3B4B}" srcOrd="1" destOrd="0" parTransId="{F4993084-F7C8-4EFA-B020-0EF0C7EB0B7B}" sibTransId="{C65E0D03-001C-456B-A63A-77F8445A73B0}"/>
    <dgm:cxn modelId="{2978AA26-7A51-4153-B17F-72ABFA979307}" srcId="{B66D581C-B7C2-4452-B538-8D027BC328A1}" destId="{B03688D2-82D5-4590-912A-43D15C9B3933}" srcOrd="3" destOrd="0" parTransId="{2BAF8CA3-9C54-4D9B-9B06-B50CBA1F00D3}" sibTransId="{B194CDC4-EB57-4DB1-AC47-A808D9D3765E}"/>
    <dgm:cxn modelId="{D2C6B62A-9761-42F5-B243-E0E460427606}" srcId="{4B249803-F5AA-4CDA-8B41-FA24D7CF102E}" destId="{E608FC8D-21E6-4D2A-9F6D-DAE5BC22BC0E}" srcOrd="0" destOrd="0" parTransId="{D633C0A9-6259-4F00-BE2D-97E9163C8A42}" sibTransId="{324877AA-482A-457F-8F45-7CAE96572470}"/>
    <dgm:cxn modelId="{C52A263C-78A9-4050-BD6B-34B7762A9044}" type="presOf" srcId="{E608FC8D-21E6-4D2A-9F6D-DAE5BC22BC0E}" destId="{6EFA3FE1-89C3-4281-BD7C-9F5C85683733}" srcOrd="0" destOrd="0" presId="urn:microsoft.com/office/officeart/2005/8/layout/lProcess2"/>
    <dgm:cxn modelId="{4B767F6D-910E-41D9-9685-11482F3B741B}" type="presOf" srcId="{4B249803-F5AA-4CDA-8B41-FA24D7CF102E}" destId="{A1503BAF-052E-42BF-A8E5-FE90D263654C}" srcOrd="1" destOrd="0" presId="urn:microsoft.com/office/officeart/2005/8/layout/lProcess2"/>
    <dgm:cxn modelId="{F22A4F55-0D7E-49DD-AA90-F602C0E93A8D}" type="presOf" srcId="{B03688D2-82D5-4590-912A-43D15C9B3933}" destId="{689EA235-64D6-458B-937E-C4B63A7B3877}" srcOrd="1" destOrd="0" presId="urn:microsoft.com/office/officeart/2005/8/layout/lProcess2"/>
    <dgm:cxn modelId="{FFEA4457-E9A1-4887-9DEB-292F039984C1}" type="presOf" srcId="{5DCB1C12-FAF2-4878-94B6-D68931922C16}" destId="{7688DADF-FD6E-46DF-BAB9-C1C76447B588}" srcOrd="0" destOrd="0" presId="urn:microsoft.com/office/officeart/2005/8/layout/lProcess2"/>
    <dgm:cxn modelId="{E6BA828D-C54D-448A-9E4B-EFA928B3109C}" srcId="{B936ED33-8149-4C23-A205-AE46D7B81835}" destId="{E0BA7C47-746A-49B4-90B5-85C46637EFCB}" srcOrd="0" destOrd="0" parTransId="{D0D88F97-A3E9-441B-A46A-9E6063817042}" sibTransId="{1F6BF933-9DA4-4253-B14B-3736179AE8AC}"/>
    <dgm:cxn modelId="{8D1EC490-79CC-403C-A1C1-16383C1CC2C0}" type="presOf" srcId="{A24C2F0F-FC13-4BDB-B001-8843FF5A3B4B}" destId="{137D0D7B-A398-43A5-8B03-758B82AA7B51}" srcOrd="0" destOrd="0" presId="urn:microsoft.com/office/officeart/2005/8/layout/lProcess2"/>
    <dgm:cxn modelId="{BF68F4A2-CBD5-45A7-8475-5805C0D7331D}" type="presOf" srcId="{B66D581C-B7C2-4452-B538-8D027BC328A1}" destId="{9CEBEB90-B27B-4599-A59F-605A26A2F2E8}" srcOrd="0" destOrd="0" presId="urn:microsoft.com/office/officeart/2005/8/layout/lProcess2"/>
    <dgm:cxn modelId="{9CC2A1A4-45A7-4BBB-B6EB-2D60771AB7AE}" type="presOf" srcId="{E0BA7C47-746A-49B4-90B5-85C46637EFCB}" destId="{3BACE3B5-168A-43B5-A818-786AEF25A98D}" srcOrd="0" destOrd="0" presId="urn:microsoft.com/office/officeart/2005/8/layout/lProcess2"/>
    <dgm:cxn modelId="{C4CF17A7-2220-47DD-90A5-D4AB80135C18}" type="presOf" srcId="{58043310-AC08-45A1-BB24-6E78B59453F4}" destId="{08E8047F-2F13-4087-BAA9-2967A97B108F}" srcOrd="0" destOrd="0" presId="urn:microsoft.com/office/officeart/2005/8/layout/lProcess2"/>
    <dgm:cxn modelId="{A04C8FAA-8FB6-4C8A-AAEA-B982DBB5E671}" type="presOf" srcId="{A24C2F0F-FC13-4BDB-B001-8843FF5A3B4B}" destId="{775A694C-BEAC-4D8C-9B16-1591A75C3AC2}" srcOrd="1" destOrd="0" presId="urn:microsoft.com/office/officeart/2005/8/layout/lProcess2"/>
    <dgm:cxn modelId="{9FA474D8-3A74-4234-8004-DBECC25D114D}" type="presOf" srcId="{B936ED33-8149-4C23-A205-AE46D7B81835}" destId="{42DA0950-487B-4546-B071-94425E13B3A5}" srcOrd="0" destOrd="0" presId="urn:microsoft.com/office/officeart/2005/8/layout/lProcess2"/>
    <dgm:cxn modelId="{E0BB55DA-C995-47BB-9625-66A1261A942F}" type="presOf" srcId="{B936ED33-8149-4C23-A205-AE46D7B81835}" destId="{06FB4831-4F45-4F2B-828E-DC0B3D86D98A}" srcOrd="1" destOrd="0" presId="urn:microsoft.com/office/officeart/2005/8/layout/lProcess2"/>
    <dgm:cxn modelId="{E6F682E7-0A09-45C5-9B0B-2BB1D2BA7C11}" type="presOf" srcId="{B03688D2-82D5-4590-912A-43D15C9B3933}" destId="{9E738A67-E200-426B-97F9-258FE17C3FC6}" srcOrd="0" destOrd="0" presId="urn:microsoft.com/office/officeart/2005/8/layout/lProcess2"/>
    <dgm:cxn modelId="{9332CBF7-4824-496E-A1C7-AD48D7F16A8F}" srcId="{B66D581C-B7C2-4452-B538-8D027BC328A1}" destId="{4B249803-F5AA-4CDA-8B41-FA24D7CF102E}" srcOrd="2" destOrd="0" parTransId="{3322E26D-7FDD-489F-9BEC-B18D725BDC96}" sibTransId="{A36E67C4-2151-4EFC-AA04-6E3F95A7E787}"/>
    <dgm:cxn modelId="{6A65C1B5-5BA5-4747-A428-C17AB824BE9A}" type="presParOf" srcId="{9CEBEB90-B27B-4599-A59F-605A26A2F2E8}" destId="{D2C612D1-0338-4D4A-9205-4E86E9F81C7C}" srcOrd="0" destOrd="0" presId="urn:microsoft.com/office/officeart/2005/8/layout/lProcess2"/>
    <dgm:cxn modelId="{89AC2E59-8EFE-4AA9-A27A-C8A50AFF1465}" type="presParOf" srcId="{D2C612D1-0338-4D4A-9205-4E86E9F81C7C}" destId="{42DA0950-487B-4546-B071-94425E13B3A5}" srcOrd="0" destOrd="0" presId="urn:microsoft.com/office/officeart/2005/8/layout/lProcess2"/>
    <dgm:cxn modelId="{30168EE2-F770-4ED4-AF43-BB850C19BDED}" type="presParOf" srcId="{D2C612D1-0338-4D4A-9205-4E86E9F81C7C}" destId="{06FB4831-4F45-4F2B-828E-DC0B3D86D98A}" srcOrd="1" destOrd="0" presId="urn:microsoft.com/office/officeart/2005/8/layout/lProcess2"/>
    <dgm:cxn modelId="{48DE45DD-AEEE-4615-B5EC-184794A2F70B}" type="presParOf" srcId="{D2C612D1-0338-4D4A-9205-4E86E9F81C7C}" destId="{2F692EA5-ABAB-450B-BB27-A0DE20233E96}" srcOrd="2" destOrd="0" presId="urn:microsoft.com/office/officeart/2005/8/layout/lProcess2"/>
    <dgm:cxn modelId="{E1E05616-B074-495C-9B8A-4E792092831A}" type="presParOf" srcId="{2F692EA5-ABAB-450B-BB27-A0DE20233E96}" destId="{B39D91D0-A479-4435-9C2E-FAEF32F5458E}" srcOrd="0" destOrd="0" presId="urn:microsoft.com/office/officeart/2005/8/layout/lProcess2"/>
    <dgm:cxn modelId="{8BE0AD13-2A7C-4D1E-B7FE-AE0CC99F42C8}" type="presParOf" srcId="{B39D91D0-A479-4435-9C2E-FAEF32F5458E}" destId="{3BACE3B5-168A-43B5-A818-786AEF25A98D}" srcOrd="0" destOrd="0" presId="urn:microsoft.com/office/officeart/2005/8/layout/lProcess2"/>
    <dgm:cxn modelId="{A480935E-D18E-4013-98AB-EDC1E221ECFA}" type="presParOf" srcId="{9CEBEB90-B27B-4599-A59F-605A26A2F2E8}" destId="{CE474BEB-39DA-4AFE-A4DE-90EEEFF17281}" srcOrd="1" destOrd="0" presId="urn:microsoft.com/office/officeart/2005/8/layout/lProcess2"/>
    <dgm:cxn modelId="{65B8FB5F-8867-4236-A638-0ED0A60C1355}" type="presParOf" srcId="{9CEBEB90-B27B-4599-A59F-605A26A2F2E8}" destId="{D34C24AF-6C49-4D78-9CD8-1D57C47425EF}" srcOrd="2" destOrd="0" presId="urn:microsoft.com/office/officeart/2005/8/layout/lProcess2"/>
    <dgm:cxn modelId="{A333EBC7-68EA-40B4-B368-B7BC4AECAAEB}" type="presParOf" srcId="{D34C24AF-6C49-4D78-9CD8-1D57C47425EF}" destId="{137D0D7B-A398-43A5-8B03-758B82AA7B51}" srcOrd="0" destOrd="0" presId="urn:microsoft.com/office/officeart/2005/8/layout/lProcess2"/>
    <dgm:cxn modelId="{04148768-E99E-4B7B-BF51-0E25ADD335D5}" type="presParOf" srcId="{D34C24AF-6C49-4D78-9CD8-1D57C47425EF}" destId="{775A694C-BEAC-4D8C-9B16-1591A75C3AC2}" srcOrd="1" destOrd="0" presId="urn:microsoft.com/office/officeart/2005/8/layout/lProcess2"/>
    <dgm:cxn modelId="{900A47A0-58CF-42C7-A5FA-AACFEA8A8AE8}" type="presParOf" srcId="{D34C24AF-6C49-4D78-9CD8-1D57C47425EF}" destId="{A101686F-748C-47EC-A507-0741A203EAC3}" srcOrd="2" destOrd="0" presId="urn:microsoft.com/office/officeart/2005/8/layout/lProcess2"/>
    <dgm:cxn modelId="{E64A501A-93C0-4E3F-981C-969A6928F6DF}" type="presParOf" srcId="{A101686F-748C-47EC-A507-0741A203EAC3}" destId="{202C61FD-9383-4A6F-9957-6AE0A5A65A2A}" srcOrd="0" destOrd="0" presId="urn:microsoft.com/office/officeart/2005/8/layout/lProcess2"/>
    <dgm:cxn modelId="{C4B761D7-ACD4-4596-A48B-43145AEB0036}" type="presParOf" srcId="{202C61FD-9383-4A6F-9957-6AE0A5A65A2A}" destId="{7688DADF-FD6E-46DF-BAB9-C1C76447B588}" srcOrd="0" destOrd="0" presId="urn:microsoft.com/office/officeart/2005/8/layout/lProcess2"/>
    <dgm:cxn modelId="{B4589B0A-6258-42D6-B40D-0B46D5D76CB0}" type="presParOf" srcId="{9CEBEB90-B27B-4599-A59F-605A26A2F2E8}" destId="{BD740A49-CC95-4E3D-9BE6-3A467B5AD423}" srcOrd="3" destOrd="0" presId="urn:microsoft.com/office/officeart/2005/8/layout/lProcess2"/>
    <dgm:cxn modelId="{B11D85DB-DC7B-4BFC-8FBD-01C564FB1FED}" type="presParOf" srcId="{9CEBEB90-B27B-4599-A59F-605A26A2F2E8}" destId="{7C08BEA5-C219-474E-921C-F64413B0420D}" srcOrd="4" destOrd="0" presId="urn:microsoft.com/office/officeart/2005/8/layout/lProcess2"/>
    <dgm:cxn modelId="{AF0E4868-A5DA-4876-BD1D-45E97A2F8A45}" type="presParOf" srcId="{7C08BEA5-C219-474E-921C-F64413B0420D}" destId="{43ED454B-30F6-4629-9705-8AADDD8DD60C}" srcOrd="0" destOrd="0" presId="urn:microsoft.com/office/officeart/2005/8/layout/lProcess2"/>
    <dgm:cxn modelId="{FFC6C5BC-BBB6-4149-A824-EA82D262C759}" type="presParOf" srcId="{7C08BEA5-C219-474E-921C-F64413B0420D}" destId="{A1503BAF-052E-42BF-A8E5-FE90D263654C}" srcOrd="1" destOrd="0" presId="urn:microsoft.com/office/officeart/2005/8/layout/lProcess2"/>
    <dgm:cxn modelId="{885E3C88-7CC1-4CF4-B5EF-066628DA6A1D}" type="presParOf" srcId="{7C08BEA5-C219-474E-921C-F64413B0420D}" destId="{0077E319-7973-4E61-8DA9-933D55D2C1F5}" srcOrd="2" destOrd="0" presId="urn:microsoft.com/office/officeart/2005/8/layout/lProcess2"/>
    <dgm:cxn modelId="{08190E99-4752-4080-BE44-2578D72032CF}" type="presParOf" srcId="{0077E319-7973-4E61-8DA9-933D55D2C1F5}" destId="{56501DC0-51B8-4FB3-B123-C083A4AC05AD}" srcOrd="0" destOrd="0" presId="urn:microsoft.com/office/officeart/2005/8/layout/lProcess2"/>
    <dgm:cxn modelId="{F43D952F-D506-4F19-A069-6400CF1B49B7}" type="presParOf" srcId="{56501DC0-51B8-4FB3-B123-C083A4AC05AD}" destId="{6EFA3FE1-89C3-4281-BD7C-9F5C85683733}" srcOrd="0" destOrd="0" presId="urn:microsoft.com/office/officeart/2005/8/layout/lProcess2"/>
    <dgm:cxn modelId="{97732DD8-7E29-4743-8837-C8D7A554E66A}" type="presParOf" srcId="{9CEBEB90-B27B-4599-A59F-605A26A2F2E8}" destId="{D6C40801-DE05-4635-9293-10B9619CBBE6}" srcOrd="5" destOrd="0" presId="urn:microsoft.com/office/officeart/2005/8/layout/lProcess2"/>
    <dgm:cxn modelId="{34CCCA5A-9D2F-474B-AB58-B5C7ADE47743}" type="presParOf" srcId="{9CEBEB90-B27B-4599-A59F-605A26A2F2E8}" destId="{55283926-22F1-44B0-AEBA-4D0EA586A39B}" srcOrd="6" destOrd="0" presId="urn:microsoft.com/office/officeart/2005/8/layout/lProcess2"/>
    <dgm:cxn modelId="{BF3AFA9B-23B8-414F-80FD-C6BF6EB7B402}" type="presParOf" srcId="{55283926-22F1-44B0-AEBA-4D0EA586A39B}" destId="{9E738A67-E200-426B-97F9-258FE17C3FC6}" srcOrd="0" destOrd="0" presId="urn:microsoft.com/office/officeart/2005/8/layout/lProcess2"/>
    <dgm:cxn modelId="{C04805D2-6AB1-4480-A64B-624F21283F4D}" type="presParOf" srcId="{55283926-22F1-44B0-AEBA-4D0EA586A39B}" destId="{689EA235-64D6-458B-937E-C4B63A7B3877}" srcOrd="1" destOrd="0" presId="urn:microsoft.com/office/officeart/2005/8/layout/lProcess2"/>
    <dgm:cxn modelId="{E1775032-AB9F-407C-A95D-70B053487F7B}" type="presParOf" srcId="{55283926-22F1-44B0-AEBA-4D0EA586A39B}" destId="{0159B3FD-D001-40DD-8D5D-4F2C828A44F8}" srcOrd="2" destOrd="0" presId="urn:microsoft.com/office/officeart/2005/8/layout/lProcess2"/>
    <dgm:cxn modelId="{A2A4BE24-DE74-4ADB-8644-0A72F301C6EB}" type="presParOf" srcId="{0159B3FD-D001-40DD-8D5D-4F2C828A44F8}" destId="{7EB7D6C2-7790-4B9E-A127-94E5082A902A}" srcOrd="0" destOrd="0" presId="urn:microsoft.com/office/officeart/2005/8/layout/lProcess2"/>
    <dgm:cxn modelId="{C1039346-55DD-484B-A3B2-A0F14F78C76D}" type="presParOf" srcId="{7EB7D6C2-7790-4B9E-A127-94E5082A902A}" destId="{08E8047F-2F13-4087-BAA9-2967A97B108F}" srcOrd="0" destOrd="0" presId="urn:microsoft.com/office/officeart/2005/8/layout/lProcess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B66D581C-B7C2-4452-B538-8D027BC328A1}" type="doc">
      <dgm:prSet loTypeId="urn:microsoft.com/office/officeart/2005/8/layout/lProcess2" loCatId="list" qsTypeId="urn:microsoft.com/office/officeart/2005/8/quickstyle/simple1" qsCatId="simple" csTypeId="urn:microsoft.com/office/officeart/2005/8/colors/accent1_2" csCatId="accent1" phldr="1"/>
      <dgm:spPr/>
      <dgm:t>
        <a:bodyPr/>
        <a:lstStyle/>
        <a:p>
          <a:endParaRPr lang="lt-LT"/>
        </a:p>
      </dgm:t>
    </dgm:pt>
    <dgm:pt modelId="{B936ED33-8149-4C23-A205-AE46D7B81835}">
      <dgm:prSet phldrT="[Text]"/>
      <dgm:spPr/>
      <dgm:t>
        <a:bodyPr/>
        <a:lstStyle/>
        <a:p>
          <a:pPr algn="ctr"/>
          <a:r>
            <a:rPr lang="lt-LT" dirty="0"/>
            <a:t>Ugdyti MVĮ reikalingus darbuotojų įgūdžius, leisiančius prisitaikyti prie ekonomikos technologinių pokyčių ir pramonės pertvarkos</a:t>
          </a:r>
          <a:endParaRPr lang="en-US" b="0" dirty="0"/>
        </a:p>
      </dgm:t>
    </dgm:pt>
    <dgm:pt modelId="{504EF0E9-9E17-4463-90E4-9FDFC0F8A24E}" type="parTrans" cxnId="{25D9E50D-92EB-457D-9245-A9827B5CBDBB}">
      <dgm:prSet/>
      <dgm:spPr/>
      <dgm:t>
        <a:bodyPr/>
        <a:lstStyle/>
        <a:p>
          <a:endParaRPr lang="lt-LT"/>
        </a:p>
      </dgm:t>
    </dgm:pt>
    <dgm:pt modelId="{96314F15-DA06-4242-99AF-A6C44E9700D3}" type="sibTrans" cxnId="{25D9E50D-92EB-457D-9245-A9827B5CBDBB}">
      <dgm:prSet/>
      <dgm:spPr/>
      <dgm:t>
        <a:bodyPr/>
        <a:lstStyle/>
        <a:p>
          <a:endParaRPr lang="lt-LT"/>
        </a:p>
      </dgm:t>
    </dgm:pt>
    <dgm:pt modelId="{A24C2F0F-FC13-4BDB-B001-8843FF5A3B4B}">
      <dgm:prSet phldrT="[Text]" custT="1"/>
      <dgm:spPr/>
      <dgm:t>
        <a:bodyPr/>
        <a:lstStyle/>
        <a:p>
          <a:pPr algn="ctr"/>
          <a:r>
            <a:rPr lang="lt-LT" sz="1800"/>
            <a:t>Ugdyti MVĮ ir kitų verslumo galimybių paieškos procese dalyvaujančių subjektų darbuotojų gebėjimus </a:t>
          </a:r>
        </a:p>
      </dgm:t>
    </dgm:pt>
    <dgm:pt modelId="{F4993084-F7C8-4EFA-B020-0EF0C7EB0B7B}" type="parTrans" cxnId="{FCB8F625-183F-41F1-A362-67D07DCFD6CB}">
      <dgm:prSet/>
      <dgm:spPr/>
      <dgm:t>
        <a:bodyPr/>
        <a:lstStyle/>
        <a:p>
          <a:endParaRPr lang="lt-LT"/>
        </a:p>
      </dgm:t>
    </dgm:pt>
    <dgm:pt modelId="{C65E0D03-001C-456B-A63A-77F8445A73B0}" type="sibTrans" cxnId="{FCB8F625-183F-41F1-A362-67D07DCFD6CB}">
      <dgm:prSet/>
      <dgm:spPr/>
      <dgm:t>
        <a:bodyPr/>
        <a:lstStyle/>
        <a:p>
          <a:endParaRPr lang="lt-LT"/>
        </a:p>
      </dgm:t>
    </dgm:pt>
    <dgm:pt modelId="{5DCB1C12-FAF2-4878-94B6-D68931922C16}">
      <dgm:prSet custT="1"/>
      <dgm:spPr/>
      <dgm:t>
        <a:bodyPr/>
        <a:lstStyle/>
        <a:p>
          <a:pPr>
            <a:lnSpc>
              <a:spcPct val="100000"/>
            </a:lnSpc>
            <a:spcAft>
              <a:spcPts val="0"/>
            </a:spcAft>
          </a:pPr>
          <a:r>
            <a:rPr kumimoji="0" lang="en-GB" sz="1600" b="1" i="0" u="none" strike="noStrike" cap="none" spc="0" normalizeH="0" baseline="0">
              <a:ln>
                <a:noFill/>
              </a:ln>
              <a:solidFill>
                <a:schemeClr val="bg1"/>
              </a:solidFill>
              <a:effectLst/>
              <a:uLnTx/>
              <a:uFillTx/>
              <a:latin typeface="+mj-lt"/>
              <a:ea typeface="+mn-ea"/>
              <a:cs typeface="Arial" panose="020B0604020202020204" pitchFamily="34" charset="0"/>
            </a:rPr>
            <a:t>7,5</a:t>
          </a:r>
          <a:r>
            <a:rPr lang="en-US" sz="1600" b="1">
              <a:solidFill>
                <a:schemeClr val="bg1"/>
              </a:solidFill>
              <a:latin typeface="+mj-lt"/>
              <a:cs typeface="Arial" panose="020B0604020202020204" pitchFamily="34" charset="0"/>
            </a:rPr>
            <a:t> </a:t>
          </a:r>
          <a:r>
            <a:rPr lang="en-GB" sz="1600" b="1" err="1">
              <a:solidFill>
                <a:schemeClr val="bg1"/>
              </a:solidFill>
              <a:latin typeface="+mj-lt"/>
              <a:cs typeface="Arial" panose="020B0604020202020204" pitchFamily="34" charset="0"/>
            </a:rPr>
            <a:t>mln</a:t>
          </a:r>
          <a:r>
            <a:rPr lang="en-GB" sz="1600" b="1">
              <a:solidFill>
                <a:schemeClr val="bg1"/>
              </a:solidFill>
              <a:latin typeface="+mj-lt"/>
              <a:cs typeface="Arial" panose="020B0604020202020204" pitchFamily="34" charset="0"/>
            </a:rPr>
            <a:t>. </a:t>
          </a:r>
          <a:r>
            <a:rPr lang="en-US" sz="1600" b="1">
              <a:solidFill>
                <a:schemeClr val="bg1"/>
              </a:solidFill>
              <a:latin typeface="+mj-lt"/>
              <a:cs typeface="Arial" panose="020B0604020202020204" pitchFamily="34" charset="0"/>
            </a:rPr>
            <a:t>Eur</a:t>
          </a:r>
          <a:r>
            <a:rPr lang="lt-LT" sz="1600" b="1">
              <a:solidFill>
                <a:schemeClr val="bg1"/>
              </a:solidFill>
              <a:latin typeface="+mj-lt"/>
              <a:cs typeface="Arial" panose="020B0604020202020204" pitchFamily="34" charset="0"/>
            </a:rPr>
            <a:t> </a:t>
          </a:r>
          <a:r>
            <a:rPr lang="lt-LT" sz="1600" b="0">
              <a:solidFill>
                <a:schemeClr val="bg1"/>
              </a:solidFill>
              <a:latin typeface="+mj-lt"/>
              <a:cs typeface="Arial" panose="020B0604020202020204" pitchFamily="34" charset="0"/>
            </a:rPr>
            <a:t>(S ir VVL)</a:t>
          </a:r>
          <a:r>
            <a:rPr lang="en-US" sz="1600" b="0">
              <a:solidFill>
                <a:schemeClr val="bg1"/>
              </a:solidFill>
              <a:latin typeface="+mj-lt"/>
              <a:cs typeface="Arial" panose="020B0604020202020204" pitchFamily="34" charset="0"/>
            </a:rPr>
            <a:t> – </a:t>
          </a:r>
          <a:r>
            <a:rPr lang="en-GB" sz="1600" b="0">
              <a:solidFill>
                <a:schemeClr val="bg1"/>
              </a:solidFill>
              <a:latin typeface="+mj-lt"/>
              <a:cs typeface="Arial" panose="020B0604020202020204" pitchFamily="34" charset="0"/>
            </a:rPr>
            <a:t>subsidijos </a:t>
          </a:r>
        </a:p>
        <a:p>
          <a:pPr>
            <a:lnSpc>
              <a:spcPct val="100000"/>
            </a:lnSpc>
            <a:spcAft>
              <a:spcPts val="0"/>
            </a:spcAft>
          </a:pPr>
          <a:r>
            <a:rPr lang="en-GB" sz="1600" b="0">
              <a:solidFill>
                <a:schemeClr val="bg1"/>
              </a:solidFill>
              <a:latin typeface="+mj-lt"/>
              <a:cs typeface="Arial" panose="020B0604020202020204" pitchFamily="34" charset="0"/>
            </a:rPr>
            <a:t>(</a:t>
          </a:r>
          <a:r>
            <a:rPr lang="lt-LT" sz="1600" b="0">
              <a:solidFill>
                <a:schemeClr val="bg1"/>
              </a:solidFill>
              <a:latin typeface="+mj-lt"/>
              <a:cs typeface="Arial" panose="020B0604020202020204" pitchFamily="34" charset="0"/>
            </a:rPr>
            <a:t> </a:t>
          </a:r>
          <a:r>
            <a:rPr lang="en-GB" sz="1600" b="0">
              <a:solidFill>
                <a:schemeClr val="bg1"/>
              </a:solidFill>
              <a:latin typeface="+mj-lt"/>
              <a:cs typeface="Arial" panose="020B0604020202020204" pitchFamily="34" charset="0"/>
            </a:rPr>
            <a:t>VVL – 3,75</a:t>
          </a:r>
          <a:r>
            <a:rPr lang="en-US" sz="1600" b="0">
              <a:solidFill>
                <a:schemeClr val="bg1"/>
              </a:solidFill>
              <a:latin typeface="+mj-lt"/>
              <a:cs typeface="Arial" panose="020B0604020202020204" pitchFamily="34" charset="0"/>
            </a:rPr>
            <a:t> </a:t>
          </a:r>
          <a:r>
            <a:rPr lang="en-GB" sz="1600" b="0" err="1">
              <a:solidFill>
                <a:schemeClr val="bg1"/>
              </a:solidFill>
              <a:latin typeface="+mj-lt"/>
              <a:cs typeface="Arial" panose="020B0604020202020204" pitchFamily="34" charset="0"/>
            </a:rPr>
            <a:t>mln</a:t>
          </a:r>
          <a:r>
            <a:rPr lang="en-GB" sz="1600" b="0">
              <a:solidFill>
                <a:schemeClr val="bg1"/>
              </a:solidFill>
              <a:latin typeface="+mj-lt"/>
              <a:cs typeface="Arial" panose="020B0604020202020204" pitchFamily="34" charset="0"/>
            </a:rPr>
            <a:t>. Eur</a:t>
          </a:r>
          <a:r>
            <a:rPr lang="lt-LT" sz="1600" b="0">
              <a:solidFill>
                <a:schemeClr val="bg1"/>
              </a:solidFill>
              <a:latin typeface="+mj-lt"/>
              <a:cs typeface="Arial" panose="020B0604020202020204" pitchFamily="34" charset="0"/>
            </a:rPr>
            <a:t> </a:t>
          </a:r>
          <a:r>
            <a:rPr lang="en-GB" sz="1600" b="0">
              <a:solidFill>
                <a:schemeClr val="bg1"/>
              </a:solidFill>
              <a:latin typeface="+mj-lt"/>
              <a:cs typeface="Arial" panose="020B0604020202020204" pitchFamily="34" charset="0"/>
            </a:rPr>
            <a:t>/ S – 3,75</a:t>
          </a:r>
          <a:r>
            <a:rPr lang="en-US" sz="1600" b="0">
              <a:solidFill>
                <a:schemeClr val="bg1"/>
              </a:solidFill>
              <a:latin typeface="+mj-lt"/>
              <a:cs typeface="Arial" panose="020B0604020202020204" pitchFamily="34" charset="0"/>
            </a:rPr>
            <a:t> </a:t>
          </a:r>
          <a:r>
            <a:rPr lang="en-GB" sz="1600" b="0" err="1">
              <a:solidFill>
                <a:schemeClr val="bg1"/>
              </a:solidFill>
              <a:latin typeface="+mj-lt"/>
              <a:cs typeface="Arial" panose="020B0604020202020204" pitchFamily="34" charset="0"/>
            </a:rPr>
            <a:t>mln</a:t>
          </a:r>
          <a:r>
            <a:rPr lang="en-GB" sz="1600" b="0">
              <a:solidFill>
                <a:schemeClr val="bg1"/>
              </a:solidFill>
              <a:latin typeface="+mj-lt"/>
              <a:cs typeface="Arial" panose="020B0604020202020204" pitchFamily="34" charset="0"/>
            </a:rPr>
            <a:t>. </a:t>
          </a:r>
          <a:r>
            <a:rPr lang="en-US" sz="1600" b="0">
              <a:solidFill>
                <a:schemeClr val="bg1"/>
              </a:solidFill>
              <a:latin typeface="+mj-lt"/>
              <a:cs typeface="Arial" panose="020B0604020202020204" pitchFamily="34" charset="0"/>
            </a:rPr>
            <a:t>Eur</a:t>
          </a:r>
          <a:r>
            <a:rPr lang="en-GB" sz="1600" b="0">
              <a:solidFill>
                <a:schemeClr val="bg1"/>
              </a:solidFill>
              <a:latin typeface="+mj-lt"/>
              <a:cs typeface="Arial" panose="020B0604020202020204" pitchFamily="34" charset="0"/>
            </a:rPr>
            <a:t>)</a:t>
          </a:r>
          <a:endParaRPr lang="lt-LT" sz="1600" b="0">
            <a:solidFill>
              <a:schemeClr val="bg1"/>
            </a:solidFill>
            <a:latin typeface="+mj-lt"/>
          </a:endParaRPr>
        </a:p>
      </dgm:t>
    </dgm:pt>
    <dgm:pt modelId="{EF5A13AE-A1B9-426D-A939-19734B195AB4}" type="parTrans" cxnId="{B75F9706-6C0C-4B0D-9C63-B5A655BBFB93}">
      <dgm:prSet/>
      <dgm:spPr/>
      <dgm:t>
        <a:bodyPr/>
        <a:lstStyle/>
        <a:p>
          <a:endParaRPr lang="lt-LT"/>
        </a:p>
      </dgm:t>
    </dgm:pt>
    <dgm:pt modelId="{77336409-9FA7-4E33-AE93-992A2EA03A67}" type="sibTrans" cxnId="{B75F9706-6C0C-4B0D-9C63-B5A655BBFB93}">
      <dgm:prSet/>
      <dgm:spPr/>
      <dgm:t>
        <a:bodyPr/>
        <a:lstStyle/>
        <a:p>
          <a:endParaRPr lang="lt-LT"/>
        </a:p>
      </dgm:t>
    </dgm:pt>
    <dgm:pt modelId="{E0BA7C47-746A-49B4-90B5-85C46637EFCB}">
      <dgm:prSet custT="1"/>
      <dgm:spPr/>
      <dgm:t>
        <a:bodyPr/>
        <a:lstStyle/>
        <a:p>
          <a:pPr>
            <a:lnSpc>
              <a:spcPct val="100000"/>
            </a:lnSpc>
            <a:spcAft>
              <a:spcPts val="0"/>
            </a:spcAft>
          </a:pPr>
          <a:r>
            <a:rPr kumimoji="0" lang="en-GB" sz="1600" b="1" i="0" u="none" strike="noStrike" cap="none" spc="0" normalizeH="0" baseline="0">
              <a:ln>
                <a:noFill/>
              </a:ln>
              <a:solidFill>
                <a:schemeClr val="bg1"/>
              </a:solidFill>
              <a:effectLst/>
              <a:uLnTx/>
              <a:uFillTx/>
              <a:latin typeface="+mj-lt"/>
              <a:ea typeface="+mn-ea"/>
              <a:cs typeface="Arial" panose="020B0604020202020204" pitchFamily="34" charset="0"/>
            </a:rPr>
            <a:t>20</a:t>
          </a:r>
          <a:r>
            <a:rPr lang="en-US" sz="1600" b="1">
              <a:solidFill>
                <a:schemeClr val="bg1"/>
              </a:solidFill>
              <a:latin typeface="+mj-lt"/>
              <a:cs typeface="Arial" panose="020B0604020202020204" pitchFamily="34" charset="0"/>
            </a:rPr>
            <a:t> </a:t>
          </a:r>
          <a:r>
            <a:rPr lang="en-GB" sz="1600" b="1" err="1">
              <a:solidFill>
                <a:schemeClr val="bg1"/>
              </a:solidFill>
              <a:latin typeface="+mj-lt"/>
              <a:cs typeface="Arial" panose="020B0604020202020204" pitchFamily="34" charset="0"/>
            </a:rPr>
            <a:t>mln</a:t>
          </a:r>
          <a:r>
            <a:rPr lang="en-GB" sz="1600" b="1">
              <a:solidFill>
                <a:schemeClr val="bg1"/>
              </a:solidFill>
              <a:latin typeface="+mj-lt"/>
              <a:cs typeface="Arial" panose="020B0604020202020204" pitchFamily="34" charset="0"/>
            </a:rPr>
            <a:t>. </a:t>
          </a:r>
          <a:r>
            <a:rPr lang="lt-LT" sz="1600" b="1">
              <a:solidFill>
                <a:schemeClr val="bg1"/>
              </a:solidFill>
              <a:latin typeface="+mj-lt"/>
              <a:cs typeface="Arial" panose="020B0604020202020204" pitchFamily="34" charset="0"/>
            </a:rPr>
            <a:t>Eur </a:t>
          </a:r>
          <a:r>
            <a:rPr lang="lt-LT" sz="1600" b="0">
              <a:solidFill>
                <a:schemeClr val="bg1"/>
              </a:solidFill>
              <a:latin typeface="+mj-lt"/>
              <a:cs typeface="Arial" panose="020B0604020202020204" pitchFamily="34" charset="0"/>
            </a:rPr>
            <a:t>(S ir VVL)</a:t>
          </a:r>
          <a:r>
            <a:rPr lang="en-GB" sz="1600" b="0">
              <a:solidFill>
                <a:schemeClr val="bg1"/>
              </a:solidFill>
              <a:latin typeface="+mj-lt"/>
              <a:cs typeface="Arial" panose="020B0604020202020204" pitchFamily="34" charset="0"/>
            </a:rPr>
            <a:t> – subsidijos </a:t>
          </a:r>
          <a:endParaRPr lang="lt-LT" sz="1600" b="0">
            <a:solidFill>
              <a:schemeClr val="bg1"/>
            </a:solidFill>
            <a:latin typeface="+mj-lt"/>
            <a:cs typeface="Arial" panose="020B0604020202020204" pitchFamily="34" charset="0"/>
          </a:endParaRPr>
        </a:p>
        <a:p>
          <a:pPr>
            <a:lnSpc>
              <a:spcPct val="100000"/>
            </a:lnSpc>
            <a:spcAft>
              <a:spcPts val="0"/>
            </a:spcAft>
          </a:pPr>
          <a:r>
            <a:rPr lang="en-GB" sz="1600" b="0">
              <a:solidFill>
                <a:schemeClr val="bg1"/>
              </a:solidFill>
              <a:latin typeface="+mj-lt"/>
              <a:cs typeface="Arial" panose="020B0604020202020204" pitchFamily="34" charset="0"/>
            </a:rPr>
            <a:t>(</a:t>
          </a:r>
          <a:r>
            <a:rPr lang="lt-LT" sz="1600" b="0">
              <a:solidFill>
                <a:schemeClr val="bg1"/>
              </a:solidFill>
              <a:latin typeface="+mj-lt"/>
              <a:cs typeface="Arial" panose="020B0604020202020204" pitchFamily="34" charset="0"/>
            </a:rPr>
            <a:t> </a:t>
          </a:r>
          <a:r>
            <a:rPr lang="en-GB" sz="1600" b="0">
              <a:solidFill>
                <a:schemeClr val="bg1"/>
              </a:solidFill>
              <a:latin typeface="+mj-lt"/>
              <a:cs typeface="Arial" panose="020B0604020202020204" pitchFamily="34" charset="0"/>
            </a:rPr>
            <a:t>VVL – 15</a:t>
          </a:r>
          <a:r>
            <a:rPr lang="en-US" sz="1600" b="0">
              <a:solidFill>
                <a:schemeClr val="bg1"/>
              </a:solidFill>
              <a:latin typeface="+mj-lt"/>
              <a:cs typeface="Arial" panose="020B0604020202020204" pitchFamily="34" charset="0"/>
            </a:rPr>
            <a:t> </a:t>
          </a:r>
          <a:r>
            <a:rPr lang="en-GB" sz="1600" b="0" err="1">
              <a:solidFill>
                <a:schemeClr val="bg1"/>
              </a:solidFill>
              <a:latin typeface="+mj-lt"/>
              <a:cs typeface="Arial" panose="020B0604020202020204" pitchFamily="34" charset="0"/>
            </a:rPr>
            <a:t>mln</a:t>
          </a:r>
          <a:r>
            <a:rPr lang="en-GB" sz="1600" b="0">
              <a:solidFill>
                <a:schemeClr val="bg1"/>
              </a:solidFill>
              <a:latin typeface="+mj-lt"/>
              <a:cs typeface="Arial" panose="020B0604020202020204" pitchFamily="34" charset="0"/>
            </a:rPr>
            <a:t>. </a:t>
          </a:r>
          <a:r>
            <a:rPr lang="lt-LT" sz="1600" b="0">
              <a:solidFill>
                <a:schemeClr val="bg1"/>
              </a:solidFill>
              <a:latin typeface="+mj-lt"/>
              <a:cs typeface="Arial" panose="020B0604020202020204" pitchFamily="34" charset="0"/>
            </a:rPr>
            <a:t> Eur </a:t>
          </a:r>
          <a:r>
            <a:rPr lang="en-GB" sz="1600" b="0">
              <a:solidFill>
                <a:schemeClr val="bg1"/>
              </a:solidFill>
              <a:latin typeface="+mj-lt"/>
              <a:cs typeface="Arial" panose="020B0604020202020204" pitchFamily="34" charset="0"/>
            </a:rPr>
            <a:t>/ S – 5</a:t>
          </a:r>
          <a:r>
            <a:rPr lang="en-US" sz="1600" b="0">
              <a:solidFill>
                <a:schemeClr val="bg1"/>
              </a:solidFill>
              <a:latin typeface="+mj-lt"/>
              <a:cs typeface="Arial" panose="020B0604020202020204" pitchFamily="34" charset="0"/>
            </a:rPr>
            <a:t> </a:t>
          </a:r>
          <a:r>
            <a:rPr lang="en-GB" sz="1600" b="0" err="1">
              <a:solidFill>
                <a:schemeClr val="bg1"/>
              </a:solidFill>
              <a:latin typeface="+mj-lt"/>
              <a:cs typeface="Arial" panose="020B0604020202020204" pitchFamily="34" charset="0"/>
            </a:rPr>
            <a:t>mln</a:t>
          </a:r>
          <a:r>
            <a:rPr lang="en-GB" sz="1600" b="0">
              <a:solidFill>
                <a:schemeClr val="bg1"/>
              </a:solidFill>
              <a:latin typeface="+mj-lt"/>
              <a:cs typeface="Arial" panose="020B0604020202020204" pitchFamily="34" charset="0"/>
            </a:rPr>
            <a:t>. </a:t>
          </a:r>
          <a:r>
            <a:rPr lang="lt-LT" sz="1600" b="0">
              <a:solidFill>
                <a:schemeClr val="bg1"/>
              </a:solidFill>
              <a:latin typeface="+mj-lt"/>
              <a:cs typeface="Arial" panose="020B0604020202020204" pitchFamily="34" charset="0"/>
            </a:rPr>
            <a:t>Eur</a:t>
          </a:r>
          <a:r>
            <a:rPr lang="en-GB" sz="1600" b="0">
              <a:solidFill>
                <a:schemeClr val="bg1"/>
              </a:solidFill>
              <a:latin typeface="+mj-lt"/>
              <a:cs typeface="Arial" panose="020B0604020202020204" pitchFamily="34" charset="0"/>
            </a:rPr>
            <a:t>)</a:t>
          </a:r>
          <a:endParaRPr lang="lt-LT" sz="1600" b="0">
            <a:solidFill>
              <a:schemeClr val="bg1"/>
            </a:solidFill>
            <a:latin typeface="+mj-lt"/>
          </a:endParaRPr>
        </a:p>
      </dgm:t>
    </dgm:pt>
    <dgm:pt modelId="{D0D88F97-A3E9-441B-A46A-9E6063817042}" type="parTrans" cxnId="{E6BA828D-C54D-448A-9E4B-EFA928B3109C}">
      <dgm:prSet/>
      <dgm:spPr/>
      <dgm:t>
        <a:bodyPr/>
        <a:lstStyle/>
        <a:p>
          <a:endParaRPr lang="lt-LT"/>
        </a:p>
      </dgm:t>
    </dgm:pt>
    <dgm:pt modelId="{1F6BF933-9DA4-4253-B14B-3736179AE8AC}" type="sibTrans" cxnId="{E6BA828D-C54D-448A-9E4B-EFA928B3109C}">
      <dgm:prSet/>
      <dgm:spPr/>
      <dgm:t>
        <a:bodyPr/>
        <a:lstStyle/>
        <a:p>
          <a:endParaRPr lang="lt-LT"/>
        </a:p>
      </dgm:t>
    </dgm:pt>
    <dgm:pt modelId="{9CEBEB90-B27B-4599-A59F-605A26A2F2E8}" type="pres">
      <dgm:prSet presAssocID="{B66D581C-B7C2-4452-B538-8D027BC328A1}" presName="theList" presStyleCnt="0">
        <dgm:presLayoutVars>
          <dgm:dir/>
          <dgm:animLvl val="lvl"/>
          <dgm:resizeHandles val="exact"/>
        </dgm:presLayoutVars>
      </dgm:prSet>
      <dgm:spPr/>
    </dgm:pt>
    <dgm:pt modelId="{D2C612D1-0338-4D4A-9205-4E86E9F81C7C}" type="pres">
      <dgm:prSet presAssocID="{B936ED33-8149-4C23-A205-AE46D7B81835}" presName="compNode" presStyleCnt="0"/>
      <dgm:spPr/>
    </dgm:pt>
    <dgm:pt modelId="{42DA0950-487B-4546-B071-94425E13B3A5}" type="pres">
      <dgm:prSet presAssocID="{B936ED33-8149-4C23-A205-AE46D7B81835}" presName="aNode" presStyleLbl="bgShp" presStyleIdx="0" presStyleCnt="2"/>
      <dgm:spPr/>
    </dgm:pt>
    <dgm:pt modelId="{06FB4831-4F45-4F2B-828E-DC0B3D86D98A}" type="pres">
      <dgm:prSet presAssocID="{B936ED33-8149-4C23-A205-AE46D7B81835}" presName="textNode" presStyleLbl="bgShp" presStyleIdx="0" presStyleCnt="2"/>
      <dgm:spPr/>
    </dgm:pt>
    <dgm:pt modelId="{2F692EA5-ABAB-450B-BB27-A0DE20233E96}" type="pres">
      <dgm:prSet presAssocID="{B936ED33-8149-4C23-A205-AE46D7B81835}" presName="compChildNode" presStyleCnt="0"/>
      <dgm:spPr/>
    </dgm:pt>
    <dgm:pt modelId="{B39D91D0-A479-4435-9C2E-FAEF32F5458E}" type="pres">
      <dgm:prSet presAssocID="{B936ED33-8149-4C23-A205-AE46D7B81835}" presName="theInnerList" presStyleCnt="0"/>
      <dgm:spPr/>
    </dgm:pt>
    <dgm:pt modelId="{3BACE3B5-168A-43B5-A818-786AEF25A98D}" type="pres">
      <dgm:prSet presAssocID="{E0BA7C47-746A-49B4-90B5-85C46637EFCB}" presName="childNode" presStyleLbl="node1" presStyleIdx="0" presStyleCnt="2">
        <dgm:presLayoutVars>
          <dgm:bulletEnabled val="1"/>
        </dgm:presLayoutVars>
      </dgm:prSet>
      <dgm:spPr/>
    </dgm:pt>
    <dgm:pt modelId="{CE474BEB-39DA-4AFE-A4DE-90EEEFF17281}" type="pres">
      <dgm:prSet presAssocID="{B936ED33-8149-4C23-A205-AE46D7B81835}" presName="aSpace" presStyleCnt="0"/>
      <dgm:spPr/>
    </dgm:pt>
    <dgm:pt modelId="{D34C24AF-6C49-4D78-9CD8-1D57C47425EF}" type="pres">
      <dgm:prSet presAssocID="{A24C2F0F-FC13-4BDB-B001-8843FF5A3B4B}" presName="compNode" presStyleCnt="0"/>
      <dgm:spPr/>
    </dgm:pt>
    <dgm:pt modelId="{137D0D7B-A398-43A5-8B03-758B82AA7B51}" type="pres">
      <dgm:prSet presAssocID="{A24C2F0F-FC13-4BDB-B001-8843FF5A3B4B}" presName="aNode" presStyleLbl="bgShp" presStyleIdx="1" presStyleCnt="2"/>
      <dgm:spPr/>
    </dgm:pt>
    <dgm:pt modelId="{775A694C-BEAC-4D8C-9B16-1591A75C3AC2}" type="pres">
      <dgm:prSet presAssocID="{A24C2F0F-FC13-4BDB-B001-8843FF5A3B4B}" presName="textNode" presStyleLbl="bgShp" presStyleIdx="1" presStyleCnt="2"/>
      <dgm:spPr/>
    </dgm:pt>
    <dgm:pt modelId="{A101686F-748C-47EC-A507-0741A203EAC3}" type="pres">
      <dgm:prSet presAssocID="{A24C2F0F-FC13-4BDB-B001-8843FF5A3B4B}" presName="compChildNode" presStyleCnt="0"/>
      <dgm:spPr/>
    </dgm:pt>
    <dgm:pt modelId="{202C61FD-9383-4A6F-9957-6AE0A5A65A2A}" type="pres">
      <dgm:prSet presAssocID="{A24C2F0F-FC13-4BDB-B001-8843FF5A3B4B}" presName="theInnerList" presStyleCnt="0"/>
      <dgm:spPr/>
    </dgm:pt>
    <dgm:pt modelId="{7688DADF-FD6E-46DF-BAB9-C1C76447B588}" type="pres">
      <dgm:prSet presAssocID="{5DCB1C12-FAF2-4878-94B6-D68931922C16}" presName="childNode" presStyleLbl="node1" presStyleIdx="1" presStyleCnt="2">
        <dgm:presLayoutVars>
          <dgm:bulletEnabled val="1"/>
        </dgm:presLayoutVars>
      </dgm:prSet>
      <dgm:spPr/>
    </dgm:pt>
  </dgm:ptLst>
  <dgm:cxnLst>
    <dgm:cxn modelId="{21EF5B04-069E-4CC5-BCEE-E38896BA8068}" type="presOf" srcId="{B936ED33-8149-4C23-A205-AE46D7B81835}" destId="{06FB4831-4F45-4F2B-828E-DC0B3D86D98A}" srcOrd="1" destOrd="0" presId="urn:microsoft.com/office/officeart/2005/8/layout/lProcess2"/>
    <dgm:cxn modelId="{B75F9706-6C0C-4B0D-9C63-B5A655BBFB93}" srcId="{A24C2F0F-FC13-4BDB-B001-8843FF5A3B4B}" destId="{5DCB1C12-FAF2-4878-94B6-D68931922C16}" srcOrd="0" destOrd="0" parTransId="{EF5A13AE-A1B9-426D-A939-19734B195AB4}" sibTransId="{77336409-9FA7-4E33-AE93-992A2EA03A67}"/>
    <dgm:cxn modelId="{25D9E50D-92EB-457D-9245-A9827B5CBDBB}" srcId="{B66D581C-B7C2-4452-B538-8D027BC328A1}" destId="{B936ED33-8149-4C23-A205-AE46D7B81835}" srcOrd="0" destOrd="0" parTransId="{504EF0E9-9E17-4463-90E4-9FDFC0F8A24E}" sibTransId="{96314F15-DA06-4242-99AF-A6C44E9700D3}"/>
    <dgm:cxn modelId="{9AC77F0F-9C6C-4458-AC06-F062466E5195}" type="presOf" srcId="{5DCB1C12-FAF2-4878-94B6-D68931922C16}" destId="{7688DADF-FD6E-46DF-BAB9-C1C76447B588}" srcOrd="0" destOrd="0" presId="urn:microsoft.com/office/officeart/2005/8/layout/lProcess2"/>
    <dgm:cxn modelId="{FCB8F625-183F-41F1-A362-67D07DCFD6CB}" srcId="{B66D581C-B7C2-4452-B538-8D027BC328A1}" destId="{A24C2F0F-FC13-4BDB-B001-8843FF5A3B4B}" srcOrd="1" destOrd="0" parTransId="{F4993084-F7C8-4EFA-B020-0EF0C7EB0B7B}" sibTransId="{C65E0D03-001C-456B-A63A-77F8445A73B0}"/>
    <dgm:cxn modelId="{59FA0927-D87F-4265-9CAC-B0D25298189F}" type="presOf" srcId="{E0BA7C47-746A-49B4-90B5-85C46637EFCB}" destId="{3BACE3B5-168A-43B5-A818-786AEF25A98D}" srcOrd="0" destOrd="0" presId="urn:microsoft.com/office/officeart/2005/8/layout/lProcess2"/>
    <dgm:cxn modelId="{5BD4973E-39B7-43D9-8643-893A691F6A90}" type="presOf" srcId="{A24C2F0F-FC13-4BDB-B001-8843FF5A3B4B}" destId="{137D0D7B-A398-43A5-8B03-758B82AA7B51}" srcOrd="0" destOrd="0" presId="urn:microsoft.com/office/officeart/2005/8/layout/lProcess2"/>
    <dgm:cxn modelId="{E7A1715A-5DD4-4455-AD32-191BED702F14}" type="presOf" srcId="{B936ED33-8149-4C23-A205-AE46D7B81835}" destId="{42DA0950-487B-4546-B071-94425E13B3A5}" srcOrd="0" destOrd="0" presId="urn:microsoft.com/office/officeart/2005/8/layout/lProcess2"/>
    <dgm:cxn modelId="{A94BA687-CF51-4AAB-BF26-8D552641A8B4}" type="presOf" srcId="{B66D581C-B7C2-4452-B538-8D027BC328A1}" destId="{9CEBEB90-B27B-4599-A59F-605A26A2F2E8}" srcOrd="0" destOrd="0" presId="urn:microsoft.com/office/officeart/2005/8/layout/lProcess2"/>
    <dgm:cxn modelId="{E6BA828D-C54D-448A-9E4B-EFA928B3109C}" srcId="{B936ED33-8149-4C23-A205-AE46D7B81835}" destId="{E0BA7C47-746A-49B4-90B5-85C46637EFCB}" srcOrd="0" destOrd="0" parTransId="{D0D88F97-A3E9-441B-A46A-9E6063817042}" sibTransId="{1F6BF933-9DA4-4253-B14B-3736179AE8AC}"/>
    <dgm:cxn modelId="{D4AE5E9D-518C-4C11-AF69-C3D62D6A6612}" type="presOf" srcId="{A24C2F0F-FC13-4BDB-B001-8843FF5A3B4B}" destId="{775A694C-BEAC-4D8C-9B16-1591A75C3AC2}" srcOrd="1" destOrd="0" presId="urn:microsoft.com/office/officeart/2005/8/layout/lProcess2"/>
    <dgm:cxn modelId="{693C65C6-CBD7-4814-AD76-298E94314ED1}" type="presParOf" srcId="{9CEBEB90-B27B-4599-A59F-605A26A2F2E8}" destId="{D2C612D1-0338-4D4A-9205-4E86E9F81C7C}" srcOrd="0" destOrd="0" presId="urn:microsoft.com/office/officeart/2005/8/layout/lProcess2"/>
    <dgm:cxn modelId="{23607FEE-5606-45EC-8459-D9457C76A5C8}" type="presParOf" srcId="{D2C612D1-0338-4D4A-9205-4E86E9F81C7C}" destId="{42DA0950-487B-4546-B071-94425E13B3A5}" srcOrd="0" destOrd="0" presId="urn:microsoft.com/office/officeart/2005/8/layout/lProcess2"/>
    <dgm:cxn modelId="{F0EBABE1-5D63-4667-B3F7-CD0A3DF4FF6E}" type="presParOf" srcId="{D2C612D1-0338-4D4A-9205-4E86E9F81C7C}" destId="{06FB4831-4F45-4F2B-828E-DC0B3D86D98A}" srcOrd="1" destOrd="0" presId="urn:microsoft.com/office/officeart/2005/8/layout/lProcess2"/>
    <dgm:cxn modelId="{11543485-E710-4334-92BA-775BF94556F5}" type="presParOf" srcId="{D2C612D1-0338-4D4A-9205-4E86E9F81C7C}" destId="{2F692EA5-ABAB-450B-BB27-A0DE20233E96}" srcOrd="2" destOrd="0" presId="urn:microsoft.com/office/officeart/2005/8/layout/lProcess2"/>
    <dgm:cxn modelId="{C3752207-5A14-4E42-B820-F66EAA122B5B}" type="presParOf" srcId="{2F692EA5-ABAB-450B-BB27-A0DE20233E96}" destId="{B39D91D0-A479-4435-9C2E-FAEF32F5458E}" srcOrd="0" destOrd="0" presId="urn:microsoft.com/office/officeart/2005/8/layout/lProcess2"/>
    <dgm:cxn modelId="{51E6D9FA-C91A-484F-9559-6AD92E0C0233}" type="presParOf" srcId="{B39D91D0-A479-4435-9C2E-FAEF32F5458E}" destId="{3BACE3B5-168A-43B5-A818-786AEF25A98D}" srcOrd="0" destOrd="0" presId="urn:microsoft.com/office/officeart/2005/8/layout/lProcess2"/>
    <dgm:cxn modelId="{B8ABFB67-2035-4C50-B713-D81CEB80F45A}" type="presParOf" srcId="{9CEBEB90-B27B-4599-A59F-605A26A2F2E8}" destId="{CE474BEB-39DA-4AFE-A4DE-90EEEFF17281}" srcOrd="1" destOrd="0" presId="urn:microsoft.com/office/officeart/2005/8/layout/lProcess2"/>
    <dgm:cxn modelId="{0C0B8B01-46BE-4225-91A3-EAE8347726AF}" type="presParOf" srcId="{9CEBEB90-B27B-4599-A59F-605A26A2F2E8}" destId="{D34C24AF-6C49-4D78-9CD8-1D57C47425EF}" srcOrd="2" destOrd="0" presId="urn:microsoft.com/office/officeart/2005/8/layout/lProcess2"/>
    <dgm:cxn modelId="{330C71EE-4499-4498-92BD-8101593FE7E9}" type="presParOf" srcId="{D34C24AF-6C49-4D78-9CD8-1D57C47425EF}" destId="{137D0D7B-A398-43A5-8B03-758B82AA7B51}" srcOrd="0" destOrd="0" presId="urn:microsoft.com/office/officeart/2005/8/layout/lProcess2"/>
    <dgm:cxn modelId="{F693763A-0ED6-4231-9386-13F97BB245B5}" type="presParOf" srcId="{D34C24AF-6C49-4D78-9CD8-1D57C47425EF}" destId="{775A694C-BEAC-4D8C-9B16-1591A75C3AC2}" srcOrd="1" destOrd="0" presId="urn:microsoft.com/office/officeart/2005/8/layout/lProcess2"/>
    <dgm:cxn modelId="{096D2661-BCED-4111-9F24-AA42EDF0E0EA}" type="presParOf" srcId="{D34C24AF-6C49-4D78-9CD8-1D57C47425EF}" destId="{A101686F-748C-47EC-A507-0741A203EAC3}" srcOrd="2" destOrd="0" presId="urn:microsoft.com/office/officeart/2005/8/layout/lProcess2"/>
    <dgm:cxn modelId="{114EDAAD-CCCE-4E4E-AA60-037DC1D385E9}" type="presParOf" srcId="{A101686F-748C-47EC-A507-0741A203EAC3}" destId="{202C61FD-9383-4A6F-9957-6AE0A5A65A2A}" srcOrd="0" destOrd="0" presId="urn:microsoft.com/office/officeart/2005/8/layout/lProcess2"/>
    <dgm:cxn modelId="{B8465BD5-9C95-48A2-9034-261E8209503A}" type="presParOf" srcId="{202C61FD-9383-4A6F-9957-6AE0A5A65A2A}" destId="{7688DADF-FD6E-46DF-BAB9-C1C76447B588}" srcOrd="0" destOrd="0" presId="urn:microsoft.com/office/officeart/2005/8/layout/lProcess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B66D581C-B7C2-4452-B538-8D027BC328A1}" type="doc">
      <dgm:prSet loTypeId="urn:microsoft.com/office/officeart/2005/8/layout/lProcess2" loCatId="list" qsTypeId="urn:microsoft.com/office/officeart/2005/8/quickstyle/simple1" qsCatId="simple" csTypeId="urn:microsoft.com/office/officeart/2005/8/colors/accent5_2" csCatId="accent5" phldr="1"/>
      <dgm:spPr/>
      <dgm:t>
        <a:bodyPr/>
        <a:lstStyle/>
        <a:p>
          <a:endParaRPr lang="lt-LT"/>
        </a:p>
      </dgm:t>
    </dgm:pt>
    <dgm:pt modelId="{B936ED33-8149-4C23-A205-AE46D7B81835}">
      <dgm:prSet phldrT="[Text]" custT="1">
        <dgm:style>
          <a:lnRef idx="1">
            <a:schemeClr val="accent5"/>
          </a:lnRef>
          <a:fillRef idx="2">
            <a:schemeClr val="accent5"/>
          </a:fillRef>
          <a:effectRef idx="1">
            <a:schemeClr val="accent5"/>
          </a:effectRef>
          <a:fontRef idx="minor">
            <a:schemeClr val="dk1"/>
          </a:fontRef>
        </dgm:style>
      </dgm:prSet>
      <dgm:spPr/>
      <dgm:t>
        <a:bodyPr/>
        <a:lstStyle/>
        <a:p>
          <a:pPr algn="ctr"/>
          <a:r>
            <a:rPr lang="lt-LT" sz="1800" b="1" noProof="0" dirty="0">
              <a:solidFill>
                <a:schemeClr val="accent5">
                  <a:lumMod val="75000"/>
                </a:schemeClr>
              </a:solidFill>
            </a:rPr>
            <a:t>Didinti energijos vartojimo efektyvumą pramonės įmonėse</a:t>
          </a:r>
          <a:endParaRPr lang="en-US" sz="1800" b="0" dirty="0">
            <a:solidFill>
              <a:schemeClr val="accent5">
                <a:lumMod val="75000"/>
              </a:schemeClr>
            </a:solidFill>
          </a:endParaRPr>
        </a:p>
      </dgm:t>
    </dgm:pt>
    <dgm:pt modelId="{504EF0E9-9E17-4463-90E4-9FDFC0F8A24E}" type="parTrans" cxnId="{25D9E50D-92EB-457D-9245-A9827B5CBDBB}">
      <dgm:prSet/>
      <dgm:spPr/>
      <dgm:t>
        <a:bodyPr/>
        <a:lstStyle/>
        <a:p>
          <a:endParaRPr lang="lt-LT"/>
        </a:p>
      </dgm:t>
    </dgm:pt>
    <dgm:pt modelId="{96314F15-DA06-4242-99AF-A6C44E9700D3}" type="sibTrans" cxnId="{25D9E50D-92EB-457D-9245-A9827B5CBDBB}">
      <dgm:prSet/>
      <dgm:spPr/>
      <dgm:t>
        <a:bodyPr/>
        <a:lstStyle/>
        <a:p>
          <a:endParaRPr lang="lt-LT"/>
        </a:p>
      </dgm:t>
    </dgm:pt>
    <dgm:pt modelId="{E0BA7C47-746A-49B4-90B5-85C46637EFCB}">
      <dgm:prSet custT="1">
        <dgm:style>
          <a:lnRef idx="2">
            <a:schemeClr val="accent5">
              <a:shade val="50000"/>
            </a:schemeClr>
          </a:lnRef>
          <a:fillRef idx="1">
            <a:schemeClr val="accent5"/>
          </a:fillRef>
          <a:effectRef idx="0">
            <a:schemeClr val="accent5"/>
          </a:effectRef>
          <a:fontRef idx="minor">
            <a:schemeClr val="lt1"/>
          </a:fontRef>
        </dgm:style>
      </dgm:prSet>
      <dgm:spPr/>
      <dgm:t>
        <a:bodyPr/>
        <a:lstStyle/>
        <a:p>
          <a:pPr>
            <a:lnSpc>
              <a:spcPct val="100000"/>
            </a:lnSpc>
            <a:spcAft>
              <a:spcPts val="0"/>
            </a:spcAft>
          </a:pPr>
          <a:r>
            <a:rPr kumimoji="0" lang="en-GB" sz="1600" b="1" i="0" u="none" strike="noStrike" cap="none" spc="0" normalizeH="0" baseline="0" dirty="0">
              <a:ln/>
              <a:effectLst/>
              <a:uLnTx/>
              <a:uFillTx/>
              <a:latin typeface="+mj-lt"/>
              <a:ea typeface="+mn-ea"/>
              <a:cs typeface="Arial" panose="020B0604020202020204" pitchFamily="34" charset="0"/>
            </a:rPr>
            <a:t>100,8</a:t>
          </a:r>
          <a:r>
            <a:rPr lang="en-US" sz="1600" b="1" dirty="0">
              <a:latin typeface="+mj-lt"/>
              <a:cs typeface="Arial" panose="020B0604020202020204" pitchFamily="34" charset="0"/>
            </a:rPr>
            <a:t> </a:t>
          </a:r>
          <a:r>
            <a:rPr lang="en-GB" sz="1600" b="1" dirty="0" err="1">
              <a:latin typeface="+mj-lt"/>
              <a:cs typeface="Arial" panose="020B0604020202020204" pitchFamily="34" charset="0"/>
            </a:rPr>
            <a:t>mln</a:t>
          </a:r>
          <a:r>
            <a:rPr lang="en-GB" sz="1600" b="1" dirty="0">
              <a:latin typeface="+mj-lt"/>
              <a:cs typeface="Arial" panose="020B0604020202020204" pitchFamily="34" charset="0"/>
            </a:rPr>
            <a:t>. </a:t>
          </a:r>
          <a:r>
            <a:rPr lang="lt-LT" sz="1600" b="1" dirty="0">
              <a:latin typeface="+mj-lt"/>
              <a:cs typeface="Arial" panose="020B0604020202020204" pitchFamily="34" charset="0"/>
            </a:rPr>
            <a:t>Eur </a:t>
          </a:r>
          <a:r>
            <a:rPr lang="lt-LT" sz="1600" b="0" dirty="0">
              <a:latin typeface="+mj-lt"/>
              <a:cs typeface="Arial" panose="020B0604020202020204" pitchFamily="34" charset="0"/>
            </a:rPr>
            <a:t>(S ir VVL)</a:t>
          </a:r>
        </a:p>
        <a:p>
          <a:pPr>
            <a:lnSpc>
              <a:spcPct val="100000"/>
            </a:lnSpc>
            <a:spcAft>
              <a:spcPts val="0"/>
            </a:spcAft>
          </a:pPr>
          <a:r>
            <a:rPr lang="en-GB" sz="1600" b="0" dirty="0">
              <a:latin typeface="+mj-lt"/>
              <a:cs typeface="Arial" panose="020B0604020202020204" pitchFamily="34" charset="0"/>
            </a:rPr>
            <a:t> – </a:t>
          </a:r>
          <a:r>
            <a:rPr lang="en-GB" sz="1600" b="0" dirty="0" err="1">
              <a:latin typeface="+mj-lt"/>
              <a:cs typeface="Arial" panose="020B0604020202020204" pitchFamily="34" charset="0"/>
            </a:rPr>
            <a:t>subsidijos</a:t>
          </a:r>
          <a:r>
            <a:rPr lang="en-GB" sz="1600" b="0" dirty="0">
              <a:latin typeface="+mj-lt"/>
              <a:cs typeface="Arial" panose="020B0604020202020204" pitchFamily="34" charset="0"/>
            </a:rPr>
            <a:t> </a:t>
          </a:r>
          <a:endParaRPr lang="lt-LT" sz="1600" b="0" dirty="0">
            <a:latin typeface="+mj-lt"/>
            <a:cs typeface="Arial" panose="020B0604020202020204" pitchFamily="34" charset="0"/>
          </a:endParaRPr>
        </a:p>
        <a:p>
          <a:pPr>
            <a:lnSpc>
              <a:spcPct val="100000"/>
            </a:lnSpc>
            <a:spcAft>
              <a:spcPts val="0"/>
            </a:spcAft>
          </a:pPr>
          <a:r>
            <a:rPr lang="en-GB" sz="1600" b="0" dirty="0">
              <a:latin typeface="+mj-lt"/>
              <a:cs typeface="Arial" panose="020B0604020202020204" pitchFamily="34" charset="0"/>
            </a:rPr>
            <a:t>(VVL – </a:t>
          </a:r>
          <a:r>
            <a:rPr lang="en-US" sz="1600" b="0" dirty="0">
              <a:latin typeface="+mj-lt"/>
              <a:cs typeface="Arial" panose="020B0604020202020204" pitchFamily="34" charset="0"/>
            </a:rPr>
            <a:t>60,5 </a:t>
          </a:r>
          <a:r>
            <a:rPr lang="en-GB" sz="1600" b="0" dirty="0" err="1">
              <a:latin typeface="+mj-lt"/>
              <a:cs typeface="Arial" panose="020B0604020202020204" pitchFamily="34" charset="0"/>
            </a:rPr>
            <a:t>mln</a:t>
          </a:r>
          <a:r>
            <a:rPr lang="en-GB" sz="1600" b="0" dirty="0">
              <a:latin typeface="+mj-lt"/>
              <a:cs typeface="Arial" panose="020B0604020202020204" pitchFamily="34" charset="0"/>
            </a:rPr>
            <a:t>. </a:t>
          </a:r>
          <a:r>
            <a:rPr lang="lt-LT" sz="1600" b="0" dirty="0">
              <a:latin typeface="+mj-lt"/>
              <a:cs typeface="Arial" panose="020B0604020202020204" pitchFamily="34" charset="0"/>
            </a:rPr>
            <a:t>Eur </a:t>
          </a:r>
          <a:r>
            <a:rPr lang="en-GB" sz="1600" b="0" dirty="0">
              <a:latin typeface="+mj-lt"/>
              <a:cs typeface="Arial" panose="020B0604020202020204" pitchFamily="34" charset="0"/>
            </a:rPr>
            <a:t>/ S – 40,3 </a:t>
          </a:r>
          <a:r>
            <a:rPr lang="en-GB" sz="1600" b="0" dirty="0" err="1">
              <a:latin typeface="+mj-lt"/>
              <a:cs typeface="Arial" panose="020B0604020202020204" pitchFamily="34" charset="0"/>
            </a:rPr>
            <a:t>mln</a:t>
          </a:r>
          <a:r>
            <a:rPr lang="en-GB" sz="1600" b="0" dirty="0">
              <a:latin typeface="+mj-lt"/>
              <a:cs typeface="Arial" panose="020B0604020202020204" pitchFamily="34" charset="0"/>
            </a:rPr>
            <a:t>. </a:t>
          </a:r>
          <a:r>
            <a:rPr lang="lt-LT" sz="1600" b="0" dirty="0">
              <a:latin typeface="+mj-lt"/>
              <a:cs typeface="Arial" panose="020B0604020202020204" pitchFamily="34" charset="0"/>
            </a:rPr>
            <a:t>Eur</a:t>
          </a:r>
          <a:endParaRPr lang="lt-LT" sz="1600" b="0" dirty="0">
            <a:latin typeface="+mj-lt"/>
          </a:endParaRPr>
        </a:p>
      </dgm:t>
    </dgm:pt>
    <dgm:pt modelId="{1F6BF933-9DA4-4253-B14B-3736179AE8AC}" type="sibTrans" cxnId="{E6BA828D-C54D-448A-9E4B-EFA928B3109C}">
      <dgm:prSet/>
      <dgm:spPr/>
      <dgm:t>
        <a:bodyPr/>
        <a:lstStyle/>
        <a:p>
          <a:endParaRPr lang="lt-LT"/>
        </a:p>
      </dgm:t>
    </dgm:pt>
    <dgm:pt modelId="{D0D88F97-A3E9-441B-A46A-9E6063817042}" type="parTrans" cxnId="{E6BA828D-C54D-448A-9E4B-EFA928B3109C}">
      <dgm:prSet/>
      <dgm:spPr/>
      <dgm:t>
        <a:bodyPr/>
        <a:lstStyle/>
        <a:p>
          <a:endParaRPr lang="lt-LT"/>
        </a:p>
      </dgm:t>
    </dgm:pt>
    <dgm:pt modelId="{2EA409C3-02F7-4672-B04F-C897017C5385}">
      <dgm:prSet custT="1">
        <dgm:style>
          <a:lnRef idx="2">
            <a:schemeClr val="accent5">
              <a:shade val="50000"/>
            </a:schemeClr>
          </a:lnRef>
          <a:fillRef idx="1">
            <a:schemeClr val="accent5"/>
          </a:fillRef>
          <a:effectRef idx="0">
            <a:schemeClr val="accent5"/>
          </a:effectRef>
          <a:fontRef idx="minor">
            <a:schemeClr val="lt1"/>
          </a:fontRef>
        </dgm:style>
      </dgm:prSet>
      <dgm:spPr>
        <a:solidFill>
          <a:schemeClr val="accent5">
            <a:lumMod val="60000"/>
            <a:lumOff val="40000"/>
          </a:schemeClr>
        </a:solidFill>
      </dgm:spPr>
      <dgm:t>
        <a:bodyPr/>
        <a:lstStyle/>
        <a:p>
          <a:pPr>
            <a:lnSpc>
              <a:spcPct val="100000"/>
            </a:lnSpc>
            <a:spcAft>
              <a:spcPts val="0"/>
            </a:spcAft>
          </a:pPr>
          <a:r>
            <a:rPr lang="lt-LT" sz="1800" b="1" dirty="0">
              <a:solidFill>
                <a:schemeClr val="accent5">
                  <a:lumMod val="75000"/>
                </a:schemeClr>
              </a:solidFill>
            </a:rPr>
            <a:t>Skatinti AEI diegimą pramonės</a:t>
          </a:r>
          <a:r>
            <a:rPr lang="en-US" sz="1800" b="1" dirty="0">
              <a:solidFill>
                <a:schemeClr val="accent5">
                  <a:lumMod val="75000"/>
                </a:schemeClr>
              </a:solidFill>
            </a:rPr>
            <a:t> </a:t>
          </a:r>
          <a:r>
            <a:rPr lang="lt-LT" sz="1800" b="1" dirty="0">
              <a:solidFill>
                <a:schemeClr val="accent5">
                  <a:lumMod val="75000"/>
                </a:schemeClr>
              </a:solidFill>
            </a:rPr>
            <a:t>įmonėse</a:t>
          </a:r>
          <a:endParaRPr lang="lt-LT" sz="1800" b="0" dirty="0">
            <a:solidFill>
              <a:schemeClr val="accent5">
                <a:lumMod val="75000"/>
              </a:schemeClr>
            </a:solidFill>
            <a:latin typeface="+mj-lt"/>
          </a:endParaRPr>
        </a:p>
      </dgm:t>
    </dgm:pt>
    <dgm:pt modelId="{9249A14D-B43A-44EE-AFF2-06EE3E8E956A}" type="parTrans" cxnId="{37F92EB8-1DDC-4AB6-A8DE-19FD9D4A5670}">
      <dgm:prSet/>
      <dgm:spPr/>
      <dgm:t>
        <a:bodyPr/>
        <a:lstStyle/>
        <a:p>
          <a:endParaRPr lang="lt-LT"/>
        </a:p>
      </dgm:t>
    </dgm:pt>
    <dgm:pt modelId="{833A196F-0EAC-4F69-B936-58F7D812FC83}" type="sibTrans" cxnId="{37F92EB8-1DDC-4AB6-A8DE-19FD9D4A5670}">
      <dgm:prSet/>
      <dgm:spPr/>
      <dgm:t>
        <a:bodyPr/>
        <a:lstStyle/>
        <a:p>
          <a:endParaRPr lang="lt-LT"/>
        </a:p>
      </dgm:t>
    </dgm:pt>
    <dgm:pt modelId="{937D79E3-7DAE-4810-BBE0-70D806771260}">
      <dgm:prSet custT="1">
        <dgm:style>
          <a:lnRef idx="2">
            <a:schemeClr val="accent5">
              <a:shade val="50000"/>
            </a:schemeClr>
          </a:lnRef>
          <a:fillRef idx="1">
            <a:schemeClr val="accent5"/>
          </a:fillRef>
          <a:effectRef idx="0">
            <a:schemeClr val="accent5"/>
          </a:effectRef>
          <a:fontRef idx="minor">
            <a:schemeClr val="lt1"/>
          </a:fontRef>
        </dgm:style>
      </dgm:prSet>
      <dgm:spPr/>
      <dgm:t>
        <a:bodyPr/>
        <a:lstStyle/>
        <a:p>
          <a:pPr>
            <a:lnSpc>
              <a:spcPct val="100000"/>
            </a:lnSpc>
            <a:spcAft>
              <a:spcPts val="0"/>
            </a:spcAft>
          </a:pPr>
          <a:r>
            <a:rPr kumimoji="0" lang="en-GB" sz="1600" b="1" i="0" u="none" strike="noStrike" cap="none" spc="0" normalizeH="0" baseline="0" dirty="0">
              <a:ln/>
              <a:effectLst/>
              <a:uLnTx/>
              <a:uFillTx/>
              <a:latin typeface="+mj-lt"/>
              <a:ea typeface="+mn-ea"/>
              <a:cs typeface="Arial" panose="020B0604020202020204" pitchFamily="34" charset="0"/>
            </a:rPr>
            <a:t>20</a:t>
          </a:r>
          <a:r>
            <a:rPr lang="en-US" sz="1600" b="1" dirty="0">
              <a:latin typeface="+mj-lt"/>
              <a:cs typeface="Arial" panose="020B0604020202020204" pitchFamily="34" charset="0"/>
            </a:rPr>
            <a:t> </a:t>
          </a:r>
          <a:r>
            <a:rPr lang="en-GB" sz="1600" b="1" dirty="0" err="1">
              <a:latin typeface="+mj-lt"/>
              <a:cs typeface="Arial" panose="020B0604020202020204" pitchFamily="34" charset="0"/>
            </a:rPr>
            <a:t>mln</a:t>
          </a:r>
          <a:r>
            <a:rPr lang="en-GB" sz="1600" b="1" dirty="0">
              <a:latin typeface="+mj-lt"/>
              <a:cs typeface="Arial" panose="020B0604020202020204" pitchFamily="34" charset="0"/>
            </a:rPr>
            <a:t>. </a:t>
          </a:r>
          <a:r>
            <a:rPr lang="lt-LT" sz="1600" b="1" dirty="0">
              <a:latin typeface="+mj-lt"/>
              <a:cs typeface="Arial" panose="020B0604020202020204" pitchFamily="34" charset="0"/>
            </a:rPr>
            <a:t>Eur </a:t>
          </a:r>
          <a:r>
            <a:rPr lang="en-US" sz="1600" b="0" noProof="0" dirty="0">
              <a:latin typeface="+mj-lt"/>
            </a:rPr>
            <a:t>(VVL </a:t>
          </a:r>
          <a:r>
            <a:rPr lang="lt-LT" sz="1600" b="0" noProof="0" dirty="0">
              <a:latin typeface="+mj-lt"/>
            </a:rPr>
            <a:t>)</a:t>
          </a:r>
          <a:r>
            <a:rPr kumimoji="0" lang="en-GB" sz="1600" b="0" i="0" u="none" strike="noStrike" cap="none" spc="0" normalizeH="0" baseline="0" dirty="0">
              <a:ln/>
              <a:effectLst/>
              <a:uLnTx/>
              <a:uFillTx/>
              <a:latin typeface="+mj-lt"/>
              <a:ea typeface="+mn-ea"/>
              <a:cs typeface="Arial" panose="020B0604020202020204" pitchFamily="34" charset="0"/>
            </a:rPr>
            <a:t> </a:t>
          </a:r>
          <a:endParaRPr kumimoji="0" lang="lt-LT" sz="1600" b="0" i="0" u="none" strike="noStrike" cap="none" spc="0" normalizeH="0" baseline="0" dirty="0">
            <a:ln/>
            <a:effectLst/>
            <a:uLnTx/>
            <a:uFillTx/>
            <a:latin typeface="+mj-lt"/>
            <a:ea typeface="+mn-ea"/>
            <a:cs typeface="Arial" panose="020B0604020202020204" pitchFamily="34" charset="0"/>
          </a:endParaRPr>
        </a:p>
        <a:p>
          <a:pPr>
            <a:lnSpc>
              <a:spcPct val="100000"/>
            </a:lnSpc>
            <a:spcAft>
              <a:spcPts val="0"/>
            </a:spcAft>
          </a:pPr>
          <a:r>
            <a:rPr lang="en-GB" sz="1600" b="0" dirty="0">
              <a:latin typeface="+mj-lt"/>
              <a:cs typeface="Arial" panose="020B0604020202020204" pitchFamily="34" charset="0"/>
            </a:rPr>
            <a:t> – </a:t>
          </a:r>
          <a:r>
            <a:rPr lang="en-GB" sz="1600" b="0" dirty="0" err="1">
              <a:latin typeface="+mj-lt"/>
              <a:cs typeface="Arial" panose="020B0604020202020204" pitchFamily="34" charset="0"/>
            </a:rPr>
            <a:t>subsidijos</a:t>
          </a:r>
          <a:endParaRPr lang="lt-LT" sz="1600" b="0" dirty="0">
            <a:latin typeface="+mj-lt"/>
          </a:endParaRPr>
        </a:p>
      </dgm:t>
    </dgm:pt>
    <dgm:pt modelId="{22A2C3C2-6A03-48E2-9EC2-09FE77398E5C}" type="parTrans" cxnId="{BB7DB3D2-41DD-497B-9D4C-3B7D00CD4F47}">
      <dgm:prSet/>
      <dgm:spPr/>
      <dgm:t>
        <a:bodyPr/>
        <a:lstStyle/>
        <a:p>
          <a:endParaRPr lang="lt-LT"/>
        </a:p>
      </dgm:t>
    </dgm:pt>
    <dgm:pt modelId="{DE53F908-C9DF-4351-BC91-7989FA2A442B}" type="sibTrans" cxnId="{BB7DB3D2-41DD-497B-9D4C-3B7D00CD4F47}">
      <dgm:prSet/>
      <dgm:spPr/>
      <dgm:t>
        <a:bodyPr/>
        <a:lstStyle/>
        <a:p>
          <a:endParaRPr lang="lt-LT"/>
        </a:p>
      </dgm:t>
    </dgm:pt>
    <dgm:pt modelId="{9CEBEB90-B27B-4599-A59F-605A26A2F2E8}" type="pres">
      <dgm:prSet presAssocID="{B66D581C-B7C2-4452-B538-8D027BC328A1}" presName="theList" presStyleCnt="0">
        <dgm:presLayoutVars>
          <dgm:dir/>
          <dgm:animLvl val="lvl"/>
          <dgm:resizeHandles val="exact"/>
        </dgm:presLayoutVars>
      </dgm:prSet>
      <dgm:spPr/>
    </dgm:pt>
    <dgm:pt modelId="{D2C612D1-0338-4D4A-9205-4E86E9F81C7C}" type="pres">
      <dgm:prSet presAssocID="{B936ED33-8149-4C23-A205-AE46D7B81835}" presName="compNode" presStyleCnt="0"/>
      <dgm:spPr/>
    </dgm:pt>
    <dgm:pt modelId="{42DA0950-487B-4546-B071-94425E13B3A5}" type="pres">
      <dgm:prSet presAssocID="{B936ED33-8149-4C23-A205-AE46D7B81835}" presName="aNode" presStyleLbl="bgShp" presStyleIdx="0" presStyleCnt="2" custLinFactNeighborX="-4328" custLinFactNeighborY="18015"/>
      <dgm:spPr/>
    </dgm:pt>
    <dgm:pt modelId="{06FB4831-4F45-4F2B-828E-DC0B3D86D98A}" type="pres">
      <dgm:prSet presAssocID="{B936ED33-8149-4C23-A205-AE46D7B81835}" presName="textNode" presStyleLbl="bgShp" presStyleIdx="0" presStyleCnt="2"/>
      <dgm:spPr/>
    </dgm:pt>
    <dgm:pt modelId="{2F692EA5-ABAB-450B-BB27-A0DE20233E96}" type="pres">
      <dgm:prSet presAssocID="{B936ED33-8149-4C23-A205-AE46D7B81835}" presName="compChildNode" presStyleCnt="0"/>
      <dgm:spPr/>
    </dgm:pt>
    <dgm:pt modelId="{B39D91D0-A479-4435-9C2E-FAEF32F5458E}" type="pres">
      <dgm:prSet presAssocID="{B936ED33-8149-4C23-A205-AE46D7B81835}" presName="theInnerList" presStyleCnt="0"/>
      <dgm:spPr/>
    </dgm:pt>
    <dgm:pt modelId="{3BACE3B5-168A-43B5-A818-786AEF25A98D}" type="pres">
      <dgm:prSet presAssocID="{E0BA7C47-746A-49B4-90B5-85C46637EFCB}" presName="childNode" presStyleLbl="node1" presStyleIdx="0" presStyleCnt="2">
        <dgm:presLayoutVars>
          <dgm:bulletEnabled val="1"/>
        </dgm:presLayoutVars>
      </dgm:prSet>
      <dgm:spPr/>
    </dgm:pt>
    <dgm:pt modelId="{DF88994D-2AD3-4762-A6DB-5170053CD0FD}" type="pres">
      <dgm:prSet presAssocID="{B936ED33-8149-4C23-A205-AE46D7B81835}" presName="aSpace" presStyleCnt="0"/>
      <dgm:spPr/>
    </dgm:pt>
    <dgm:pt modelId="{52DDACEC-4535-45C9-9D5A-C21A0E9100E5}" type="pres">
      <dgm:prSet presAssocID="{2EA409C3-02F7-4672-B04F-C897017C5385}" presName="compNode" presStyleCnt="0"/>
      <dgm:spPr/>
    </dgm:pt>
    <dgm:pt modelId="{71B7B9AA-11A7-4069-A938-D86ECDD388EB}" type="pres">
      <dgm:prSet presAssocID="{2EA409C3-02F7-4672-B04F-C897017C5385}" presName="aNode" presStyleLbl="bgShp" presStyleIdx="1" presStyleCnt="2"/>
      <dgm:spPr/>
    </dgm:pt>
    <dgm:pt modelId="{B8AAD83F-DB7B-4EA3-BA0B-300C0D9BD05B}" type="pres">
      <dgm:prSet presAssocID="{2EA409C3-02F7-4672-B04F-C897017C5385}" presName="textNode" presStyleLbl="bgShp" presStyleIdx="1" presStyleCnt="2"/>
      <dgm:spPr/>
    </dgm:pt>
    <dgm:pt modelId="{4BA649CC-98C8-4683-B3FF-83CE956B0206}" type="pres">
      <dgm:prSet presAssocID="{2EA409C3-02F7-4672-B04F-C897017C5385}" presName="compChildNode" presStyleCnt="0"/>
      <dgm:spPr/>
    </dgm:pt>
    <dgm:pt modelId="{E94FD4B3-6F33-4472-A63D-E018175B500E}" type="pres">
      <dgm:prSet presAssocID="{2EA409C3-02F7-4672-B04F-C897017C5385}" presName="theInnerList" presStyleCnt="0"/>
      <dgm:spPr/>
    </dgm:pt>
    <dgm:pt modelId="{DCE617AD-DFAE-44E0-937D-0A7AED2950BF}" type="pres">
      <dgm:prSet presAssocID="{937D79E3-7DAE-4810-BBE0-70D806771260}" presName="childNode" presStyleLbl="node1" presStyleIdx="1" presStyleCnt="2">
        <dgm:presLayoutVars>
          <dgm:bulletEnabled val="1"/>
        </dgm:presLayoutVars>
      </dgm:prSet>
      <dgm:spPr/>
    </dgm:pt>
  </dgm:ptLst>
  <dgm:cxnLst>
    <dgm:cxn modelId="{8C1B830B-8601-41A6-A4B7-B23CF1943623}" type="presOf" srcId="{B936ED33-8149-4C23-A205-AE46D7B81835}" destId="{06FB4831-4F45-4F2B-828E-DC0B3D86D98A}" srcOrd="1" destOrd="0" presId="urn:microsoft.com/office/officeart/2005/8/layout/lProcess2"/>
    <dgm:cxn modelId="{25D9E50D-92EB-457D-9245-A9827B5CBDBB}" srcId="{B66D581C-B7C2-4452-B538-8D027BC328A1}" destId="{B936ED33-8149-4C23-A205-AE46D7B81835}" srcOrd="0" destOrd="0" parTransId="{504EF0E9-9E17-4463-90E4-9FDFC0F8A24E}" sibTransId="{96314F15-DA06-4242-99AF-A6C44E9700D3}"/>
    <dgm:cxn modelId="{95DD341B-C778-46FF-A7D0-9B5140D48431}" type="presOf" srcId="{2EA409C3-02F7-4672-B04F-C897017C5385}" destId="{B8AAD83F-DB7B-4EA3-BA0B-300C0D9BD05B}" srcOrd="1" destOrd="0" presId="urn:microsoft.com/office/officeart/2005/8/layout/lProcess2"/>
    <dgm:cxn modelId="{E6BA828D-C54D-448A-9E4B-EFA928B3109C}" srcId="{B936ED33-8149-4C23-A205-AE46D7B81835}" destId="{E0BA7C47-746A-49B4-90B5-85C46637EFCB}" srcOrd="0" destOrd="0" parTransId="{D0D88F97-A3E9-441B-A46A-9E6063817042}" sibTransId="{1F6BF933-9DA4-4253-B14B-3736179AE8AC}"/>
    <dgm:cxn modelId="{E605509D-40E6-4FB8-ACEB-1135DD73CE9D}" type="presOf" srcId="{2EA409C3-02F7-4672-B04F-C897017C5385}" destId="{71B7B9AA-11A7-4069-A938-D86ECDD388EB}" srcOrd="0" destOrd="0" presId="urn:microsoft.com/office/officeart/2005/8/layout/lProcess2"/>
    <dgm:cxn modelId="{14779DAC-7A0F-427E-84ED-9760270403CC}" type="presOf" srcId="{B936ED33-8149-4C23-A205-AE46D7B81835}" destId="{42DA0950-487B-4546-B071-94425E13B3A5}" srcOrd="0" destOrd="0" presId="urn:microsoft.com/office/officeart/2005/8/layout/lProcess2"/>
    <dgm:cxn modelId="{ADC2B5B0-2C83-4E4F-90BC-EEEAA8B0C48F}" type="presOf" srcId="{937D79E3-7DAE-4810-BBE0-70D806771260}" destId="{DCE617AD-DFAE-44E0-937D-0A7AED2950BF}" srcOrd="0" destOrd="0" presId="urn:microsoft.com/office/officeart/2005/8/layout/lProcess2"/>
    <dgm:cxn modelId="{37F92EB8-1DDC-4AB6-A8DE-19FD9D4A5670}" srcId="{B66D581C-B7C2-4452-B538-8D027BC328A1}" destId="{2EA409C3-02F7-4672-B04F-C897017C5385}" srcOrd="1" destOrd="0" parTransId="{9249A14D-B43A-44EE-AFF2-06EE3E8E956A}" sibTransId="{833A196F-0EAC-4F69-B936-58F7D812FC83}"/>
    <dgm:cxn modelId="{037AD6C7-6FDE-43D4-B783-3A803D22B500}" type="presOf" srcId="{B66D581C-B7C2-4452-B538-8D027BC328A1}" destId="{9CEBEB90-B27B-4599-A59F-605A26A2F2E8}" srcOrd="0" destOrd="0" presId="urn:microsoft.com/office/officeart/2005/8/layout/lProcess2"/>
    <dgm:cxn modelId="{BB7DB3D2-41DD-497B-9D4C-3B7D00CD4F47}" srcId="{2EA409C3-02F7-4672-B04F-C897017C5385}" destId="{937D79E3-7DAE-4810-BBE0-70D806771260}" srcOrd="0" destOrd="0" parTransId="{22A2C3C2-6A03-48E2-9EC2-09FE77398E5C}" sibTransId="{DE53F908-C9DF-4351-BC91-7989FA2A442B}"/>
    <dgm:cxn modelId="{0782CDFD-A05D-4A4B-B097-50208F8A8A6A}" type="presOf" srcId="{E0BA7C47-746A-49B4-90B5-85C46637EFCB}" destId="{3BACE3B5-168A-43B5-A818-786AEF25A98D}" srcOrd="0" destOrd="0" presId="urn:microsoft.com/office/officeart/2005/8/layout/lProcess2"/>
    <dgm:cxn modelId="{77695948-6352-4F65-AAAB-638C25CE136F}" type="presParOf" srcId="{9CEBEB90-B27B-4599-A59F-605A26A2F2E8}" destId="{D2C612D1-0338-4D4A-9205-4E86E9F81C7C}" srcOrd="0" destOrd="0" presId="urn:microsoft.com/office/officeart/2005/8/layout/lProcess2"/>
    <dgm:cxn modelId="{0F2AF622-09C9-4227-8D71-CA9C50806660}" type="presParOf" srcId="{D2C612D1-0338-4D4A-9205-4E86E9F81C7C}" destId="{42DA0950-487B-4546-B071-94425E13B3A5}" srcOrd="0" destOrd="0" presId="urn:microsoft.com/office/officeart/2005/8/layout/lProcess2"/>
    <dgm:cxn modelId="{7A974D00-1829-4405-AE23-A836DDA1606F}" type="presParOf" srcId="{D2C612D1-0338-4D4A-9205-4E86E9F81C7C}" destId="{06FB4831-4F45-4F2B-828E-DC0B3D86D98A}" srcOrd="1" destOrd="0" presId="urn:microsoft.com/office/officeart/2005/8/layout/lProcess2"/>
    <dgm:cxn modelId="{31BE787B-F3C9-4279-91B8-FDDA95F550CE}" type="presParOf" srcId="{D2C612D1-0338-4D4A-9205-4E86E9F81C7C}" destId="{2F692EA5-ABAB-450B-BB27-A0DE20233E96}" srcOrd="2" destOrd="0" presId="urn:microsoft.com/office/officeart/2005/8/layout/lProcess2"/>
    <dgm:cxn modelId="{71343F6C-B62E-4676-BAF1-A6FD6173317A}" type="presParOf" srcId="{2F692EA5-ABAB-450B-BB27-A0DE20233E96}" destId="{B39D91D0-A479-4435-9C2E-FAEF32F5458E}" srcOrd="0" destOrd="0" presId="urn:microsoft.com/office/officeart/2005/8/layout/lProcess2"/>
    <dgm:cxn modelId="{96C83C29-527C-4200-9AB2-D68B551F875A}" type="presParOf" srcId="{B39D91D0-A479-4435-9C2E-FAEF32F5458E}" destId="{3BACE3B5-168A-43B5-A818-786AEF25A98D}" srcOrd="0" destOrd="0" presId="urn:microsoft.com/office/officeart/2005/8/layout/lProcess2"/>
    <dgm:cxn modelId="{A5635B2E-BC00-49C1-8DA6-10BE243BA29E}" type="presParOf" srcId="{9CEBEB90-B27B-4599-A59F-605A26A2F2E8}" destId="{DF88994D-2AD3-4762-A6DB-5170053CD0FD}" srcOrd="1" destOrd="0" presId="urn:microsoft.com/office/officeart/2005/8/layout/lProcess2"/>
    <dgm:cxn modelId="{576813FF-E2F6-4738-8C19-A68E80F569AC}" type="presParOf" srcId="{9CEBEB90-B27B-4599-A59F-605A26A2F2E8}" destId="{52DDACEC-4535-45C9-9D5A-C21A0E9100E5}" srcOrd="2" destOrd="0" presId="urn:microsoft.com/office/officeart/2005/8/layout/lProcess2"/>
    <dgm:cxn modelId="{73B2AF9A-9FC3-4C23-A14F-12F515BE9A2E}" type="presParOf" srcId="{52DDACEC-4535-45C9-9D5A-C21A0E9100E5}" destId="{71B7B9AA-11A7-4069-A938-D86ECDD388EB}" srcOrd="0" destOrd="0" presId="urn:microsoft.com/office/officeart/2005/8/layout/lProcess2"/>
    <dgm:cxn modelId="{46F033BD-788B-443B-A0D2-53A26FECE73C}" type="presParOf" srcId="{52DDACEC-4535-45C9-9D5A-C21A0E9100E5}" destId="{B8AAD83F-DB7B-4EA3-BA0B-300C0D9BD05B}" srcOrd="1" destOrd="0" presId="urn:microsoft.com/office/officeart/2005/8/layout/lProcess2"/>
    <dgm:cxn modelId="{BD830DCC-0E89-46C0-BAA3-D1C9DCE963E7}" type="presParOf" srcId="{52DDACEC-4535-45C9-9D5A-C21A0E9100E5}" destId="{4BA649CC-98C8-4683-B3FF-83CE956B0206}" srcOrd="2" destOrd="0" presId="urn:microsoft.com/office/officeart/2005/8/layout/lProcess2"/>
    <dgm:cxn modelId="{F92D370B-DC2E-4272-8D03-5B8D40842621}" type="presParOf" srcId="{4BA649CC-98C8-4683-B3FF-83CE956B0206}" destId="{E94FD4B3-6F33-4472-A63D-E018175B500E}" srcOrd="0" destOrd="0" presId="urn:microsoft.com/office/officeart/2005/8/layout/lProcess2"/>
    <dgm:cxn modelId="{7D8C4D32-ED45-4D2B-87FC-C43A4E472C9B}" type="presParOf" srcId="{E94FD4B3-6F33-4472-A63D-E018175B500E}" destId="{DCE617AD-DFAE-44E0-937D-0A7AED2950BF}" srcOrd="0" destOrd="0" presId="urn:microsoft.com/office/officeart/2005/8/layout/lProcess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B66D581C-B7C2-4452-B538-8D027BC328A1}" type="doc">
      <dgm:prSet loTypeId="urn:microsoft.com/office/officeart/2005/8/layout/lProcess2" loCatId="list" qsTypeId="urn:microsoft.com/office/officeart/2005/8/quickstyle/simple1" qsCatId="simple" csTypeId="urn:microsoft.com/office/officeart/2005/8/colors/accent5_2" csCatId="accent5" phldr="1"/>
      <dgm:spPr/>
      <dgm:t>
        <a:bodyPr/>
        <a:lstStyle/>
        <a:p>
          <a:endParaRPr lang="lt-LT"/>
        </a:p>
      </dgm:t>
    </dgm:pt>
    <dgm:pt modelId="{B936ED33-8149-4C23-A205-AE46D7B81835}">
      <dgm:prSet phldrT="[Text]" custT="1">
        <dgm:style>
          <a:lnRef idx="1">
            <a:schemeClr val="accent5"/>
          </a:lnRef>
          <a:fillRef idx="2">
            <a:schemeClr val="accent5"/>
          </a:fillRef>
          <a:effectRef idx="1">
            <a:schemeClr val="accent5"/>
          </a:effectRef>
          <a:fontRef idx="minor">
            <a:schemeClr val="dk1"/>
          </a:fontRef>
        </dgm:style>
      </dgm:prSet>
      <dgm:spPr/>
      <dgm:t>
        <a:bodyPr/>
        <a:lstStyle/>
        <a:p>
          <a:pPr algn="ctr"/>
          <a:endParaRPr lang="lt-LT" sz="1600" b="1" dirty="0">
            <a:solidFill>
              <a:schemeClr val="accent5">
                <a:lumMod val="75000"/>
              </a:schemeClr>
            </a:solidFill>
            <a:latin typeface="+mj-lt"/>
            <a:ea typeface="+mj-ea"/>
            <a:cs typeface="Arial" panose="020B0604020202020204" pitchFamily="34" charset="0"/>
          </a:endParaRPr>
        </a:p>
        <a:p>
          <a:pPr algn="ctr"/>
          <a:endParaRPr lang="lt-LT" sz="1600" b="1" dirty="0">
            <a:solidFill>
              <a:schemeClr val="accent5">
                <a:lumMod val="75000"/>
              </a:schemeClr>
            </a:solidFill>
            <a:latin typeface="+mj-lt"/>
            <a:ea typeface="+mj-ea"/>
            <a:cs typeface="Arial" panose="020B0604020202020204" pitchFamily="34" charset="0"/>
          </a:endParaRPr>
        </a:p>
        <a:p>
          <a:pPr algn="ctr"/>
          <a:r>
            <a:rPr lang="en-US" sz="1700" b="1" dirty="0">
              <a:solidFill>
                <a:schemeClr val="accent5">
                  <a:lumMod val="75000"/>
                </a:schemeClr>
              </a:solidFill>
              <a:latin typeface="+mj-lt"/>
              <a:ea typeface="+mj-ea"/>
              <a:cs typeface="Arial" panose="020B0604020202020204" pitchFamily="34" charset="0"/>
            </a:rPr>
            <a:t>2</a:t>
          </a:r>
          <a:r>
            <a:rPr lang="lt-LT" sz="1700" b="1" dirty="0">
              <a:solidFill>
                <a:schemeClr val="accent5">
                  <a:lumMod val="75000"/>
                </a:schemeClr>
              </a:solidFill>
              <a:latin typeface="+mj-lt"/>
              <a:ea typeface="+mj-ea"/>
              <a:cs typeface="Arial" panose="020B0604020202020204" pitchFamily="34" charset="0"/>
            </a:rPr>
            <a:t>.1. uždavinio </a:t>
          </a:r>
          <a:r>
            <a:rPr lang="en-US" sz="1700" b="1" dirty="0">
              <a:solidFill>
                <a:schemeClr val="accent5">
                  <a:lumMod val="75000"/>
                </a:schemeClr>
              </a:solidFill>
              <a:latin typeface="+mj-lt"/>
              <a:ea typeface="+mj-ea"/>
              <a:cs typeface="Arial" panose="020B0604020202020204" pitchFamily="34" charset="0"/>
            </a:rPr>
            <a:t>– </a:t>
          </a:r>
          <a:r>
            <a:rPr lang="lt-LT" sz="1700" b="1" dirty="0">
              <a:solidFill>
                <a:schemeClr val="accent5">
                  <a:lumMod val="75000"/>
                </a:schemeClr>
              </a:solidFill>
              <a:latin typeface="+mj-lt"/>
              <a:ea typeface="+mj-ea"/>
              <a:cs typeface="Arial" panose="020B0604020202020204" pitchFamily="34" charset="0"/>
            </a:rPr>
            <a:t>Skatinti naudoti energijos vartojimo efektyvumą ir mažinti išmetamų šiltnamio efektą sukeliančių dujų kiekį – įgyvendinamos veiklos</a:t>
          </a:r>
          <a:endParaRPr lang="en-US" sz="1700" b="0" dirty="0">
            <a:solidFill>
              <a:schemeClr val="accent5">
                <a:lumMod val="75000"/>
              </a:schemeClr>
            </a:solidFill>
          </a:endParaRPr>
        </a:p>
      </dgm:t>
    </dgm:pt>
    <dgm:pt modelId="{504EF0E9-9E17-4463-90E4-9FDFC0F8A24E}" type="parTrans" cxnId="{25D9E50D-92EB-457D-9245-A9827B5CBDBB}">
      <dgm:prSet/>
      <dgm:spPr/>
      <dgm:t>
        <a:bodyPr/>
        <a:lstStyle/>
        <a:p>
          <a:endParaRPr lang="lt-LT"/>
        </a:p>
      </dgm:t>
    </dgm:pt>
    <dgm:pt modelId="{96314F15-DA06-4242-99AF-A6C44E9700D3}" type="sibTrans" cxnId="{25D9E50D-92EB-457D-9245-A9827B5CBDBB}">
      <dgm:prSet/>
      <dgm:spPr/>
      <dgm:t>
        <a:bodyPr/>
        <a:lstStyle/>
        <a:p>
          <a:endParaRPr lang="lt-LT"/>
        </a:p>
      </dgm:t>
    </dgm:pt>
    <dgm:pt modelId="{2EA409C3-02F7-4672-B04F-C897017C5385}">
      <dgm:prSet custT="1">
        <dgm:style>
          <a:lnRef idx="2">
            <a:schemeClr val="accent5">
              <a:shade val="50000"/>
            </a:schemeClr>
          </a:lnRef>
          <a:fillRef idx="1">
            <a:schemeClr val="accent5"/>
          </a:fillRef>
          <a:effectRef idx="0">
            <a:schemeClr val="accent5"/>
          </a:effectRef>
          <a:fontRef idx="minor">
            <a:schemeClr val="lt1"/>
          </a:fontRef>
        </dgm:style>
      </dgm:prSet>
      <dgm:spPr>
        <a:solidFill>
          <a:schemeClr val="accent5">
            <a:lumMod val="60000"/>
            <a:lumOff val="40000"/>
          </a:schemeClr>
        </a:solidFill>
      </dgm:spPr>
      <dgm:t>
        <a:bodyPr/>
        <a:lstStyle/>
        <a:p>
          <a:pPr>
            <a:lnSpc>
              <a:spcPct val="100000"/>
            </a:lnSpc>
            <a:spcAft>
              <a:spcPts val="0"/>
            </a:spcAft>
          </a:pPr>
          <a:endParaRPr lang="lt-LT" sz="1600" b="1" dirty="0">
            <a:solidFill>
              <a:schemeClr val="accent5">
                <a:lumMod val="75000"/>
              </a:schemeClr>
            </a:solidFill>
            <a:latin typeface="+mj-lt"/>
            <a:ea typeface="+mj-ea"/>
            <a:cs typeface="Arial" panose="020B0604020202020204" pitchFamily="34" charset="0"/>
          </a:endParaRPr>
        </a:p>
        <a:p>
          <a:pPr>
            <a:lnSpc>
              <a:spcPct val="100000"/>
            </a:lnSpc>
            <a:spcAft>
              <a:spcPts val="0"/>
            </a:spcAft>
          </a:pPr>
          <a:endParaRPr lang="lt-LT" sz="1600" b="1" dirty="0">
            <a:solidFill>
              <a:schemeClr val="accent5">
                <a:lumMod val="75000"/>
              </a:schemeClr>
            </a:solidFill>
            <a:latin typeface="+mj-lt"/>
            <a:ea typeface="+mj-ea"/>
            <a:cs typeface="Arial" panose="020B0604020202020204" pitchFamily="34" charset="0"/>
          </a:endParaRPr>
        </a:p>
        <a:p>
          <a:pPr>
            <a:lnSpc>
              <a:spcPct val="100000"/>
            </a:lnSpc>
            <a:spcAft>
              <a:spcPts val="0"/>
            </a:spcAft>
          </a:pPr>
          <a:r>
            <a:rPr lang="en-US" sz="1700" b="1" dirty="0">
              <a:solidFill>
                <a:schemeClr val="accent5">
                  <a:lumMod val="75000"/>
                </a:schemeClr>
              </a:solidFill>
              <a:latin typeface="+mj-lt"/>
              <a:ea typeface="+mj-ea"/>
              <a:cs typeface="Arial" panose="020B0604020202020204" pitchFamily="34" charset="0"/>
            </a:rPr>
            <a:t>2</a:t>
          </a:r>
          <a:r>
            <a:rPr lang="lt-LT" sz="1700" b="1" dirty="0">
              <a:solidFill>
                <a:schemeClr val="accent5">
                  <a:lumMod val="75000"/>
                </a:schemeClr>
              </a:solidFill>
              <a:latin typeface="+mj-lt"/>
              <a:ea typeface="+mj-ea"/>
              <a:cs typeface="Arial" panose="020B0604020202020204" pitchFamily="34" charset="0"/>
            </a:rPr>
            <a:t>.</a:t>
          </a:r>
          <a:r>
            <a:rPr lang="en-US" sz="1700" b="1" dirty="0">
              <a:solidFill>
                <a:schemeClr val="accent5">
                  <a:lumMod val="75000"/>
                </a:schemeClr>
              </a:solidFill>
              <a:latin typeface="+mj-lt"/>
              <a:ea typeface="+mj-ea"/>
              <a:cs typeface="Arial" panose="020B0604020202020204" pitchFamily="34" charset="0"/>
            </a:rPr>
            <a:t>2</a:t>
          </a:r>
          <a:r>
            <a:rPr lang="lt-LT" sz="1700" b="1" dirty="0">
              <a:solidFill>
                <a:schemeClr val="accent5">
                  <a:lumMod val="75000"/>
                </a:schemeClr>
              </a:solidFill>
              <a:latin typeface="+mj-lt"/>
              <a:ea typeface="+mj-ea"/>
              <a:cs typeface="Arial" panose="020B0604020202020204" pitchFamily="34" charset="0"/>
            </a:rPr>
            <a:t>. Uždavinio - </a:t>
          </a:r>
          <a:r>
            <a:rPr lang="en-US" sz="1700" b="1" dirty="0" err="1">
              <a:solidFill>
                <a:schemeClr val="accent5">
                  <a:lumMod val="75000"/>
                </a:schemeClr>
              </a:solidFill>
              <a:latin typeface="+mj-lt"/>
              <a:ea typeface="+mj-ea"/>
              <a:cs typeface="Arial" panose="020B0604020202020204" pitchFamily="34" charset="0"/>
            </a:rPr>
            <a:t>Skatinti</a:t>
          </a:r>
          <a:r>
            <a:rPr lang="en-US" sz="1700" b="1" dirty="0">
              <a:solidFill>
                <a:schemeClr val="accent5">
                  <a:lumMod val="75000"/>
                </a:schemeClr>
              </a:solidFill>
              <a:latin typeface="+mj-lt"/>
              <a:ea typeface="+mj-ea"/>
              <a:cs typeface="Arial" panose="020B0604020202020204" pitchFamily="34" charset="0"/>
            </a:rPr>
            <a:t> </a:t>
          </a:r>
          <a:r>
            <a:rPr lang="en-US" sz="1700" b="1" dirty="0" err="1">
              <a:solidFill>
                <a:schemeClr val="accent5">
                  <a:lumMod val="75000"/>
                </a:schemeClr>
              </a:solidFill>
              <a:latin typeface="+mj-lt"/>
              <a:ea typeface="+mj-ea"/>
              <a:cs typeface="Arial" panose="020B0604020202020204" pitchFamily="34" charset="0"/>
            </a:rPr>
            <a:t>atsinaujinančiąją</a:t>
          </a:r>
          <a:r>
            <a:rPr lang="en-US" sz="1700" b="1" dirty="0">
              <a:solidFill>
                <a:schemeClr val="accent5">
                  <a:lumMod val="75000"/>
                </a:schemeClr>
              </a:solidFill>
              <a:latin typeface="+mj-lt"/>
              <a:ea typeface="+mj-ea"/>
              <a:cs typeface="Arial" panose="020B0604020202020204" pitchFamily="34" charset="0"/>
            </a:rPr>
            <a:t> </a:t>
          </a:r>
          <a:r>
            <a:rPr lang="en-US" sz="1700" b="1" dirty="0" err="1">
              <a:solidFill>
                <a:schemeClr val="accent5">
                  <a:lumMod val="75000"/>
                </a:schemeClr>
              </a:solidFill>
              <a:latin typeface="+mj-lt"/>
              <a:ea typeface="+mj-ea"/>
              <a:cs typeface="Arial" panose="020B0604020202020204" pitchFamily="34" charset="0"/>
            </a:rPr>
            <a:t>energiją</a:t>
          </a:r>
          <a:r>
            <a:rPr lang="en-US" sz="1700" b="1" dirty="0">
              <a:solidFill>
                <a:schemeClr val="accent5">
                  <a:lumMod val="75000"/>
                </a:schemeClr>
              </a:solidFill>
              <a:latin typeface="+mj-lt"/>
              <a:ea typeface="+mj-ea"/>
              <a:cs typeface="Arial" panose="020B0604020202020204" pitchFamily="34" charset="0"/>
            </a:rPr>
            <a:t> </a:t>
          </a:r>
          <a:r>
            <a:rPr lang="en-US" sz="1700" b="1" dirty="0" err="1">
              <a:solidFill>
                <a:schemeClr val="accent5">
                  <a:lumMod val="75000"/>
                </a:schemeClr>
              </a:solidFill>
              <a:latin typeface="+mj-lt"/>
              <a:ea typeface="+mj-ea"/>
              <a:cs typeface="Arial" panose="020B0604020202020204" pitchFamily="34" charset="0"/>
            </a:rPr>
            <a:t>pagal</a:t>
          </a:r>
          <a:r>
            <a:rPr lang="en-US" sz="1700" b="1" dirty="0">
              <a:solidFill>
                <a:schemeClr val="accent5">
                  <a:lumMod val="75000"/>
                </a:schemeClr>
              </a:solidFill>
              <a:latin typeface="+mj-lt"/>
              <a:ea typeface="+mj-ea"/>
              <a:cs typeface="Arial" panose="020B0604020202020204" pitchFamily="34" charset="0"/>
            </a:rPr>
            <a:t> </a:t>
          </a:r>
          <a:r>
            <a:rPr lang="en-US" sz="1700" b="1" dirty="0" err="1">
              <a:solidFill>
                <a:schemeClr val="accent5">
                  <a:lumMod val="75000"/>
                </a:schemeClr>
              </a:solidFill>
              <a:latin typeface="+mj-lt"/>
              <a:ea typeface="+mj-ea"/>
              <a:cs typeface="Arial" panose="020B0604020202020204" pitchFamily="34" charset="0"/>
            </a:rPr>
            <a:t>Direktyvą</a:t>
          </a:r>
          <a:r>
            <a:rPr lang="en-US" sz="1700" b="1" dirty="0">
              <a:solidFill>
                <a:schemeClr val="accent5">
                  <a:lumMod val="75000"/>
                </a:schemeClr>
              </a:solidFill>
              <a:latin typeface="+mj-lt"/>
              <a:ea typeface="+mj-ea"/>
              <a:cs typeface="Arial" panose="020B0604020202020204" pitchFamily="34" charset="0"/>
            </a:rPr>
            <a:t> (ES) 2018/2001, </a:t>
          </a:r>
          <a:r>
            <a:rPr lang="en-US" sz="1700" b="1" dirty="0" err="1">
              <a:solidFill>
                <a:schemeClr val="accent5">
                  <a:lumMod val="75000"/>
                </a:schemeClr>
              </a:solidFill>
              <a:latin typeface="+mj-lt"/>
              <a:ea typeface="+mj-ea"/>
              <a:cs typeface="Arial" panose="020B0604020202020204" pitchFamily="34" charset="0"/>
            </a:rPr>
            <a:t>įskaitant</a:t>
          </a:r>
          <a:r>
            <a:rPr lang="en-US" sz="1700" b="1" dirty="0">
              <a:solidFill>
                <a:schemeClr val="accent5">
                  <a:lumMod val="75000"/>
                </a:schemeClr>
              </a:solidFill>
              <a:latin typeface="+mj-lt"/>
              <a:ea typeface="+mj-ea"/>
              <a:cs typeface="Arial" panose="020B0604020202020204" pitchFamily="34" charset="0"/>
            </a:rPr>
            <a:t> </a:t>
          </a:r>
          <a:r>
            <a:rPr lang="en-US" sz="1700" b="1" dirty="0" err="1">
              <a:solidFill>
                <a:schemeClr val="accent5">
                  <a:lumMod val="75000"/>
                </a:schemeClr>
              </a:solidFill>
              <a:latin typeface="+mj-lt"/>
              <a:ea typeface="+mj-ea"/>
              <a:cs typeface="Arial" panose="020B0604020202020204" pitchFamily="34" charset="0"/>
            </a:rPr>
            <a:t>joje</a:t>
          </a:r>
          <a:r>
            <a:rPr lang="en-US" sz="1700" b="1" dirty="0">
              <a:solidFill>
                <a:schemeClr val="accent5">
                  <a:lumMod val="75000"/>
                </a:schemeClr>
              </a:solidFill>
              <a:latin typeface="+mj-lt"/>
              <a:ea typeface="+mj-ea"/>
              <a:cs typeface="Arial" panose="020B0604020202020204" pitchFamily="34" charset="0"/>
            </a:rPr>
            <a:t> </a:t>
          </a:r>
          <a:r>
            <a:rPr lang="en-US" sz="1700" b="1" dirty="0" err="1">
              <a:solidFill>
                <a:schemeClr val="accent5">
                  <a:lumMod val="75000"/>
                </a:schemeClr>
              </a:solidFill>
              <a:latin typeface="+mj-lt"/>
              <a:ea typeface="+mj-ea"/>
              <a:cs typeface="Arial" panose="020B0604020202020204" pitchFamily="34" charset="0"/>
            </a:rPr>
            <a:t>nustatytus</a:t>
          </a:r>
          <a:r>
            <a:rPr lang="en-US" sz="1700" b="1" dirty="0">
              <a:solidFill>
                <a:schemeClr val="accent5">
                  <a:lumMod val="75000"/>
                </a:schemeClr>
              </a:solidFill>
              <a:latin typeface="+mj-lt"/>
              <a:ea typeface="+mj-ea"/>
              <a:cs typeface="Arial" panose="020B0604020202020204" pitchFamily="34" charset="0"/>
            </a:rPr>
            <a:t> </a:t>
          </a:r>
          <a:r>
            <a:rPr lang="en-US" sz="1700" b="1" dirty="0" err="1">
              <a:solidFill>
                <a:schemeClr val="accent5">
                  <a:lumMod val="75000"/>
                </a:schemeClr>
              </a:solidFill>
              <a:latin typeface="+mj-lt"/>
              <a:ea typeface="+mj-ea"/>
              <a:cs typeface="Arial" panose="020B0604020202020204" pitchFamily="34" charset="0"/>
            </a:rPr>
            <a:t>tvarumo</a:t>
          </a:r>
          <a:r>
            <a:rPr lang="en-US" sz="1700" b="1" dirty="0">
              <a:solidFill>
                <a:schemeClr val="accent5">
                  <a:lumMod val="75000"/>
                </a:schemeClr>
              </a:solidFill>
              <a:latin typeface="+mj-lt"/>
              <a:ea typeface="+mj-ea"/>
              <a:cs typeface="Arial" panose="020B0604020202020204" pitchFamily="34" charset="0"/>
            </a:rPr>
            <a:t> </a:t>
          </a:r>
          <a:r>
            <a:rPr lang="en-US" sz="1700" b="1" dirty="0" err="1">
              <a:solidFill>
                <a:schemeClr val="accent5">
                  <a:lumMod val="75000"/>
                </a:schemeClr>
              </a:solidFill>
              <a:latin typeface="+mj-lt"/>
              <a:ea typeface="+mj-ea"/>
              <a:cs typeface="Arial" panose="020B0604020202020204" pitchFamily="34" charset="0"/>
            </a:rPr>
            <a:t>kriterijus</a:t>
          </a:r>
          <a:r>
            <a:rPr lang="lt-LT" sz="1700" b="1" dirty="0">
              <a:solidFill>
                <a:schemeClr val="accent5">
                  <a:lumMod val="75000"/>
                </a:schemeClr>
              </a:solidFill>
              <a:latin typeface="+mj-lt"/>
              <a:ea typeface="+mj-ea"/>
              <a:cs typeface="Arial" panose="020B0604020202020204" pitchFamily="34" charset="0"/>
            </a:rPr>
            <a:t>- įgyvendinamos veiklos</a:t>
          </a:r>
          <a:endParaRPr lang="lt-LT" sz="1700" b="0" dirty="0">
            <a:solidFill>
              <a:schemeClr val="accent5">
                <a:lumMod val="75000"/>
              </a:schemeClr>
            </a:solidFill>
            <a:latin typeface="+mj-lt"/>
          </a:endParaRPr>
        </a:p>
      </dgm:t>
    </dgm:pt>
    <dgm:pt modelId="{9249A14D-B43A-44EE-AFF2-06EE3E8E956A}" type="parTrans" cxnId="{37F92EB8-1DDC-4AB6-A8DE-19FD9D4A5670}">
      <dgm:prSet/>
      <dgm:spPr/>
      <dgm:t>
        <a:bodyPr/>
        <a:lstStyle/>
        <a:p>
          <a:endParaRPr lang="lt-LT"/>
        </a:p>
      </dgm:t>
    </dgm:pt>
    <dgm:pt modelId="{833A196F-0EAC-4F69-B936-58F7D812FC83}" type="sibTrans" cxnId="{37F92EB8-1DDC-4AB6-A8DE-19FD9D4A5670}">
      <dgm:prSet/>
      <dgm:spPr/>
      <dgm:t>
        <a:bodyPr/>
        <a:lstStyle/>
        <a:p>
          <a:endParaRPr lang="lt-LT"/>
        </a:p>
      </dgm:t>
    </dgm:pt>
    <dgm:pt modelId="{9CEBEB90-B27B-4599-A59F-605A26A2F2E8}" type="pres">
      <dgm:prSet presAssocID="{B66D581C-B7C2-4452-B538-8D027BC328A1}" presName="theList" presStyleCnt="0">
        <dgm:presLayoutVars>
          <dgm:dir/>
          <dgm:animLvl val="lvl"/>
          <dgm:resizeHandles val="exact"/>
        </dgm:presLayoutVars>
      </dgm:prSet>
      <dgm:spPr/>
    </dgm:pt>
    <dgm:pt modelId="{D2C612D1-0338-4D4A-9205-4E86E9F81C7C}" type="pres">
      <dgm:prSet presAssocID="{B936ED33-8149-4C23-A205-AE46D7B81835}" presName="compNode" presStyleCnt="0"/>
      <dgm:spPr/>
    </dgm:pt>
    <dgm:pt modelId="{42DA0950-487B-4546-B071-94425E13B3A5}" type="pres">
      <dgm:prSet presAssocID="{B936ED33-8149-4C23-A205-AE46D7B81835}" presName="aNode" presStyleLbl="bgShp" presStyleIdx="0" presStyleCnt="2" custLinFactNeighborX="-21259" custLinFactNeighborY="1920"/>
      <dgm:spPr/>
    </dgm:pt>
    <dgm:pt modelId="{06FB4831-4F45-4F2B-828E-DC0B3D86D98A}" type="pres">
      <dgm:prSet presAssocID="{B936ED33-8149-4C23-A205-AE46D7B81835}" presName="textNode" presStyleLbl="bgShp" presStyleIdx="0" presStyleCnt="2"/>
      <dgm:spPr/>
    </dgm:pt>
    <dgm:pt modelId="{2F692EA5-ABAB-450B-BB27-A0DE20233E96}" type="pres">
      <dgm:prSet presAssocID="{B936ED33-8149-4C23-A205-AE46D7B81835}" presName="compChildNode" presStyleCnt="0"/>
      <dgm:spPr/>
    </dgm:pt>
    <dgm:pt modelId="{B39D91D0-A479-4435-9C2E-FAEF32F5458E}" type="pres">
      <dgm:prSet presAssocID="{B936ED33-8149-4C23-A205-AE46D7B81835}" presName="theInnerList" presStyleCnt="0"/>
      <dgm:spPr/>
    </dgm:pt>
    <dgm:pt modelId="{DF88994D-2AD3-4762-A6DB-5170053CD0FD}" type="pres">
      <dgm:prSet presAssocID="{B936ED33-8149-4C23-A205-AE46D7B81835}" presName="aSpace" presStyleCnt="0"/>
      <dgm:spPr/>
    </dgm:pt>
    <dgm:pt modelId="{52DDACEC-4535-45C9-9D5A-C21A0E9100E5}" type="pres">
      <dgm:prSet presAssocID="{2EA409C3-02F7-4672-B04F-C897017C5385}" presName="compNode" presStyleCnt="0"/>
      <dgm:spPr/>
    </dgm:pt>
    <dgm:pt modelId="{71B7B9AA-11A7-4069-A938-D86ECDD388EB}" type="pres">
      <dgm:prSet presAssocID="{2EA409C3-02F7-4672-B04F-C897017C5385}" presName="aNode" presStyleLbl="bgShp" presStyleIdx="1" presStyleCnt="2"/>
      <dgm:spPr/>
    </dgm:pt>
    <dgm:pt modelId="{B8AAD83F-DB7B-4EA3-BA0B-300C0D9BD05B}" type="pres">
      <dgm:prSet presAssocID="{2EA409C3-02F7-4672-B04F-C897017C5385}" presName="textNode" presStyleLbl="bgShp" presStyleIdx="1" presStyleCnt="2"/>
      <dgm:spPr/>
    </dgm:pt>
    <dgm:pt modelId="{4BA649CC-98C8-4683-B3FF-83CE956B0206}" type="pres">
      <dgm:prSet presAssocID="{2EA409C3-02F7-4672-B04F-C897017C5385}" presName="compChildNode" presStyleCnt="0"/>
      <dgm:spPr/>
    </dgm:pt>
    <dgm:pt modelId="{E94FD4B3-6F33-4472-A63D-E018175B500E}" type="pres">
      <dgm:prSet presAssocID="{2EA409C3-02F7-4672-B04F-C897017C5385}" presName="theInnerList" presStyleCnt="0"/>
      <dgm:spPr/>
    </dgm:pt>
  </dgm:ptLst>
  <dgm:cxnLst>
    <dgm:cxn modelId="{2CBAC003-08DA-4051-8BB2-6D349B234E98}" type="presOf" srcId="{2EA409C3-02F7-4672-B04F-C897017C5385}" destId="{71B7B9AA-11A7-4069-A938-D86ECDD388EB}" srcOrd="0" destOrd="0" presId="urn:microsoft.com/office/officeart/2005/8/layout/lProcess2"/>
    <dgm:cxn modelId="{25D9E50D-92EB-457D-9245-A9827B5CBDBB}" srcId="{B66D581C-B7C2-4452-B538-8D027BC328A1}" destId="{B936ED33-8149-4C23-A205-AE46D7B81835}" srcOrd="0" destOrd="0" parTransId="{504EF0E9-9E17-4463-90E4-9FDFC0F8A24E}" sibTransId="{96314F15-DA06-4242-99AF-A6C44E9700D3}"/>
    <dgm:cxn modelId="{B1353D1C-24D7-4CDC-B716-FF22F0C813BD}" type="presOf" srcId="{B936ED33-8149-4C23-A205-AE46D7B81835}" destId="{06FB4831-4F45-4F2B-828E-DC0B3D86D98A}" srcOrd="1" destOrd="0" presId="urn:microsoft.com/office/officeart/2005/8/layout/lProcess2"/>
    <dgm:cxn modelId="{631E0C1E-0C63-48EC-A4A7-B12896062B6E}" type="presOf" srcId="{B66D581C-B7C2-4452-B538-8D027BC328A1}" destId="{9CEBEB90-B27B-4599-A59F-605A26A2F2E8}" srcOrd="0" destOrd="0" presId="urn:microsoft.com/office/officeart/2005/8/layout/lProcess2"/>
    <dgm:cxn modelId="{C1BA9746-E6F1-4CCE-B9AD-A0ECCC2DC02E}" type="presOf" srcId="{B936ED33-8149-4C23-A205-AE46D7B81835}" destId="{42DA0950-487B-4546-B071-94425E13B3A5}" srcOrd="0" destOrd="0" presId="urn:microsoft.com/office/officeart/2005/8/layout/lProcess2"/>
    <dgm:cxn modelId="{37F92EB8-1DDC-4AB6-A8DE-19FD9D4A5670}" srcId="{B66D581C-B7C2-4452-B538-8D027BC328A1}" destId="{2EA409C3-02F7-4672-B04F-C897017C5385}" srcOrd="1" destOrd="0" parTransId="{9249A14D-B43A-44EE-AFF2-06EE3E8E956A}" sibTransId="{833A196F-0EAC-4F69-B936-58F7D812FC83}"/>
    <dgm:cxn modelId="{687A4CCA-07C3-44CF-9360-DE74E029ACC3}" type="presOf" srcId="{2EA409C3-02F7-4672-B04F-C897017C5385}" destId="{B8AAD83F-DB7B-4EA3-BA0B-300C0D9BD05B}" srcOrd="1" destOrd="0" presId="urn:microsoft.com/office/officeart/2005/8/layout/lProcess2"/>
    <dgm:cxn modelId="{96EF65A0-034A-457E-8501-A8F2C27033C6}" type="presParOf" srcId="{9CEBEB90-B27B-4599-A59F-605A26A2F2E8}" destId="{D2C612D1-0338-4D4A-9205-4E86E9F81C7C}" srcOrd="0" destOrd="0" presId="urn:microsoft.com/office/officeart/2005/8/layout/lProcess2"/>
    <dgm:cxn modelId="{027B96E7-09D9-422D-8086-45D7B4992A77}" type="presParOf" srcId="{D2C612D1-0338-4D4A-9205-4E86E9F81C7C}" destId="{42DA0950-487B-4546-B071-94425E13B3A5}" srcOrd="0" destOrd="0" presId="urn:microsoft.com/office/officeart/2005/8/layout/lProcess2"/>
    <dgm:cxn modelId="{C40A66E3-25D7-47F3-B675-7F7FA70E44A5}" type="presParOf" srcId="{D2C612D1-0338-4D4A-9205-4E86E9F81C7C}" destId="{06FB4831-4F45-4F2B-828E-DC0B3D86D98A}" srcOrd="1" destOrd="0" presId="urn:microsoft.com/office/officeart/2005/8/layout/lProcess2"/>
    <dgm:cxn modelId="{371D8300-2E3F-4212-956F-8D863E98F099}" type="presParOf" srcId="{D2C612D1-0338-4D4A-9205-4E86E9F81C7C}" destId="{2F692EA5-ABAB-450B-BB27-A0DE20233E96}" srcOrd="2" destOrd="0" presId="urn:microsoft.com/office/officeart/2005/8/layout/lProcess2"/>
    <dgm:cxn modelId="{AB4C6BE7-51BB-4ED9-AB66-8264C1F6112A}" type="presParOf" srcId="{2F692EA5-ABAB-450B-BB27-A0DE20233E96}" destId="{B39D91D0-A479-4435-9C2E-FAEF32F5458E}" srcOrd="0" destOrd="0" presId="urn:microsoft.com/office/officeart/2005/8/layout/lProcess2"/>
    <dgm:cxn modelId="{8730070A-6679-485E-9DCD-8E120A7FD5C5}" type="presParOf" srcId="{9CEBEB90-B27B-4599-A59F-605A26A2F2E8}" destId="{DF88994D-2AD3-4762-A6DB-5170053CD0FD}" srcOrd="1" destOrd="0" presId="urn:microsoft.com/office/officeart/2005/8/layout/lProcess2"/>
    <dgm:cxn modelId="{9777BC60-0188-4615-8D5E-6291C25FE28D}" type="presParOf" srcId="{9CEBEB90-B27B-4599-A59F-605A26A2F2E8}" destId="{52DDACEC-4535-45C9-9D5A-C21A0E9100E5}" srcOrd="2" destOrd="0" presId="urn:microsoft.com/office/officeart/2005/8/layout/lProcess2"/>
    <dgm:cxn modelId="{2B76D381-C9FC-4181-A98C-64E598908437}" type="presParOf" srcId="{52DDACEC-4535-45C9-9D5A-C21A0E9100E5}" destId="{71B7B9AA-11A7-4069-A938-D86ECDD388EB}" srcOrd="0" destOrd="0" presId="urn:microsoft.com/office/officeart/2005/8/layout/lProcess2"/>
    <dgm:cxn modelId="{3BED9E5B-79AD-40ED-AA1B-9AA73121F157}" type="presParOf" srcId="{52DDACEC-4535-45C9-9D5A-C21A0E9100E5}" destId="{B8AAD83F-DB7B-4EA3-BA0B-300C0D9BD05B}" srcOrd="1" destOrd="0" presId="urn:microsoft.com/office/officeart/2005/8/layout/lProcess2"/>
    <dgm:cxn modelId="{C1D586E0-2867-40AF-A376-3FFB2EB5269E}" type="presParOf" srcId="{52DDACEC-4535-45C9-9D5A-C21A0E9100E5}" destId="{4BA649CC-98C8-4683-B3FF-83CE956B0206}" srcOrd="2" destOrd="0" presId="urn:microsoft.com/office/officeart/2005/8/layout/lProcess2"/>
    <dgm:cxn modelId="{6DD61F7C-B3B8-4DB4-A3F7-1CDC194C7105}" type="presParOf" srcId="{4BA649CC-98C8-4683-B3FF-83CE956B0206}" destId="{E94FD4B3-6F33-4472-A63D-E018175B500E}" srcOrd="0" destOrd="0" presId="urn:microsoft.com/office/officeart/2005/8/layout/lProcess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2DA0950-487B-4546-B071-94425E13B3A5}">
      <dsp:nvSpPr>
        <dsp:cNvPr id="0" name=""/>
        <dsp:cNvSpPr/>
      </dsp:nvSpPr>
      <dsp:spPr>
        <a:xfrm>
          <a:off x="2879" y="0"/>
          <a:ext cx="2825292" cy="2335046"/>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lt-LT" sz="1800" kern="1200"/>
            <a:t>Skatinti </a:t>
          </a:r>
          <a:r>
            <a:rPr lang="lt-LT" sz="1800" kern="1200" err="1"/>
            <a:t>startuolių</a:t>
          </a:r>
          <a:r>
            <a:rPr lang="lt-LT" sz="1800" kern="1200"/>
            <a:t> vystymą, </a:t>
          </a:r>
          <a:r>
            <a:rPr lang="lt-LT" sz="1800" kern="1200" err="1"/>
            <a:t>akceleravimą</a:t>
          </a:r>
          <a:r>
            <a:rPr lang="lt-LT" sz="1800" kern="1200"/>
            <a:t> ir plėtrą</a:t>
          </a:r>
          <a:endParaRPr lang="lt-LT" sz="1800" b="0" kern="1200"/>
        </a:p>
      </dsp:txBody>
      <dsp:txXfrm>
        <a:off x="2879" y="0"/>
        <a:ext cx="2825292" cy="700514"/>
      </dsp:txXfrm>
    </dsp:sp>
    <dsp:sp modelId="{3BACE3B5-168A-43B5-A818-786AEF25A98D}">
      <dsp:nvSpPr>
        <dsp:cNvPr id="0" name=""/>
        <dsp:cNvSpPr/>
      </dsp:nvSpPr>
      <dsp:spPr>
        <a:xfrm>
          <a:off x="285408" y="700514"/>
          <a:ext cx="2260233" cy="151778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3180" tIns="32385" rIns="43180" bIns="32385" numCol="1" spcCol="1270" anchor="ctr" anchorCtr="0">
          <a:noAutofit/>
        </a:bodyPr>
        <a:lstStyle/>
        <a:p>
          <a:pPr marL="0" lvl="0" indent="0" algn="ctr" defTabSz="755650">
            <a:lnSpc>
              <a:spcPct val="100000"/>
            </a:lnSpc>
            <a:spcBef>
              <a:spcPct val="0"/>
            </a:spcBef>
            <a:spcAft>
              <a:spcPts val="0"/>
            </a:spcAft>
            <a:buNone/>
          </a:pPr>
          <a:r>
            <a:rPr lang="lt-LT" sz="1700" b="1" kern="1200">
              <a:solidFill>
                <a:schemeClr val="bg1"/>
              </a:solidFill>
            </a:rPr>
            <a:t>50 </a:t>
          </a:r>
          <a:r>
            <a:rPr lang="lt-LT" sz="1700" b="1" kern="1200" err="1">
              <a:solidFill>
                <a:schemeClr val="bg1"/>
              </a:solidFill>
            </a:rPr>
            <a:t>mln</a:t>
          </a:r>
          <a:r>
            <a:rPr lang="lt-LT" sz="1700" b="1" kern="1200">
              <a:solidFill>
                <a:schemeClr val="bg1"/>
              </a:solidFill>
            </a:rPr>
            <a:t>. Eur </a:t>
          </a:r>
          <a:r>
            <a:rPr lang="lt-LT" sz="1700" b="0" kern="1200">
              <a:solidFill>
                <a:schemeClr val="bg1"/>
              </a:solidFill>
            </a:rPr>
            <a:t>(VVL )        (33 </a:t>
          </a:r>
          <a:r>
            <a:rPr lang="lt-LT" sz="1700" b="0" kern="1200" err="1">
              <a:solidFill>
                <a:schemeClr val="bg1"/>
              </a:solidFill>
            </a:rPr>
            <a:t>mln</a:t>
          </a:r>
          <a:r>
            <a:rPr lang="lt-LT" sz="1700" b="0" kern="1200">
              <a:solidFill>
                <a:schemeClr val="bg1"/>
              </a:solidFill>
            </a:rPr>
            <a:t>. Eur – </a:t>
          </a:r>
          <a:r>
            <a:rPr lang="lt-LT" sz="1700" b="0" kern="1200" err="1">
              <a:solidFill>
                <a:schemeClr val="bg1"/>
              </a:solidFill>
            </a:rPr>
            <a:t>rizikos</a:t>
          </a:r>
          <a:r>
            <a:rPr lang="lt-LT" sz="1700" b="0" kern="1200">
              <a:solidFill>
                <a:schemeClr val="bg1"/>
              </a:solidFill>
            </a:rPr>
            <a:t> </a:t>
          </a:r>
          <a:r>
            <a:rPr lang="lt-LT" sz="1700" b="0" kern="1200" err="1">
              <a:solidFill>
                <a:schemeClr val="bg1"/>
              </a:solidFill>
            </a:rPr>
            <a:t>kapitalas</a:t>
          </a:r>
          <a:r>
            <a:rPr lang="lt-LT" sz="1700" b="0" kern="1200">
              <a:solidFill>
                <a:schemeClr val="bg1"/>
              </a:solidFill>
            </a:rPr>
            <a:t>/ </a:t>
          </a:r>
        </a:p>
        <a:p>
          <a:pPr marL="0" lvl="0" indent="0" algn="ctr" defTabSz="755650">
            <a:lnSpc>
              <a:spcPct val="100000"/>
            </a:lnSpc>
            <a:spcBef>
              <a:spcPct val="0"/>
            </a:spcBef>
            <a:spcAft>
              <a:spcPts val="0"/>
            </a:spcAft>
            <a:buNone/>
          </a:pPr>
          <a:r>
            <a:rPr lang="lt-LT" sz="1700" b="0" kern="1200">
              <a:solidFill>
                <a:schemeClr val="bg1"/>
              </a:solidFill>
            </a:rPr>
            <a:t>17 </a:t>
          </a:r>
          <a:r>
            <a:rPr lang="lt-LT" sz="1700" b="0" kern="1200" err="1">
              <a:solidFill>
                <a:schemeClr val="bg1"/>
              </a:solidFill>
            </a:rPr>
            <a:t>mln</a:t>
          </a:r>
          <a:r>
            <a:rPr lang="lt-LT" sz="1700" b="0" kern="1200">
              <a:solidFill>
                <a:schemeClr val="bg1"/>
              </a:solidFill>
            </a:rPr>
            <a:t>. Eur – subsidijos)</a:t>
          </a:r>
          <a:endParaRPr lang="lt-LT" sz="1700" kern="1200">
            <a:solidFill>
              <a:schemeClr val="bg1"/>
            </a:solidFill>
          </a:endParaRPr>
        </a:p>
      </dsp:txBody>
      <dsp:txXfrm>
        <a:off x="329862" y="744968"/>
        <a:ext cx="2171325" cy="1428872"/>
      </dsp:txXfrm>
    </dsp:sp>
    <dsp:sp modelId="{137D0D7B-A398-43A5-8B03-758B82AA7B51}">
      <dsp:nvSpPr>
        <dsp:cNvPr id="0" name=""/>
        <dsp:cNvSpPr/>
      </dsp:nvSpPr>
      <dsp:spPr>
        <a:xfrm>
          <a:off x="3040068" y="0"/>
          <a:ext cx="2825292" cy="2335046"/>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lt-LT" sz="1800" kern="1200"/>
            <a:t>Skatinti inovacijų pasiūlą</a:t>
          </a:r>
        </a:p>
      </dsp:txBody>
      <dsp:txXfrm>
        <a:off x="3040068" y="0"/>
        <a:ext cx="2825292" cy="700514"/>
      </dsp:txXfrm>
    </dsp:sp>
    <dsp:sp modelId="{7688DADF-FD6E-46DF-BAB9-C1C76447B588}">
      <dsp:nvSpPr>
        <dsp:cNvPr id="0" name=""/>
        <dsp:cNvSpPr/>
      </dsp:nvSpPr>
      <dsp:spPr>
        <a:xfrm>
          <a:off x="3322597" y="700514"/>
          <a:ext cx="2260233" cy="151778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3180" tIns="32385" rIns="43180" bIns="32385" numCol="1" spcCol="1270" anchor="ctr" anchorCtr="0">
          <a:noAutofit/>
        </a:bodyPr>
        <a:lstStyle/>
        <a:p>
          <a:pPr marL="0" lvl="0" indent="0" algn="ctr" defTabSz="755650">
            <a:lnSpc>
              <a:spcPct val="90000"/>
            </a:lnSpc>
            <a:spcBef>
              <a:spcPct val="0"/>
            </a:spcBef>
            <a:spcAft>
              <a:spcPct val="35000"/>
            </a:spcAft>
            <a:buNone/>
          </a:pPr>
          <a:r>
            <a:rPr lang="lt-LT" sz="1700" b="1" kern="1200" noProof="0">
              <a:solidFill>
                <a:schemeClr val="bg1"/>
              </a:solidFill>
            </a:rPr>
            <a:t>195,7 </a:t>
          </a:r>
          <a:r>
            <a:rPr lang="lt-LT" sz="1700" b="1" kern="1200" err="1">
              <a:solidFill>
                <a:schemeClr val="bg1"/>
              </a:solidFill>
            </a:rPr>
            <a:t>mln</a:t>
          </a:r>
          <a:r>
            <a:rPr lang="lt-LT" sz="1700" b="1" kern="1200">
              <a:solidFill>
                <a:schemeClr val="bg1"/>
              </a:solidFill>
            </a:rPr>
            <a:t>. </a:t>
          </a:r>
          <a:r>
            <a:rPr lang="lt-LT" sz="1700" b="0" kern="1200">
              <a:solidFill>
                <a:schemeClr val="bg1"/>
              </a:solidFill>
            </a:rPr>
            <a:t>Eur</a:t>
          </a:r>
          <a:r>
            <a:rPr lang="lt-LT" sz="1700" b="1" kern="1200">
              <a:solidFill>
                <a:schemeClr val="bg1"/>
              </a:solidFill>
            </a:rPr>
            <a:t>               </a:t>
          </a:r>
          <a:r>
            <a:rPr lang="lt-LT" sz="1700" b="0" kern="1200">
              <a:solidFill>
                <a:schemeClr val="bg1"/>
              </a:solidFill>
            </a:rPr>
            <a:t>(S ir VVL)                                                                                       (53,9 </a:t>
          </a:r>
          <a:r>
            <a:rPr lang="lt-LT" sz="1700" b="0" kern="1200" err="1">
              <a:solidFill>
                <a:schemeClr val="bg1"/>
              </a:solidFill>
            </a:rPr>
            <a:t>mln</a:t>
          </a:r>
          <a:r>
            <a:rPr lang="lt-LT" sz="1700" b="0" kern="1200">
              <a:solidFill>
                <a:schemeClr val="bg1"/>
              </a:solidFill>
            </a:rPr>
            <a:t>. Eur – paskolos (S)/             141,8 mln. Eur – subsidijos (VVL)</a:t>
          </a:r>
        </a:p>
      </dsp:txBody>
      <dsp:txXfrm>
        <a:off x="3367051" y="744968"/>
        <a:ext cx="2171325" cy="1428872"/>
      </dsp:txXfrm>
    </dsp:sp>
    <dsp:sp modelId="{43ED454B-30F6-4629-9705-8AADDD8DD60C}">
      <dsp:nvSpPr>
        <dsp:cNvPr id="0" name=""/>
        <dsp:cNvSpPr/>
      </dsp:nvSpPr>
      <dsp:spPr>
        <a:xfrm>
          <a:off x="6077257" y="0"/>
          <a:ext cx="2825292" cy="2335046"/>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lt-LT" sz="1800" kern="1200"/>
            <a:t>Sudaryti sąlygas tvariai MVĮ pramonės transformacijai</a:t>
          </a:r>
        </a:p>
      </dsp:txBody>
      <dsp:txXfrm>
        <a:off x="6077257" y="0"/>
        <a:ext cx="2825292" cy="700514"/>
      </dsp:txXfrm>
    </dsp:sp>
    <dsp:sp modelId="{6EFA3FE1-89C3-4281-BD7C-9F5C85683733}">
      <dsp:nvSpPr>
        <dsp:cNvPr id="0" name=""/>
        <dsp:cNvSpPr/>
      </dsp:nvSpPr>
      <dsp:spPr>
        <a:xfrm>
          <a:off x="6359787" y="700514"/>
          <a:ext cx="2260233" cy="151778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3180" tIns="32385" rIns="43180" bIns="32385" numCol="1" spcCol="1270" anchor="ctr" anchorCtr="0">
          <a:noAutofit/>
        </a:bodyPr>
        <a:lstStyle/>
        <a:p>
          <a:pPr marL="0" lvl="0" indent="0" algn="ctr" defTabSz="755650">
            <a:lnSpc>
              <a:spcPct val="100000"/>
            </a:lnSpc>
            <a:spcBef>
              <a:spcPct val="0"/>
            </a:spcBef>
            <a:spcAft>
              <a:spcPts val="0"/>
            </a:spcAft>
            <a:buNone/>
          </a:pPr>
          <a:r>
            <a:rPr lang="lt-LT" sz="1700" b="1" kern="1200" dirty="0">
              <a:solidFill>
                <a:schemeClr val="bg1"/>
              </a:solidFill>
            </a:rPr>
            <a:t>75 mln. </a:t>
          </a:r>
          <a:r>
            <a:rPr lang="lt-LT" sz="1700" b="0" kern="1200" dirty="0">
              <a:solidFill>
                <a:schemeClr val="bg1"/>
              </a:solidFill>
            </a:rPr>
            <a:t>Eur (VVL)  (4</a:t>
          </a:r>
          <a:r>
            <a:rPr lang="en-US" sz="1700" b="0" kern="1200" dirty="0">
              <a:solidFill>
                <a:schemeClr val="bg1"/>
              </a:solidFill>
            </a:rPr>
            <a:t>5,75</a:t>
          </a:r>
          <a:r>
            <a:rPr lang="lt-LT" sz="1700" b="0" kern="1200" dirty="0">
              <a:solidFill>
                <a:schemeClr val="bg1"/>
              </a:solidFill>
            </a:rPr>
            <a:t> mln. Eur – paskolos/</a:t>
          </a:r>
        </a:p>
        <a:p>
          <a:pPr marL="0" lvl="0" indent="0" algn="ctr" defTabSz="755650">
            <a:lnSpc>
              <a:spcPct val="100000"/>
            </a:lnSpc>
            <a:spcBef>
              <a:spcPct val="0"/>
            </a:spcBef>
            <a:spcAft>
              <a:spcPts val="0"/>
            </a:spcAft>
            <a:buNone/>
          </a:pPr>
          <a:r>
            <a:rPr lang="en-US" sz="1700" b="0" kern="1200" dirty="0">
              <a:solidFill>
                <a:schemeClr val="bg1"/>
              </a:solidFill>
            </a:rPr>
            <a:t>29,25</a:t>
          </a:r>
          <a:r>
            <a:rPr lang="lt-LT" sz="1700" b="0" kern="1200" dirty="0">
              <a:solidFill>
                <a:schemeClr val="bg1"/>
              </a:solidFill>
            </a:rPr>
            <a:t>  mln. Eur – subsidijos)</a:t>
          </a:r>
        </a:p>
      </dsp:txBody>
      <dsp:txXfrm>
        <a:off x="6404241" y="744968"/>
        <a:ext cx="2171325" cy="1428872"/>
      </dsp:txXfrm>
    </dsp:sp>
    <dsp:sp modelId="{2C57F6A4-F23F-4A5C-9287-783D841CD21C}">
      <dsp:nvSpPr>
        <dsp:cNvPr id="0" name=""/>
        <dsp:cNvSpPr/>
      </dsp:nvSpPr>
      <dsp:spPr>
        <a:xfrm>
          <a:off x="9114447" y="0"/>
          <a:ext cx="2825292" cy="2335046"/>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lt-LT" sz="1800" kern="1200"/>
            <a:t>Skatinti netechnologinių inovacijų plėtrą</a:t>
          </a:r>
        </a:p>
      </dsp:txBody>
      <dsp:txXfrm>
        <a:off x="9114447" y="0"/>
        <a:ext cx="2825292" cy="700514"/>
      </dsp:txXfrm>
    </dsp:sp>
    <dsp:sp modelId="{C319ABD0-EC55-4F01-9AEB-297F29E4F3BB}">
      <dsp:nvSpPr>
        <dsp:cNvPr id="0" name=""/>
        <dsp:cNvSpPr/>
      </dsp:nvSpPr>
      <dsp:spPr>
        <a:xfrm>
          <a:off x="9396976" y="700514"/>
          <a:ext cx="2260233" cy="151778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3180" tIns="32385" rIns="43180" bIns="32385" numCol="1" spcCol="1270" anchor="ctr" anchorCtr="0">
          <a:noAutofit/>
        </a:bodyPr>
        <a:lstStyle/>
        <a:p>
          <a:pPr marL="0" lvl="0" indent="0" algn="ctr" defTabSz="755650">
            <a:lnSpc>
              <a:spcPct val="90000"/>
            </a:lnSpc>
            <a:spcBef>
              <a:spcPct val="0"/>
            </a:spcBef>
            <a:spcAft>
              <a:spcPct val="35000"/>
            </a:spcAft>
            <a:buNone/>
          </a:pPr>
          <a:r>
            <a:rPr lang="lt-LT" sz="1700" b="1" kern="1200">
              <a:solidFill>
                <a:schemeClr val="bg1"/>
              </a:solidFill>
            </a:rPr>
            <a:t>15 </a:t>
          </a:r>
          <a:r>
            <a:rPr lang="lt-LT" sz="1700" b="1" kern="1200" err="1">
              <a:solidFill>
                <a:schemeClr val="bg1"/>
              </a:solidFill>
            </a:rPr>
            <a:t>mln</a:t>
          </a:r>
          <a:r>
            <a:rPr lang="lt-LT" sz="1700" b="1" kern="1200">
              <a:solidFill>
                <a:schemeClr val="bg1"/>
              </a:solidFill>
            </a:rPr>
            <a:t>. Eur </a:t>
          </a:r>
          <a:r>
            <a:rPr lang="lt-LT" sz="1700" b="0" kern="1200">
              <a:solidFill>
                <a:schemeClr val="bg1"/>
              </a:solidFill>
            </a:rPr>
            <a:t>(VVL) – subsidijos</a:t>
          </a:r>
        </a:p>
      </dsp:txBody>
      <dsp:txXfrm>
        <a:off x="9441430" y="744968"/>
        <a:ext cx="2171325" cy="1428872"/>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E55CF22-43CB-4351-A1CB-45F97211FB0F}">
      <dsp:nvSpPr>
        <dsp:cNvPr id="0" name=""/>
        <dsp:cNvSpPr/>
      </dsp:nvSpPr>
      <dsp:spPr>
        <a:xfrm>
          <a:off x="123781" y="0"/>
          <a:ext cx="2233713" cy="115288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lt-LT" sz="1800" kern="1200" dirty="0"/>
            <a:t>Nuo rugsėjo mėn. viena NPĮ – </a:t>
          </a:r>
        </a:p>
        <a:p>
          <a:pPr marL="0" lvl="0" indent="0" algn="ctr" defTabSz="800100">
            <a:lnSpc>
              <a:spcPct val="90000"/>
            </a:lnSpc>
            <a:spcBef>
              <a:spcPct val="0"/>
            </a:spcBef>
            <a:spcAft>
              <a:spcPct val="35000"/>
            </a:spcAft>
            <a:buNone/>
          </a:pPr>
          <a:r>
            <a:rPr lang="lt-LT" sz="1800" b="1" kern="1200" dirty="0"/>
            <a:t>INVEGA</a:t>
          </a:r>
        </a:p>
      </dsp:txBody>
      <dsp:txXfrm>
        <a:off x="157548" y="33767"/>
        <a:ext cx="2166179" cy="1085350"/>
      </dsp:txXfrm>
    </dsp:sp>
    <dsp:sp modelId="{69511C47-435B-4A9E-AC5C-03BCC40052A9}">
      <dsp:nvSpPr>
        <dsp:cNvPr id="0" name=""/>
        <dsp:cNvSpPr/>
      </dsp:nvSpPr>
      <dsp:spPr>
        <a:xfrm rot="5400000">
          <a:off x="1024472" y="1181706"/>
          <a:ext cx="432331" cy="518797"/>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lt-LT" sz="1400" kern="1200"/>
        </a:p>
      </dsp:txBody>
      <dsp:txXfrm rot="-5400000">
        <a:off x="1084999" y="1224939"/>
        <a:ext cx="311279" cy="302632"/>
      </dsp:txXfrm>
    </dsp:sp>
    <dsp:sp modelId="{D20119DB-80A4-4319-AE8F-4DAD4756A4EC}">
      <dsp:nvSpPr>
        <dsp:cNvPr id="0" name=""/>
        <dsp:cNvSpPr/>
      </dsp:nvSpPr>
      <dsp:spPr>
        <a:xfrm>
          <a:off x="123781" y="1729326"/>
          <a:ext cx="2233713" cy="115288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lt-LT" sz="1800" kern="1200" dirty="0"/>
            <a:t>Paskolos, garantijos, rizikos kapitalas, dotacijos</a:t>
          </a:r>
        </a:p>
      </dsp:txBody>
      <dsp:txXfrm>
        <a:off x="157548" y="1763093"/>
        <a:ext cx="2166179" cy="1085350"/>
      </dsp:txXfrm>
    </dsp:sp>
    <dsp:sp modelId="{4AE6B9EF-9D7C-4F87-AD7E-07760EE3D4D2}">
      <dsp:nvSpPr>
        <dsp:cNvPr id="0" name=""/>
        <dsp:cNvSpPr/>
      </dsp:nvSpPr>
      <dsp:spPr>
        <a:xfrm rot="5400000">
          <a:off x="1024472" y="2911032"/>
          <a:ext cx="432331" cy="518797"/>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lt-LT" sz="1400" kern="1200"/>
        </a:p>
      </dsp:txBody>
      <dsp:txXfrm rot="-5400000">
        <a:off x="1084999" y="2954265"/>
        <a:ext cx="311279" cy="302632"/>
      </dsp:txXfrm>
    </dsp:sp>
    <dsp:sp modelId="{7EC4BCA6-1756-4B4C-9DE4-5BDA9199DE5D}">
      <dsp:nvSpPr>
        <dsp:cNvPr id="0" name=""/>
        <dsp:cNvSpPr/>
      </dsp:nvSpPr>
      <dsp:spPr>
        <a:xfrm>
          <a:off x="123781" y="3458652"/>
          <a:ext cx="2233713" cy="115288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lt-LT" sz="1800" kern="1200" dirty="0"/>
            <a:t>Finansuojamos visos įmonės, </a:t>
          </a:r>
          <a:r>
            <a:rPr lang="lt-LT" sz="1800" b="1" kern="1200" dirty="0"/>
            <a:t>prioritetas SVV, jaunos įmonės</a:t>
          </a:r>
        </a:p>
      </dsp:txBody>
      <dsp:txXfrm>
        <a:off x="157548" y="3492419"/>
        <a:ext cx="2166179" cy="1085350"/>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4C5D104-39CA-42F9-8330-3A9B016D5E86}">
      <dsp:nvSpPr>
        <dsp:cNvPr id="0" name=""/>
        <dsp:cNvSpPr/>
      </dsp:nvSpPr>
      <dsp:spPr>
        <a:xfrm>
          <a:off x="0" y="649037"/>
          <a:ext cx="2046836" cy="1540627"/>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lt-LT" sz="1800" kern="1200" dirty="0">
              <a:solidFill>
                <a:prstClr val="white"/>
              </a:solidFill>
              <a:latin typeface="Myriad Pro"/>
              <a:ea typeface="+mn-ea"/>
              <a:cs typeface="+mn-cs"/>
            </a:rPr>
            <a:t>Veikiančioms priemonėms skirta </a:t>
          </a:r>
          <a:r>
            <a:rPr lang="lt-LT" sz="1800" b="1" kern="1200" dirty="0">
              <a:solidFill>
                <a:prstClr val="white"/>
              </a:solidFill>
              <a:latin typeface="Myriad Pro"/>
              <a:ea typeface="+mn-ea"/>
              <a:cs typeface="+mn-cs"/>
            </a:rPr>
            <a:t>1.373 mlrd. Eur</a:t>
          </a:r>
        </a:p>
      </dsp:txBody>
      <dsp:txXfrm>
        <a:off x="45123" y="694160"/>
        <a:ext cx="1956590" cy="1450381"/>
      </dsp:txXfrm>
    </dsp:sp>
    <dsp:sp modelId="{BD78FE7D-3A89-4DA5-AFFA-2B2CD43B2F01}">
      <dsp:nvSpPr>
        <dsp:cNvPr id="0" name=""/>
        <dsp:cNvSpPr/>
      </dsp:nvSpPr>
      <dsp:spPr>
        <a:xfrm rot="21582980">
          <a:off x="2251920" y="1158384"/>
          <a:ext cx="434787" cy="507615"/>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977900">
            <a:lnSpc>
              <a:spcPct val="90000"/>
            </a:lnSpc>
            <a:spcBef>
              <a:spcPct val="0"/>
            </a:spcBef>
            <a:spcAft>
              <a:spcPct val="35000"/>
            </a:spcAft>
            <a:buNone/>
          </a:pPr>
          <a:endParaRPr lang="lt-LT" sz="2200" kern="1200"/>
        </a:p>
      </dsp:txBody>
      <dsp:txXfrm>
        <a:off x="2251921" y="1260230"/>
        <a:ext cx="304351" cy="304569"/>
      </dsp:txXfrm>
    </dsp:sp>
    <dsp:sp modelId="{0704CAF9-50A3-45A2-8E86-0D8F94AC60FA}">
      <dsp:nvSpPr>
        <dsp:cNvPr id="0" name=""/>
        <dsp:cNvSpPr/>
      </dsp:nvSpPr>
      <dsp:spPr>
        <a:xfrm>
          <a:off x="2867180" y="531265"/>
          <a:ext cx="2046836" cy="174778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lt-LT" sz="1800" kern="1200" dirty="0"/>
            <a:t>2021-2027 m. ES lėšų bus skirta </a:t>
          </a:r>
          <a:r>
            <a:rPr lang="lt-LT" sz="1800" b="1" kern="1200" dirty="0"/>
            <a:t>286,4 mln. Eur </a:t>
          </a:r>
          <a:r>
            <a:rPr lang="en-US" sz="1800" kern="1200" dirty="0"/>
            <a:t>+</a:t>
          </a:r>
          <a:r>
            <a:rPr lang="lt-LT" sz="1800" kern="1200" dirty="0"/>
            <a:t> </a:t>
          </a:r>
          <a:r>
            <a:rPr lang="lt-LT" sz="1400" b="1" i="1" kern="1200" dirty="0"/>
            <a:t>123,6 mln. Eur </a:t>
          </a:r>
          <a:r>
            <a:rPr lang="lt-LT" sz="1400" i="1" kern="1200" dirty="0"/>
            <a:t>grįžusios</a:t>
          </a:r>
        </a:p>
      </dsp:txBody>
      <dsp:txXfrm>
        <a:off x="2918371" y="582456"/>
        <a:ext cx="1944454" cy="1645398"/>
      </dsp:txXfrm>
    </dsp:sp>
    <dsp:sp modelId="{E81CB7AE-982C-4843-B8B8-58C236078885}">
      <dsp:nvSpPr>
        <dsp:cNvPr id="0" name=""/>
        <dsp:cNvSpPr/>
      </dsp:nvSpPr>
      <dsp:spPr>
        <a:xfrm rot="12965">
          <a:off x="5098927" y="1156644"/>
          <a:ext cx="392014" cy="507615"/>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977900">
            <a:lnSpc>
              <a:spcPct val="90000"/>
            </a:lnSpc>
            <a:spcBef>
              <a:spcPct val="0"/>
            </a:spcBef>
            <a:spcAft>
              <a:spcPct val="35000"/>
            </a:spcAft>
            <a:buNone/>
          </a:pPr>
          <a:endParaRPr lang="lt-LT" sz="2200" kern="1200"/>
        </a:p>
      </dsp:txBody>
      <dsp:txXfrm>
        <a:off x="5098927" y="1257945"/>
        <a:ext cx="274410" cy="304569"/>
      </dsp:txXfrm>
    </dsp:sp>
    <dsp:sp modelId="{1BAB1F4B-2B0A-4BA4-BB70-2CC6F8C79AE8}">
      <dsp:nvSpPr>
        <dsp:cNvPr id="0" name=""/>
        <dsp:cNvSpPr/>
      </dsp:nvSpPr>
      <dsp:spPr>
        <a:xfrm>
          <a:off x="5653662" y="320314"/>
          <a:ext cx="2311554" cy="219169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lt-LT" sz="1400" kern="1200" dirty="0"/>
            <a:t>Verslo konkurencingumo skatinimas</a:t>
          </a:r>
        </a:p>
        <a:p>
          <a:pPr marL="0" lvl="0" indent="0" algn="ctr" defTabSz="622300">
            <a:lnSpc>
              <a:spcPct val="90000"/>
            </a:lnSpc>
            <a:spcBef>
              <a:spcPct val="0"/>
            </a:spcBef>
            <a:spcAft>
              <a:spcPct val="35000"/>
            </a:spcAft>
            <a:buNone/>
          </a:pPr>
          <a:r>
            <a:rPr lang="lt-LT" sz="1400" kern="1200" dirty="0"/>
            <a:t>Moksliniai tyrimai ir inovacijos</a:t>
          </a:r>
        </a:p>
        <a:p>
          <a:pPr marL="0" lvl="0" indent="0" algn="ctr" defTabSz="622300">
            <a:lnSpc>
              <a:spcPct val="90000"/>
            </a:lnSpc>
            <a:spcBef>
              <a:spcPct val="0"/>
            </a:spcBef>
            <a:spcAft>
              <a:spcPct val="35000"/>
            </a:spcAft>
            <a:buNone/>
          </a:pPr>
          <a:r>
            <a:rPr lang="lt-LT" sz="1400" kern="1200" dirty="0" err="1"/>
            <a:t>Startuolių</a:t>
          </a:r>
          <a:r>
            <a:rPr lang="lt-LT" sz="1400" kern="1200" dirty="0"/>
            <a:t> vystymas, </a:t>
          </a:r>
          <a:r>
            <a:rPr lang="lt-LT" sz="1400" kern="1200" dirty="0" err="1"/>
            <a:t>akceleravimas</a:t>
          </a:r>
          <a:endParaRPr lang="lt-LT" sz="1400" kern="1200" dirty="0"/>
        </a:p>
        <a:p>
          <a:pPr marL="0" lvl="0" indent="0" algn="ctr" defTabSz="622300">
            <a:lnSpc>
              <a:spcPct val="90000"/>
            </a:lnSpc>
            <a:spcBef>
              <a:spcPct val="0"/>
            </a:spcBef>
            <a:spcAft>
              <a:spcPct val="35000"/>
            </a:spcAft>
            <a:buNone/>
          </a:pPr>
          <a:r>
            <a:rPr lang="lt-LT" sz="1400" kern="1200" dirty="0"/>
            <a:t>Pramonės transformacija</a:t>
          </a:r>
        </a:p>
        <a:p>
          <a:pPr marL="0" lvl="0" indent="0" algn="ctr" defTabSz="622300">
            <a:lnSpc>
              <a:spcPct val="90000"/>
            </a:lnSpc>
            <a:spcBef>
              <a:spcPct val="0"/>
            </a:spcBef>
            <a:spcAft>
              <a:spcPct val="35000"/>
            </a:spcAft>
            <a:buNone/>
          </a:pPr>
          <a:r>
            <a:rPr lang="lt-LT" sz="1400" kern="1200" dirty="0"/>
            <a:t>Skaitmeninimas</a:t>
          </a:r>
        </a:p>
      </dsp:txBody>
      <dsp:txXfrm>
        <a:off x="5717855" y="384507"/>
        <a:ext cx="2183168" cy="2063313"/>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3F193E-DD01-4ABD-ABCF-59BBF6160999}">
      <dsp:nvSpPr>
        <dsp:cNvPr id="0" name=""/>
        <dsp:cNvSpPr/>
      </dsp:nvSpPr>
      <dsp:spPr>
        <a:xfrm rot="5400000">
          <a:off x="6111874" y="-4435384"/>
          <a:ext cx="1596123" cy="10468065"/>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711200" rtl="0">
            <a:lnSpc>
              <a:spcPct val="100000"/>
            </a:lnSpc>
            <a:spcBef>
              <a:spcPct val="0"/>
            </a:spcBef>
            <a:spcAft>
              <a:spcPts val="0"/>
            </a:spcAft>
            <a:buChar char="•"/>
          </a:pPr>
          <a:r>
            <a:rPr lang="lt-LT" sz="1600" kern="1200"/>
            <a:t>Paskolos</a:t>
          </a:r>
          <a:r>
            <a:rPr lang="lt-LT" sz="1600" kern="1200">
              <a:latin typeface="Myriad Pro"/>
            </a:rPr>
            <a:t> </a:t>
          </a:r>
          <a:r>
            <a:rPr lang="lt-LT" sz="1600" kern="1200"/>
            <a:t> skirto</a:t>
          </a:r>
          <a:r>
            <a:rPr lang="en-US" sz="1600" kern="1200"/>
            <a:t>s </a:t>
          </a:r>
          <a:r>
            <a:rPr lang="en-US" sz="1600" kern="1200">
              <a:latin typeface="Myriad Pro"/>
            </a:rPr>
            <a:t>SVV</a:t>
          </a:r>
          <a:r>
            <a:rPr lang="lt-LT" sz="1600" kern="1200">
              <a:latin typeface="Myriad Pro"/>
            </a:rPr>
            <a:t> </a:t>
          </a:r>
          <a:r>
            <a:rPr lang="lt-LT" sz="1600" kern="1200"/>
            <a:t>subjekta</a:t>
          </a:r>
          <a:r>
            <a:rPr lang="en-US" sz="1600" kern="1200"/>
            <a:t>ms</a:t>
          </a:r>
          <a:r>
            <a:rPr lang="lt-LT" sz="1600" kern="1200"/>
            <a:t> ir didelė</a:t>
          </a:r>
          <a:r>
            <a:rPr lang="en-US" sz="1600" kern="1200"/>
            <a:t>m</a:t>
          </a:r>
          <a:r>
            <a:rPr lang="lt-LT" sz="1600" kern="1200"/>
            <a:t>s įmonė</a:t>
          </a:r>
          <a:r>
            <a:rPr lang="en-US" sz="1600" kern="1200"/>
            <a:t>m</a:t>
          </a:r>
          <a:r>
            <a:rPr lang="lt-LT" sz="1600" kern="1200"/>
            <a:t>s</a:t>
          </a:r>
          <a:r>
            <a:rPr lang="en-US" sz="1600" kern="1200">
              <a:latin typeface="Myriad Pro"/>
            </a:rPr>
            <a:t> </a:t>
          </a:r>
          <a:r>
            <a:rPr lang="lt-LT" sz="1600" kern="1200"/>
            <a:t> apyvartinėms lėšoms finansuoti</a:t>
          </a:r>
          <a:r>
            <a:rPr lang="en-US" sz="1600" kern="1200"/>
            <a:t>.</a:t>
          </a:r>
          <a:r>
            <a:rPr lang="en-US" sz="1600" kern="1200">
              <a:solidFill>
                <a:schemeClr val="bg1"/>
              </a:solidFill>
              <a:latin typeface="Myriad Pro"/>
            </a:rPr>
            <a:t> </a:t>
          </a:r>
          <a:endParaRPr lang="lt-LT" sz="1600" b="0" kern="1200">
            <a:solidFill>
              <a:schemeClr val="bg1"/>
            </a:solidFill>
            <a:latin typeface="+mj-lt"/>
          </a:endParaRPr>
        </a:p>
        <a:p>
          <a:pPr marL="171450" lvl="1" indent="-171450" algn="l" defTabSz="711200">
            <a:lnSpc>
              <a:spcPct val="100000"/>
            </a:lnSpc>
            <a:spcBef>
              <a:spcPct val="0"/>
            </a:spcBef>
            <a:spcAft>
              <a:spcPts val="0"/>
            </a:spcAft>
            <a:buChar char="•"/>
          </a:pPr>
          <a:r>
            <a:rPr lang="lt-LT" sz="1600" kern="1200" dirty="0"/>
            <a:t>Maksimali apyvartinės paskolos suma </a:t>
          </a:r>
          <a:r>
            <a:rPr lang="en-US" sz="1600" b="1" kern="1200" dirty="0"/>
            <a:t>– </a:t>
          </a:r>
          <a:r>
            <a:rPr lang="lt-LT" sz="1600" kern="1200" dirty="0"/>
            <a:t>5</a:t>
          </a:r>
          <a:r>
            <a:rPr lang="lt-LT" sz="1600" b="1" kern="1200" dirty="0"/>
            <a:t> </a:t>
          </a:r>
          <a:r>
            <a:rPr lang="lt-LT" sz="1600" kern="1200" dirty="0"/>
            <a:t>mln. E</a:t>
          </a:r>
          <a:r>
            <a:rPr lang="en-US" sz="1600" kern="1200" dirty="0" err="1"/>
            <a:t>ur</a:t>
          </a:r>
          <a:r>
            <a:rPr lang="lt-LT" sz="1600" kern="1200" dirty="0"/>
            <a:t> įmonei</a:t>
          </a:r>
          <a:r>
            <a:rPr lang="en-US" sz="1600" kern="1200" dirty="0"/>
            <a:t>,</a:t>
          </a:r>
          <a:r>
            <a:rPr lang="lt-LT" sz="1600" kern="1200" dirty="0"/>
            <a:t> jei Paskolos gavėjas priklauso įmonių grupei</a:t>
          </a:r>
          <a:r>
            <a:rPr lang="en-US" sz="1600" kern="1200" dirty="0"/>
            <a:t> -</a:t>
          </a:r>
          <a:r>
            <a:rPr lang="lt-LT" sz="1600" kern="1200" dirty="0"/>
            <a:t> negali viršyti 10 mln</a:t>
          </a:r>
          <a:r>
            <a:rPr lang="lt-LT" sz="1600" kern="1200" dirty="0">
              <a:latin typeface="Myriad Pro"/>
            </a:rPr>
            <a:t>.</a:t>
          </a:r>
          <a:r>
            <a:rPr lang="lt-LT" sz="1600" kern="1200" dirty="0"/>
            <a:t> E</a:t>
          </a:r>
          <a:r>
            <a:rPr lang="en-US" sz="1600" kern="1200" dirty="0" err="1"/>
            <a:t>ur</a:t>
          </a:r>
          <a:r>
            <a:rPr lang="en-US" sz="1600" kern="1200" dirty="0"/>
            <a:t>.</a:t>
          </a:r>
          <a:endParaRPr lang="lt-LT" sz="1600" b="0" kern="1200" dirty="0">
            <a:solidFill>
              <a:schemeClr val="bg1"/>
            </a:solidFill>
            <a:latin typeface="+mj-lt"/>
          </a:endParaRPr>
        </a:p>
        <a:p>
          <a:pPr marL="171450" lvl="1" indent="-171450" algn="l" defTabSz="711200" rtl="0">
            <a:lnSpc>
              <a:spcPct val="100000"/>
            </a:lnSpc>
            <a:spcBef>
              <a:spcPct val="0"/>
            </a:spcBef>
            <a:spcAft>
              <a:spcPts val="0"/>
            </a:spcAft>
            <a:buChar char="•"/>
          </a:pPr>
          <a:r>
            <a:rPr lang="lt-LT" sz="1600" kern="1200" dirty="0"/>
            <a:t>Paskolos gavėjo importo arba eksporto dalis su </a:t>
          </a:r>
          <a:r>
            <a:rPr lang="lt-LT" sz="1600" kern="1200" dirty="0" err="1"/>
            <a:t>Kinij</a:t>
          </a:r>
          <a:r>
            <a:rPr lang="en-US" sz="1600" kern="1200" dirty="0"/>
            <a:t>a</a:t>
          </a:r>
          <a:r>
            <a:rPr lang="lt-LT" sz="1600" kern="1200" dirty="0"/>
            <a:t> sudaro </a:t>
          </a:r>
          <a:r>
            <a:rPr lang="lt-LT" sz="1600" kern="1200" dirty="0">
              <a:latin typeface="Myriad Pro"/>
            </a:rPr>
            <a:t>&gt;25%</a:t>
          </a:r>
          <a:r>
            <a:rPr lang="lt-LT" sz="1600" kern="1200" dirty="0"/>
            <a:t> nuo bendros Paskolos gavėjo importo arba eksporto dalies </a:t>
          </a:r>
          <a:r>
            <a:rPr lang="lt-LT" sz="1600" kern="1200" dirty="0">
              <a:latin typeface="Myriad Pro"/>
            </a:rPr>
            <a:t>per</a:t>
          </a:r>
          <a:r>
            <a:rPr lang="lt-LT" sz="1600" kern="1200" dirty="0"/>
            <a:t> 2021 m. </a:t>
          </a:r>
          <a:r>
            <a:rPr lang="lt-LT" sz="1600" kern="1200" dirty="0">
              <a:solidFill>
                <a:schemeClr val="tx2">
                  <a:lumMod val="75000"/>
                </a:schemeClr>
              </a:solidFill>
              <a:latin typeface="Myriad Pro"/>
            </a:rPr>
            <a:t>metus</a:t>
          </a:r>
          <a:r>
            <a:rPr lang="lt-LT" sz="1600" b="0" kern="1200" dirty="0">
              <a:solidFill>
                <a:schemeClr val="tx2">
                  <a:lumMod val="75000"/>
                </a:schemeClr>
              </a:solidFill>
              <a:latin typeface="Myriad Pro"/>
            </a:rPr>
            <a:t>.</a:t>
          </a:r>
          <a:endParaRPr lang="lt-LT" sz="1600" b="0" kern="1200" dirty="0">
            <a:solidFill>
              <a:schemeClr val="tx2">
                <a:lumMod val="75000"/>
              </a:schemeClr>
            </a:solidFill>
            <a:latin typeface="+mj-lt"/>
          </a:endParaRPr>
        </a:p>
      </dsp:txBody>
      <dsp:txXfrm rot="-5400000">
        <a:off x="1675903" y="78503"/>
        <a:ext cx="10390149" cy="1440291"/>
      </dsp:txXfrm>
    </dsp:sp>
    <dsp:sp modelId="{5D889297-7022-4A26-8108-13B99010E241}">
      <dsp:nvSpPr>
        <dsp:cNvPr id="0" name=""/>
        <dsp:cNvSpPr/>
      </dsp:nvSpPr>
      <dsp:spPr>
        <a:xfrm>
          <a:off x="80" y="994"/>
          <a:ext cx="1675822" cy="1595306"/>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lt-LT" sz="2000" kern="1200"/>
            <a:t>Tiesioginės paskolos (Kinija)</a:t>
          </a:r>
          <a:endParaRPr lang="en-US" sz="2000" b="0" kern="1200"/>
        </a:p>
      </dsp:txBody>
      <dsp:txXfrm>
        <a:off x="77956" y="78870"/>
        <a:ext cx="1520070" cy="1439554"/>
      </dsp:txXfrm>
    </dsp:sp>
    <dsp:sp modelId="{F2895CA5-4941-4348-8B2E-CD231F989BA1}">
      <dsp:nvSpPr>
        <dsp:cNvPr id="0" name=""/>
        <dsp:cNvSpPr/>
      </dsp:nvSpPr>
      <dsp:spPr>
        <a:xfrm rot="5400000">
          <a:off x="6082368" y="-2709452"/>
          <a:ext cx="1675480" cy="10447336"/>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711200">
            <a:lnSpc>
              <a:spcPct val="100000"/>
            </a:lnSpc>
            <a:spcBef>
              <a:spcPct val="0"/>
            </a:spcBef>
            <a:spcAft>
              <a:spcPts val="0"/>
            </a:spcAft>
            <a:buChar char="•"/>
          </a:pPr>
          <a:r>
            <a:rPr lang="lt-LT" sz="1600" kern="1200"/>
            <a:t>Garantijos už apyvartines, investicines paskolas, lizingo sandorius.</a:t>
          </a:r>
        </a:p>
        <a:p>
          <a:pPr marL="171450" lvl="1" indent="-171450" algn="just" defTabSz="711200">
            <a:lnSpc>
              <a:spcPct val="100000"/>
            </a:lnSpc>
            <a:spcBef>
              <a:spcPct val="0"/>
            </a:spcBef>
            <a:spcAft>
              <a:spcPts val="0"/>
            </a:spcAft>
            <a:buChar char="•"/>
          </a:pPr>
          <a:r>
            <a:rPr lang="lt-LT" sz="1600" kern="1200"/>
            <a:t>Paskolos/ lizingo gavėjas turi būti nukentėjęs nuo karo: sutriko prekių ar paslaugų importas ar eksportas; arba sąnaudos kurui, elektrai ir (ar) dujoms sudaro &gt;3</a:t>
          </a:r>
          <a:r>
            <a:rPr lang="en-US" sz="1600" kern="1200"/>
            <a:t>% vis</a:t>
          </a:r>
          <a:r>
            <a:rPr lang="lt-LT" sz="1600" kern="1200"/>
            <a:t>ų išlaidų.</a:t>
          </a:r>
          <a:endParaRPr lang="lt-LT" sz="1600" b="0" kern="1200">
            <a:solidFill>
              <a:schemeClr val="bg1"/>
            </a:solidFill>
            <a:latin typeface="+mj-lt"/>
          </a:endParaRPr>
        </a:p>
        <a:p>
          <a:pPr marL="171450" lvl="1" indent="-171450" algn="l" defTabSz="711200">
            <a:lnSpc>
              <a:spcPct val="100000"/>
            </a:lnSpc>
            <a:spcBef>
              <a:spcPct val="0"/>
            </a:spcBef>
            <a:spcAft>
              <a:spcPts val="0"/>
            </a:spcAft>
            <a:buChar char="•"/>
          </a:pPr>
          <a:r>
            <a:rPr lang="lt-LT" sz="1600" kern="1200"/>
            <a:t>Paskolos/ lizingo suma negali viršyti 15</a:t>
          </a:r>
          <a:r>
            <a:rPr lang="en-US" sz="1600" kern="1200"/>
            <a:t>% </a:t>
          </a:r>
          <a:r>
            <a:rPr lang="lt-LT" sz="1600" kern="1200"/>
            <a:t>paskolos gavėjo vid</a:t>
          </a:r>
          <a:r>
            <a:rPr lang="en-US" sz="1600" kern="1200"/>
            <a:t>.</a:t>
          </a:r>
          <a:r>
            <a:rPr lang="lt-LT" sz="1600" kern="1200"/>
            <a:t> met</a:t>
          </a:r>
          <a:r>
            <a:rPr lang="en-US" sz="1600" kern="1200"/>
            <a:t>.</a:t>
          </a:r>
          <a:r>
            <a:rPr lang="lt-LT" sz="1600" kern="1200"/>
            <a:t> pardavimo pajamų </a:t>
          </a:r>
          <a:r>
            <a:rPr lang="en-US" sz="1600" kern="1200"/>
            <a:t>u</a:t>
          </a:r>
          <a:r>
            <a:rPr lang="lt-LT" sz="1600" kern="1200"/>
            <a:t>ž </a:t>
          </a:r>
          <a:r>
            <a:rPr lang="en-US" sz="1600" kern="1200"/>
            <a:t>3 </a:t>
          </a:r>
          <a:r>
            <a:rPr lang="lt-LT" sz="1600" kern="1200"/>
            <a:t>pask. </a:t>
          </a:r>
          <a:r>
            <a:rPr lang="lt-LT" sz="1600" kern="1200" err="1"/>
            <a:t>fin</a:t>
          </a:r>
          <a:r>
            <a:rPr lang="lt-LT" sz="1600" kern="1200"/>
            <a:t>. metus</a:t>
          </a:r>
          <a:r>
            <a:rPr lang="en-US" sz="1600" kern="1200"/>
            <a:t>; </a:t>
          </a:r>
          <a:r>
            <a:rPr lang="en-US" sz="1600" kern="1200" err="1"/>
            <a:t>arba</a:t>
          </a:r>
          <a:r>
            <a:rPr lang="en-US" sz="1600" kern="1200"/>
            <a:t> </a:t>
          </a:r>
          <a:r>
            <a:rPr lang="lt-LT" sz="1600" kern="1200"/>
            <a:t>paskolos</a:t>
          </a:r>
          <a:r>
            <a:rPr lang="en-US" sz="1600" kern="1200"/>
            <a:t>/ </a:t>
          </a:r>
          <a:r>
            <a:rPr lang="en-US" sz="1600" kern="1200" err="1"/>
            <a:t>lizingo</a:t>
          </a:r>
          <a:r>
            <a:rPr lang="lt-LT" sz="1600" kern="1200"/>
            <a:t> suma negali viršyti 50</a:t>
          </a:r>
          <a:r>
            <a:rPr lang="en-US" sz="1600" kern="1200"/>
            <a:t>% </a:t>
          </a:r>
          <a:r>
            <a:rPr lang="lt-LT" sz="1600" kern="1200"/>
            <a:t>paskolos gavėjo energijos sąnaudų, patirtų per pask. 12</a:t>
          </a:r>
          <a:r>
            <a:rPr lang="en-US" sz="1600" kern="1200"/>
            <a:t> m</a:t>
          </a:r>
          <a:r>
            <a:rPr lang="lt-LT" sz="1600" kern="1200"/>
            <a:t>ėn.</a:t>
          </a:r>
          <a:endParaRPr lang="lt-LT" sz="1600" b="0" kern="1200">
            <a:solidFill>
              <a:schemeClr val="bg1"/>
            </a:solidFill>
            <a:latin typeface="+mj-lt"/>
          </a:endParaRPr>
        </a:p>
        <a:p>
          <a:pPr marL="171450" lvl="1" indent="-171450" algn="l" defTabSz="711200">
            <a:lnSpc>
              <a:spcPct val="100000"/>
            </a:lnSpc>
            <a:spcBef>
              <a:spcPct val="0"/>
            </a:spcBef>
            <a:spcAft>
              <a:spcPts val="0"/>
            </a:spcAft>
            <a:buChar char="•"/>
          </a:pPr>
          <a:r>
            <a:rPr lang="lt-LT" sz="1600" kern="1200"/>
            <a:t>Garantijos teikiamos iki </a:t>
          </a:r>
          <a:r>
            <a:rPr lang="en-US" sz="1600" kern="1200"/>
            <a:t>2022-12-31 (</a:t>
          </a:r>
          <a:r>
            <a:rPr lang="en-US" sz="1600" kern="1200" err="1"/>
            <a:t>nebent</a:t>
          </a:r>
          <a:r>
            <a:rPr lang="en-US" sz="1600" kern="1200"/>
            <a:t> bus prat</a:t>
          </a:r>
          <a:r>
            <a:rPr lang="lt-LT" sz="1600" kern="1200" err="1"/>
            <a:t>ęstas</a:t>
          </a:r>
          <a:r>
            <a:rPr lang="lt-LT" sz="1600" kern="1200"/>
            <a:t> karo komunikatas).</a:t>
          </a:r>
        </a:p>
      </dsp:txBody>
      <dsp:txXfrm rot="-5400000">
        <a:off x="1696440" y="1758266"/>
        <a:ext cx="10365546" cy="1511900"/>
      </dsp:txXfrm>
    </dsp:sp>
    <dsp:sp modelId="{7278DF7F-2169-4213-A920-A3D69669A904}">
      <dsp:nvSpPr>
        <dsp:cNvPr id="0" name=""/>
        <dsp:cNvSpPr/>
      </dsp:nvSpPr>
      <dsp:spPr>
        <a:xfrm>
          <a:off x="80" y="1716562"/>
          <a:ext cx="1696359" cy="1595306"/>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lt-LT" sz="2000" kern="1200"/>
            <a:t>Pagalbos</a:t>
          </a:r>
          <a:r>
            <a:rPr lang="lt-LT" sz="1700" kern="1200"/>
            <a:t> </a:t>
          </a:r>
          <a:r>
            <a:rPr lang="lt-LT" sz="2000" kern="1200"/>
            <a:t>garantijos</a:t>
          </a:r>
          <a:endParaRPr lang="en-US" sz="2000" kern="1200"/>
        </a:p>
      </dsp:txBody>
      <dsp:txXfrm>
        <a:off x="77956" y="1794438"/>
        <a:ext cx="1540607" cy="1439554"/>
      </dsp:txXfrm>
    </dsp:sp>
    <dsp:sp modelId="{FD6A40C2-4350-457E-AC77-59D99B930DE4}">
      <dsp:nvSpPr>
        <dsp:cNvPr id="0" name=""/>
        <dsp:cNvSpPr/>
      </dsp:nvSpPr>
      <dsp:spPr>
        <a:xfrm rot="5400000">
          <a:off x="5958560" y="-890830"/>
          <a:ext cx="1862973" cy="10509248"/>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0" lvl="0" indent="-171450" algn="just" defTabSz="844550">
            <a:lnSpc>
              <a:spcPct val="100000"/>
            </a:lnSpc>
            <a:spcBef>
              <a:spcPct val="0"/>
            </a:spcBef>
            <a:spcAft>
              <a:spcPts val="0"/>
            </a:spcAft>
            <a:buFont typeface="Arial" panose="020B0604020202020204" pitchFamily="34" charset="0"/>
            <a:buChar char="•"/>
          </a:pPr>
          <a:r>
            <a:rPr lang="lt-LT" sz="1600" b="0" kern="1200">
              <a:solidFill>
                <a:srgbClr val="062889"/>
              </a:solidFill>
              <a:latin typeface="Myriad Pro"/>
              <a:ea typeface="+mn-ea"/>
              <a:cs typeface="Arial"/>
            </a:rPr>
            <a:t>Tiesioginės paskolos MVĮ ir didelėms įmonėms ir šių įmonių projektams įgyvendinti, kurie apima pramoninius tyrimus ir (ar) bandomąsias taikomąsias bei inovacines veiklas, kurių tikslas yra pateikti rinkai inovatyvų produktą (prekę, paslaugą, technologiją), ne vėliau kaip per 5 metus nuo paskolos sutarties pasirašymo.</a:t>
          </a:r>
        </a:p>
        <a:p>
          <a:pPr marL="0" lvl="0" indent="-171450" algn="just" defTabSz="844550">
            <a:lnSpc>
              <a:spcPct val="100000"/>
            </a:lnSpc>
            <a:spcBef>
              <a:spcPct val="0"/>
            </a:spcBef>
            <a:spcAft>
              <a:spcPts val="0"/>
            </a:spcAft>
            <a:buFont typeface="Arial" panose="020B0604020202020204" pitchFamily="34" charset="0"/>
            <a:buChar char="•"/>
          </a:pPr>
          <a:r>
            <a:rPr lang="lt-LT" sz="1600" b="0" kern="1200">
              <a:solidFill>
                <a:srgbClr val="062889"/>
              </a:solidFill>
              <a:latin typeface="Myriad Pro"/>
              <a:ea typeface="+mn-ea"/>
              <a:cs typeface="Arial" panose="020B0604020202020204" pitchFamily="34" charset="0"/>
            </a:rPr>
            <a:t>Vienam paskolos gavėjui gali būti suteikiamos kelios paskolos, tačiau bendra paskolų suma negali būti &gt;1 mln. Eur.</a:t>
          </a:r>
        </a:p>
        <a:p>
          <a:pPr marL="0" lvl="0" indent="-171450" algn="just" defTabSz="844550" rtl="0">
            <a:lnSpc>
              <a:spcPct val="100000"/>
            </a:lnSpc>
            <a:spcBef>
              <a:spcPct val="0"/>
            </a:spcBef>
            <a:spcAft>
              <a:spcPts val="0"/>
            </a:spcAft>
            <a:buFont typeface="Arial" panose="020B0604020202020204" pitchFamily="34" charset="0"/>
            <a:buChar char="•"/>
          </a:pPr>
          <a:r>
            <a:rPr lang="lt-LT" sz="1600" b="0" kern="1200">
              <a:solidFill>
                <a:srgbClr val="062889"/>
              </a:solidFill>
              <a:latin typeface="Myriad Pro"/>
              <a:ea typeface="+mn-ea"/>
              <a:cs typeface="Arial"/>
            </a:rPr>
            <a:t>Paskolos gavėjui tinkamai įgyvendinus projektą, iki 20% likusios grąžinti paskolos sumos galės būti skirta kaip subsidija. </a:t>
          </a:r>
        </a:p>
      </dsp:txBody>
      <dsp:txXfrm rot="-5400000">
        <a:off x="1635423" y="3523250"/>
        <a:ext cx="10418305" cy="1681087"/>
      </dsp:txXfrm>
    </dsp:sp>
    <dsp:sp modelId="{6C242842-B435-48D9-8269-E12E03365A7A}">
      <dsp:nvSpPr>
        <dsp:cNvPr id="0" name=""/>
        <dsp:cNvSpPr/>
      </dsp:nvSpPr>
      <dsp:spPr>
        <a:xfrm>
          <a:off x="80" y="3565554"/>
          <a:ext cx="1635261" cy="1595306"/>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lt-LT" sz="2000" kern="1200"/>
            <a:t>Tiesioginės paskolos Perspektyva</a:t>
          </a:r>
        </a:p>
      </dsp:txBody>
      <dsp:txXfrm>
        <a:off x="77956" y="3643430"/>
        <a:ext cx="1479509" cy="143955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2DA0950-487B-4546-B071-94425E13B3A5}">
      <dsp:nvSpPr>
        <dsp:cNvPr id="0" name=""/>
        <dsp:cNvSpPr/>
      </dsp:nvSpPr>
      <dsp:spPr>
        <a:xfrm>
          <a:off x="0" y="0"/>
          <a:ext cx="2827396" cy="2335046"/>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lt-LT" sz="1800" kern="1200" noProof="0"/>
            <a:t>Skatinti inovacijas viešajame sektoriuje</a:t>
          </a:r>
          <a:endParaRPr lang="lt-LT" sz="1800" b="0" kern="1200" noProof="0"/>
        </a:p>
      </dsp:txBody>
      <dsp:txXfrm>
        <a:off x="0" y="0"/>
        <a:ext cx="2827396" cy="700514"/>
      </dsp:txXfrm>
    </dsp:sp>
    <dsp:sp modelId="{3BACE3B5-168A-43B5-A818-786AEF25A98D}">
      <dsp:nvSpPr>
        <dsp:cNvPr id="0" name=""/>
        <dsp:cNvSpPr/>
      </dsp:nvSpPr>
      <dsp:spPr>
        <a:xfrm>
          <a:off x="283827" y="700514"/>
          <a:ext cx="2261916" cy="151778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3180" tIns="32385" rIns="43180" bIns="32385" numCol="1" spcCol="1270" anchor="ctr" anchorCtr="0">
          <a:noAutofit/>
        </a:bodyPr>
        <a:lstStyle/>
        <a:p>
          <a:pPr marL="0" lvl="0" indent="0" algn="ctr" defTabSz="755650">
            <a:lnSpc>
              <a:spcPct val="100000"/>
            </a:lnSpc>
            <a:spcBef>
              <a:spcPct val="0"/>
            </a:spcBef>
            <a:spcAft>
              <a:spcPts val="0"/>
            </a:spcAft>
            <a:buNone/>
          </a:pPr>
          <a:r>
            <a:rPr lang="lt-LT" sz="1700" b="1" kern="1200" noProof="0">
              <a:solidFill>
                <a:prstClr val="white"/>
              </a:solidFill>
              <a:latin typeface="Myriad Pro"/>
              <a:ea typeface="+mn-ea"/>
              <a:cs typeface="+mn-cs"/>
            </a:rPr>
            <a:t>10 mln. Eur </a:t>
          </a:r>
          <a:r>
            <a:rPr lang="lt-LT" sz="1700" b="0" kern="1200" noProof="0">
              <a:solidFill>
                <a:prstClr val="white"/>
              </a:solidFill>
              <a:latin typeface="Myriad Pro"/>
              <a:ea typeface="+mn-ea"/>
              <a:cs typeface="+mn-cs"/>
            </a:rPr>
            <a:t>(S ir VVL) – subsidijos</a:t>
          </a:r>
        </a:p>
        <a:p>
          <a:pPr marL="0" lvl="0" indent="0" algn="ctr" defTabSz="755650">
            <a:lnSpc>
              <a:spcPct val="100000"/>
            </a:lnSpc>
            <a:spcBef>
              <a:spcPct val="0"/>
            </a:spcBef>
            <a:spcAft>
              <a:spcPts val="0"/>
            </a:spcAft>
            <a:buNone/>
          </a:pPr>
          <a:r>
            <a:rPr lang="lt-LT" sz="1700" b="0" kern="1200" noProof="0">
              <a:solidFill>
                <a:prstClr val="white"/>
              </a:solidFill>
              <a:latin typeface="Myriad Pro"/>
              <a:ea typeface="+mn-ea"/>
              <a:cs typeface="+mn-cs"/>
            </a:rPr>
            <a:t>(4 mln. Eur (S) / </a:t>
          </a:r>
        </a:p>
        <a:p>
          <a:pPr marL="0" lvl="0" indent="0" algn="ctr" defTabSz="755650">
            <a:lnSpc>
              <a:spcPct val="100000"/>
            </a:lnSpc>
            <a:spcBef>
              <a:spcPct val="0"/>
            </a:spcBef>
            <a:spcAft>
              <a:spcPts val="0"/>
            </a:spcAft>
            <a:buNone/>
          </a:pPr>
          <a:r>
            <a:rPr lang="lt-LT" sz="1700" b="0" kern="1200" noProof="0">
              <a:solidFill>
                <a:prstClr val="white"/>
              </a:solidFill>
              <a:latin typeface="Myriad Pro"/>
              <a:ea typeface="+mn-ea"/>
              <a:cs typeface="+mn-cs"/>
            </a:rPr>
            <a:t>6 mln. Eur (VVL)</a:t>
          </a:r>
        </a:p>
      </dsp:txBody>
      <dsp:txXfrm>
        <a:off x="328281" y="744968"/>
        <a:ext cx="2173008" cy="1428872"/>
      </dsp:txXfrm>
    </dsp:sp>
    <dsp:sp modelId="{137D0D7B-A398-43A5-8B03-758B82AA7B51}">
      <dsp:nvSpPr>
        <dsp:cNvPr id="0" name=""/>
        <dsp:cNvSpPr/>
      </dsp:nvSpPr>
      <dsp:spPr>
        <a:xfrm>
          <a:off x="3040538" y="0"/>
          <a:ext cx="2827396" cy="2335046"/>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lt-LT" sz="1800" kern="1200" noProof="0" dirty="0"/>
            <a:t>Skatinti MVĮ dalyvavimą tarptautinėse MTEPI iniciatyvose</a:t>
          </a:r>
        </a:p>
      </dsp:txBody>
      <dsp:txXfrm>
        <a:off x="3040538" y="0"/>
        <a:ext cx="2827396" cy="700514"/>
      </dsp:txXfrm>
    </dsp:sp>
    <dsp:sp modelId="{7688DADF-FD6E-46DF-BAB9-C1C76447B588}">
      <dsp:nvSpPr>
        <dsp:cNvPr id="0" name=""/>
        <dsp:cNvSpPr/>
      </dsp:nvSpPr>
      <dsp:spPr>
        <a:xfrm>
          <a:off x="3323278" y="700514"/>
          <a:ext cx="2261916" cy="151778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4290" rIns="45720" bIns="34290" numCol="1" spcCol="1270" anchor="ctr" anchorCtr="0">
          <a:noAutofit/>
        </a:bodyPr>
        <a:lstStyle/>
        <a:p>
          <a:pPr marL="0" lvl="0" indent="0" algn="ctr" defTabSz="800100">
            <a:lnSpc>
              <a:spcPct val="100000"/>
            </a:lnSpc>
            <a:spcBef>
              <a:spcPct val="0"/>
            </a:spcBef>
            <a:spcAft>
              <a:spcPts val="0"/>
            </a:spcAft>
            <a:buNone/>
          </a:pPr>
          <a:r>
            <a:rPr lang="lt-LT" sz="1800" b="1" kern="1200" noProof="0">
              <a:solidFill>
                <a:schemeClr val="bg1"/>
              </a:solidFill>
            </a:rPr>
            <a:t>21,9 mln. Eur </a:t>
          </a:r>
        </a:p>
        <a:p>
          <a:pPr marL="0" lvl="0" indent="0" algn="ctr" defTabSz="800100">
            <a:lnSpc>
              <a:spcPct val="100000"/>
            </a:lnSpc>
            <a:spcBef>
              <a:spcPct val="0"/>
            </a:spcBef>
            <a:spcAft>
              <a:spcPts val="0"/>
            </a:spcAft>
            <a:buNone/>
          </a:pPr>
          <a:r>
            <a:rPr lang="lt-LT" sz="1800" b="0" kern="1200" noProof="0">
              <a:solidFill>
                <a:schemeClr val="bg1"/>
              </a:solidFill>
            </a:rPr>
            <a:t>(S ir VVL) –subsidijos         (10 mln. Eur (S)/    11,9 mln. Eur (VVL)</a:t>
          </a:r>
        </a:p>
      </dsp:txBody>
      <dsp:txXfrm>
        <a:off x="3367732" y="744968"/>
        <a:ext cx="2173008" cy="1428872"/>
      </dsp:txXfrm>
    </dsp:sp>
    <dsp:sp modelId="{43ED454B-30F6-4629-9705-8AADDD8DD60C}">
      <dsp:nvSpPr>
        <dsp:cNvPr id="0" name=""/>
        <dsp:cNvSpPr/>
      </dsp:nvSpPr>
      <dsp:spPr>
        <a:xfrm>
          <a:off x="6079989" y="0"/>
          <a:ext cx="2827396" cy="2335046"/>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lt-LT" sz="1800" kern="1200" noProof="0"/>
            <a:t>Skatinti tiesioginių užsienio investicijų pritraukimą</a:t>
          </a:r>
        </a:p>
      </dsp:txBody>
      <dsp:txXfrm>
        <a:off x="6079989" y="0"/>
        <a:ext cx="2827396" cy="700514"/>
      </dsp:txXfrm>
    </dsp:sp>
    <dsp:sp modelId="{6EFA3FE1-89C3-4281-BD7C-9F5C85683733}">
      <dsp:nvSpPr>
        <dsp:cNvPr id="0" name=""/>
        <dsp:cNvSpPr/>
      </dsp:nvSpPr>
      <dsp:spPr>
        <a:xfrm>
          <a:off x="6362728" y="700514"/>
          <a:ext cx="2261916" cy="151778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4290" rIns="45720" bIns="34290" numCol="1" spcCol="1270" anchor="ctr" anchorCtr="0">
          <a:noAutofit/>
        </a:bodyPr>
        <a:lstStyle/>
        <a:p>
          <a:pPr marL="0" lvl="0" indent="0" algn="ctr" defTabSz="800100">
            <a:lnSpc>
              <a:spcPct val="90000"/>
            </a:lnSpc>
            <a:spcBef>
              <a:spcPct val="0"/>
            </a:spcBef>
            <a:spcAft>
              <a:spcPct val="35000"/>
            </a:spcAft>
            <a:buNone/>
          </a:pPr>
          <a:r>
            <a:rPr lang="lt-LT" sz="1800" b="1" kern="1200" noProof="0">
              <a:solidFill>
                <a:prstClr val="white"/>
              </a:solidFill>
              <a:latin typeface="Myriad Pro"/>
              <a:ea typeface="+mn-ea"/>
              <a:cs typeface="+mn-cs"/>
            </a:rPr>
            <a:t>30 mln. Eur </a:t>
          </a:r>
          <a:r>
            <a:rPr lang="lt-LT" sz="1800" b="0" kern="1200" noProof="0">
              <a:solidFill>
                <a:prstClr val="white"/>
              </a:solidFill>
              <a:latin typeface="Myriad Pro"/>
              <a:ea typeface="+mn-ea"/>
              <a:cs typeface="+mn-cs"/>
            </a:rPr>
            <a:t>(VVL)  – </a:t>
          </a:r>
          <a:r>
            <a:rPr lang="lt-LT" sz="1800" b="0" kern="1200" noProof="0" err="1">
              <a:solidFill>
                <a:prstClr val="white"/>
              </a:solidFill>
              <a:latin typeface="Myriad Pro"/>
              <a:ea typeface="+mn-ea"/>
              <a:cs typeface="+mn-cs"/>
            </a:rPr>
            <a:t>subs</a:t>
          </a:r>
          <a:r>
            <a:rPr lang="en-US" sz="1800" b="0" kern="1200" noProof="0" err="1">
              <a:solidFill>
                <a:prstClr val="white"/>
              </a:solidFill>
              <a:latin typeface="Myriad Pro"/>
              <a:ea typeface="+mn-ea"/>
              <a:cs typeface="+mn-cs"/>
            </a:rPr>
            <a:t>i</a:t>
          </a:r>
          <a:r>
            <a:rPr lang="lt-LT" sz="1800" b="0" kern="1200" noProof="0" err="1">
              <a:solidFill>
                <a:prstClr val="white"/>
              </a:solidFill>
              <a:latin typeface="Myriad Pro"/>
              <a:ea typeface="+mn-ea"/>
              <a:cs typeface="+mn-cs"/>
            </a:rPr>
            <a:t>dijos</a:t>
          </a:r>
          <a:endParaRPr lang="lt-LT" sz="1800" b="0" kern="1200" noProof="0">
            <a:solidFill>
              <a:prstClr val="white"/>
            </a:solidFill>
            <a:latin typeface="Myriad Pro"/>
            <a:ea typeface="+mn-ea"/>
            <a:cs typeface="+mn-cs"/>
          </a:endParaRPr>
        </a:p>
      </dsp:txBody>
      <dsp:txXfrm>
        <a:off x="6407182" y="744968"/>
        <a:ext cx="2173008" cy="142887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2DA0950-487B-4546-B071-94425E13B3A5}">
      <dsp:nvSpPr>
        <dsp:cNvPr id="0" name=""/>
        <dsp:cNvSpPr/>
      </dsp:nvSpPr>
      <dsp:spPr>
        <a:xfrm>
          <a:off x="1457" y="0"/>
          <a:ext cx="3790382" cy="2335046"/>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lt-LT" sz="1700" kern="1200"/>
            <a:t>Skatinti skaitmeninių kompetencijų plėtrą (DIH)</a:t>
          </a:r>
          <a:endParaRPr lang="en-US" sz="1700" b="0" kern="1200"/>
        </a:p>
      </dsp:txBody>
      <dsp:txXfrm>
        <a:off x="1457" y="0"/>
        <a:ext cx="3790382" cy="700514"/>
      </dsp:txXfrm>
    </dsp:sp>
    <dsp:sp modelId="{3BACE3B5-168A-43B5-A818-786AEF25A98D}">
      <dsp:nvSpPr>
        <dsp:cNvPr id="0" name=""/>
        <dsp:cNvSpPr/>
      </dsp:nvSpPr>
      <dsp:spPr>
        <a:xfrm>
          <a:off x="380496" y="700514"/>
          <a:ext cx="3032305" cy="151778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260" tIns="36195" rIns="48260" bIns="36195" numCol="1" spcCol="1270" anchor="ctr" anchorCtr="0">
          <a:noAutofit/>
        </a:bodyPr>
        <a:lstStyle/>
        <a:p>
          <a:pPr marL="0" lvl="0" indent="0" algn="ctr" defTabSz="844550">
            <a:lnSpc>
              <a:spcPct val="100000"/>
            </a:lnSpc>
            <a:spcBef>
              <a:spcPct val="0"/>
            </a:spcBef>
            <a:spcAft>
              <a:spcPts val="0"/>
            </a:spcAft>
            <a:buNone/>
          </a:pPr>
          <a:r>
            <a:rPr lang="en-GB" sz="1900" b="1" kern="1200">
              <a:solidFill>
                <a:schemeClr val="bg1"/>
              </a:solidFill>
              <a:latin typeface="+mj-lt"/>
              <a:ea typeface="+mn-ea"/>
              <a:cs typeface="Arial" panose="020B0604020202020204" pitchFamily="34" charset="0"/>
            </a:rPr>
            <a:t>24</a:t>
          </a:r>
          <a:r>
            <a:rPr lang="en-US" sz="1900" b="1" kern="1200" noProof="0">
              <a:solidFill>
                <a:schemeClr val="bg1"/>
              </a:solidFill>
              <a:latin typeface="+mj-lt"/>
              <a:ea typeface="+mn-ea"/>
              <a:cs typeface="Arial" panose="020B0604020202020204" pitchFamily="34" charset="0"/>
            </a:rPr>
            <a:t>,7 </a:t>
          </a:r>
          <a:r>
            <a:rPr lang="en-GB" sz="1900" b="1" kern="1200" err="1">
              <a:solidFill>
                <a:schemeClr val="bg1"/>
              </a:solidFill>
              <a:latin typeface="+mj-lt"/>
              <a:ea typeface="+mn-ea"/>
              <a:cs typeface="Arial" panose="020B0604020202020204" pitchFamily="34" charset="0"/>
            </a:rPr>
            <a:t>mln</a:t>
          </a:r>
          <a:r>
            <a:rPr lang="en-GB" sz="1900" b="1" kern="1200">
              <a:solidFill>
                <a:schemeClr val="bg1"/>
              </a:solidFill>
              <a:latin typeface="+mj-lt"/>
              <a:ea typeface="+mn-ea"/>
              <a:cs typeface="Arial" panose="020B0604020202020204" pitchFamily="34" charset="0"/>
            </a:rPr>
            <a:t>. </a:t>
          </a:r>
          <a:r>
            <a:rPr lang="lt-LT" sz="1900" b="1" kern="1200">
              <a:solidFill>
                <a:schemeClr val="bg1"/>
              </a:solidFill>
              <a:latin typeface="+mj-lt"/>
              <a:ea typeface="+mn-ea"/>
              <a:cs typeface="Arial" panose="020B0604020202020204" pitchFamily="34" charset="0"/>
            </a:rPr>
            <a:t>Eur </a:t>
          </a:r>
          <a:r>
            <a:rPr lang="lt-LT" sz="1900" b="0" kern="1200">
              <a:solidFill>
                <a:schemeClr val="bg1"/>
              </a:solidFill>
              <a:latin typeface="+mj-lt"/>
              <a:ea typeface="+mn-ea"/>
              <a:cs typeface="Arial" panose="020B0604020202020204" pitchFamily="34" charset="0"/>
            </a:rPr>
            <a:t>(S ir VVL)</a:t>
          </a:r>
          <a:r>
            <a:rPr lang="en-US" sz="1900" b="0" kern="1200">
              <a:solidFill>
                <a:schemeClr val="bg1"/>
              </a:solidFill>
              <a:latin typeface="+mj-lt"/>
              <a:ea typeface="+mn-ea"/>
              <a:cs typeface="Arial" panose="020B0604020202020204" pitchFamily="34" charset="0"/>
            </a:rPr>
            <a:t> – </a:t>
          </a:r>
          <a:r>
            <a:rPr lang="en-GB" sz="1900" b="0" kern="1200">
              <a:solidFill>
                <a:schemeClr val="bg1"/>
              </a:solidFill>
              <a:latin typeface="+mj-lt"/>
              <a:ea typeface="+mn-ea"/>
              <a:cs typeface="Arial" panose="020B0604020202020204" pitchFamily="34" charset="0"/>
            </a:rPr>
            <a:t>subsidijos</a:t>
          </a:r>
          <a:r>
            <a:rPr lang="lt-LT" sz="1900" b="0" kern="1200">
              <a:solidFill>
                <a:schemeClr val="bg1"/>
              </a:solidFill>
              <a:latin typeface="+mj-lt"/>
              <a:ea typeface="+mn-ea"/>
              <a:cs typeface="Arial" panose="020B0604020202020204" pitchFamily="34" charset="0"/>
            </a:rPr>
            <a:t> </a:t>
          </a:r>
        </a:p>
        <a:p>
          <a:pPr marL="0" lvl="0" indent="0" algn="ctr" defTabSz="844550">
            <a:lnSpc>
              <a:spcPct val="100000"/>
            </a:lnSpc>
            <a:spcBef>
              <a:spcPct val="0"/>
            </a:spcBef>
            <a:spcAft>
              <a:spcPts val="0"/>
            </a:spcAft>
            <a:buNone/>
          </a:pPr>
          <a:r>
            <a:rPr lang="en-GB" sz="1900" b="0" kern="1200">
              <a:solidFill>
                <a:schemeClr val="bg1"/>
              </a:solidFill>
              <a:latin typeface="+mj-lt"/>
              <a:ea typeface="+mn-ea"/>
              <a:cs typeface="Arial" panose="020B0604020202020204" pitchFamily="34" charset="0"/>
            </a:rPr>
            <a:t>(S – 8,2 </a:t>
          </a:r>
          <a:r>
            <a:rPr lang="en-GB" sz="1900" b="0" kern="1200" err="1">
              <a:solidFill>
                <a:schemeClr val="bg1"/>
              </a:solidFill>
              <a:latin typeface="+mj-lt"/>
              <a:ea typeface="+mn-ea"/>
              <a:cs typeface="Arial" panose="020B0604020202020204" pitchFamily="34" charset="0"/>
            </a:rPr>
            <a:t>mln</a:t>
          </a:r>
          <a:r>
            <a:rPr lang="en-GB" sz="1900" b="0" kern="1200">
              <a:solidFill>
                <a:schemeClr val="bg1"/>
              </a:solidFill>
              <a:latin typeface="+mj-lt"/>
              <a:ea typeface="+mn-ea"/>
              <a:cs typeface="Arial" panose="020B0604020202020204" pitchFamily="34" charset="0"/>
            </a:rPr>
            <a:t>. </a:t>
          </a:r>
          <a:r>
            <a:rPr lang="lt-LT" sz="1900" b="0" kern="1200">
              <a:solidFill>
                <a:schemeClr val="bg1"/>
              </a:solidFill>
              <a:latin typeface="+mj-lt"/>
              <a:ea typeface="+mn-ea"/>
              <a:cs typeface="Arial" panose="020B0604020202020204" pitchFamily="34" charset="0"/>
            </a:rPr>
            <a:t>Eur</a:t>
          </a:r>
          <a:r>
            <a:rPr lang="en-GB" sz="1900" b="0" kern="1200">
              <a:solidFill>
                <a:schemeClr val="bg1"/>
              </a:solidFill>
              <a:latin typeface="+mj-lt"/>
              <a:ea typeface="+mn-ea"/>
              <a:cs typeface="Arial" panose="020B0604020202020204" pitchFamily="34" charset="0"/>
            </a:rPr>
            <a:t>/</a:t>
          </a:r>
          <a:r>
            <a:rPr lang="lt-LT" sz="1900" b="0" kern="1200">
              <a:solidFill>
                <a:schemeClr val="bg1"/>
              </a:solidFill>
              <a:latin typeface="+mj-lt"/>
              <a:ea typeface="+mn-ea"/>
              <a:cs typeface="Arial" panose="020B0604020202020204" pitchFamily="34" charset="0"/>
            </a:rPr>
            <a:t> </a:t>
          </a:r>
          <a:endParaRPr lang="en-US" sz="1900" b="0" kern="1200">
            <a:solidFill>
              <a:schemeClr val="bg1"/>
            </a:solidFill>
            <a:latin typeface="+mj-lt"/>
            <a:ea typeface="+mn-ea"/>
            <a:cs typeface="Arial" panose="020B0604020202020204" pitchFamily="34" charset="0"/>
          </a:endParaRPr>
        </a:p>
        <a:p>
          <a:pPr marL="0" lvl="0" indent="0" algn="ctr" defTabSz="844550">
            <a:lnSpc>
              <a:spcPct val="100000"/>
            </a:lnSpc>
            <a:spcBef>
              <a:spcPct val="0"/>
            </a:spcBef>
            <a:spcAft>
              <a:spcPts val="0"/>
            </a:spcAft>
            <a:buNone/>
          </a:pPr>
          <a:r>
            <a:rPr lang="en-GB" sz="1900" b="0" kern="1200">
              <a:solidFill>
                <a:schemeClr val="bg1"/>
              </a:solidFill>
              <a:latin typeface="+mj-lt"/>
              <a:ea typeface="+mn-ea"/>
              <a:cs typeface="Arial" panose="020B0604020202020204" pitchFamily="34" charset="0"/>
            </a:rPr>
            <a:t>VVL – 16,5 </a:t>
          </a:r>
          <a:r>
            <a:rPr lang="en-GB" sz="1900" b="0" kern="1200" err="1">
              <a:solidFill>
                <a:schemeClr val="bg1"/>
              </a:solidFill>
              <a:latin typeface="+mj-lt"/>
              <a:ea typeface="+mn-ea"/>
              <a:cs typeface="Arial" panose="020B0604020202020204" pitchFamily="34" charset="0"/>
            </a:rPr>
            <a:t>mln</a:t>
          </a:r>
          <a:r>
            <a:rPr lang="en-GB" sz="1900" b="0" kern="1200">
              <a:solidFill>
                <a:schemeClr val="bg1"/>
              </a:solidFill>
              <a:latin typeface="+mj-lt"/>
              <a:ea typeface="+mn-ea"/>
              <a:cs typeface="Arial" panose="020B0604020202020204" pitchFamily="34" charset="0"/>
            </a:rPr>
            <a:t>. </a:t>
          </a:r>
          <a:r>
            <a:rPr lang="lt-LT" sz="1900" b="0" kern="1200">
              <a:solidFill>
                <a:schemeClr val="bg1"/>
              </a:solidFill>
              <a:latin typeface="+mj-lt"/>
              <a:ea typeface="+mn-ea"/>
              <a:cs typeface="Arial" panose="020B0604020202020204" pitchFamily="34" charset="0"/>
            </a:rPr>
            <a:t>Eur</a:t>
          </a:r>
          <a:r>
            <a:rPr lang="en-GB" sz="1900" b="0" kern="1200">
              <a:solidFill>
                <a:schemeClr val="bg1"/>
              </a:solidFill>
              <a:latin typeface="+mj-lt"/>
              <a:ea typeface="+mn-ea"/>
              <a:cs typeface="Arial" panose="020B0604020202020204" pitchFamily="34" charset="0"/>
            </a:rPr>
            <a:t>)</a:t>
          </a:r>
          <a:endParaRPr lang="lt-LT" sz="1900" b="0" kern="1200">
            <a:solidFill>
              <a:schemeClr val="bg1"/>
            </a:solidFill>
            <a:latin typeface="+mj-lt"/>
          </a:endParaRPr>
        </a:p>
      </dsp:txBody>
      <dsp:txXfrm>
        <a:off x="424950" y="744968"/>
        <a:ext cx="2943397" cy="1428872"/>
      </dsp:txXfrm>
    </dsp:sp>
    <dsp:sp modelId="{137D0D7B-A398-43A5-8B03-758B82AA7B51}">
      <dsp:nvSpPr>
        <dsp:cNvPr id="0" name=""/>
        <dsp:cNvSpPr/>
      </dsp:nvSpPr>
      <dsp:spPr>
        <a:xfrm>
          <a:off x="4076118" y="0"/>
          <a:ext cx="3790382" cy="2335046"/>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lt-LT" sz="1700" kern="1200"/>
            <a:t>Skatinti MVĮ skaitmeninimą</a:t>
          </a:r>
        </a:p>
      </dsp:txBody>
      <dsp:txXfrm>
        <a:off x="4076118" y="0"/>
        <a:ext cx="3790382" cy="700514"/>
      </dsp:txXfrm>
    </dsp:sp>
    <dsp:sp modelId="{7688DADF-FD6E-46DF-BAB9-C1C76447B588}">
      <dsp:nvSpPr>
        <dsp:cNvPr id="0" name=""/>
        <dsp:cNvSpPr/>
      </dsp:nvSpPr>
      <dsp:spPr>
        <a:xfrm>
          <a:off x="4455156" y="700514"/>
          <a:ext cx="3032305" cy="151778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260" tIns="36195" rIns="48260" bIns="36195" numCol="1" spcCol="1270" anchor="ctr" anchorCtr="0">
          <a:noAutofit/>
        </a:bodyPr>
        <a:lstStyle/>
        <a:p>
          <a:pPr marL="0" lvl="0" indent="0" algn="ctr" defTabSz="844550">
            <a:lnSpc>
              <a:spcPct val="100000"/>
            </a:lnSpc>
            <a:spcBef>
              <a:spcPct val="0"/>
            </a:spcBef>
            <a:spcAft>
              <a:spcPts val="0"/>
            </a:spcAft>
            <a:buNone/>
          </a:pPr>
          <a:r>
            <a:rPr lang="en-US" sz="1900" b="1" kern="1200">
              <a:solidFill>
                <a:schemeClr val="bg1"/>
              </a:solidFill>
              <a:latin typeface="+mj-lt"/>
              <a:ea typeface="+mn-ea"/>
              <a:cs typeface="Arial" panose="020B0604020202020204" pitchFamily="34" charset="0"/>
            </a:rPr>
            <a:t>31,5 </a:t>
          </a:r>
          <a:r>
            <a:rPr lang="en-GB" sz="1900" b="1" kern="1200" err="1">
              <a:solidFill>
                <a:schemeClr val="bg1"/>
              </a:solidFill>
              <a:latin typeface="+mj-lt"/>
              <a:ea typeface="+mn-ea"/>
              <a:cs typeface="Arial" panose="020B0604020202020204" pitchFamily="34" charset="0"/>
            </a:rPr>
            <a:t>mln</a:t>
          </a:r>
          <a:r>
            <a:rPr lang="en-GB" sz="1900" b="1" kern="1200">
              <a:solidFill>
                <a:schemeClr val="bg1"/>
              </a:solidFill>
              <a:latin typeface="+mj-lt"/>
              <a:ea typeface="+mn-ea"/>
              <a:cs typeface="Arial" panose="020B0604020202020204" pitchFamily="34" charset="0"/>
            </a:rPr>
            <a:t>. </a:t>
          </a:r>
          <a:r>
            <a:rPr lang="en-US" sz="1900" b="1" kern="1200">
              <a:solidFill>
                <a:schemeClr val="bg1"/>
              </a:solidFill>
              <a:latin typeface="+mj-lt"/>
              <a:ea typeface="+mn-ea"/>
              <a:cs typeface="Arial" panose="020B0604020202020204" pitchFamily="34" charset="0"/>
            </a:rPr>
            <a:t>Eur </a:t>
          </a:r>
          <a:r>
            <a:rPr lang="en-US" sz="1900" b="0" kern="1200">
              <a:solidFill>
                <a:schemeClr val="bg1"/>
              </a:solidFill>
              <a:latin typeface="+mj-lt"/>
              <a:ea typeface="+mn-ea"/>
              <a:cs typeface="Arial" panose="020B0604020202020204" pitchFamily="34" charset="0"/>
            </a:rPr>
            <a:t>(S </a:t>
          </a:r>
          <a:r>
            <a:rPr lang="en-US" sz="1900" b="0" kern="1200" err="1">
              <a:solidFill>
                <a:schemeClr val="bg1"/>
              </a:solidFill>
              <a:latin typeface="+mj-lt"/>
              <a:ea typeface="+mn-ea"/>
              <a:cs typeface="Arial" panose="020B0604020202020204" pitchFamily="34" charset="0"/>
            </a:rPr>
            <a:t>ir</a:t>
          </a:r>
          <a:r>
            <a:rPr lang="en-US" sz="1900" b="0" kern="1200">
              <a:solidFill>
                <a:schemeClr val="bg1"/>
              </a:solidFill>
              <a:latin typeface="+mj-lt"/>
              <a:ea typeface="+mn-ea"/>
              <a:cs typeface="Arial" panose="020B0604020202020204" pitchFamily="34" charset="0"/>
            </a:rPr>
            <a:t> VVL) </a:t>
          </a:r>
          <a:r>
            <a:rPr lang="en-GB" sz="1900" b="0" kern="1200">
              <a:solidFill>
                <a:schemeClr val="bg1"/>
              </a:solidFill>
              <a:latin typeface="+mj-lt"/>
              <a:ea typeface="+mn-ea"/>
              <a:cs typeface="Arial" panose="020B0604020202020204" pitchFamily="34" charset="0"/>
            </a:rPr>
            <a:t>– subsidijos </a:t>
          </a:r>
        </a:p>
        <a:p>
          <a:pPr marL="0" lvl="0" indent="0" algn="ctr" defTabSz="844550">
            <a:lnSpc>
              <a:spcPct val="100000"/>
            </a:lnSpc>
            <a:spcBef>
              <a:spcPct val="0"/>
            </a:spcBef>
            <a:spcAft>
              <a:spcPts val="0"/>
            </a:spcAft>
            <a:buNone/>
          </a:pPr>
          <a:r>
            <a:rPr lang="en-GB" sz="1900" b="0" kern="1200">
              <a:solidFill>
                <a:schemeClr val="bg1"/>
              </a:solidFill>
              <a:latin typeface="+mj-lt"/>
              <a:ea typeface="+mn-ea"/>
              <a:cs typeface="Arial" panose="020B0604020202020204" pitchFamily="34" charset="0"/>
            </a:rPr>
            <a:t>(S – 11,5 </a:t>
          </a:r>
          <a:r>
            <a:rPr lang="en-GB" sz="1900" b="0" kern="1200" err="1">
              <a:solidFill>
                <a:schemeClr val="bg1"/>
              </a:solidFill>
              <a:latin typeface="+mj-lt"/>
              <a:ea typeface="+mn-ea"/>
              <a:cs typeface="Arial" panose="020B0604020202020204" pitchFamily="34" charset="0"/>
            </a:rPr>
            <a:t>mln</a:t>
          </a:r>
          <a:r>
            <a:rPr lang="en-GB" sz="1900" b="0" kern="1200">
              <a:solidFill>
                <a:schemeClr val="bg1"/>
              </a:solidFill>
              <a:latin typeface="+mj-lt"/>
              <a:ea typeface="+mn-ea"/>
              <a:cs typeface="Arial" panose="020B0604020202020204" pitchFamily="34" charset="0"/>
            </a:rPr>
            <a:t>. Eur</a:t>
          </a:r>
          <a:r>
            <a:rPr lang="lt-LT" sz="1900" b="0" kern="1200">
              <a:solidFill>
                <a:schemeClr val="bg1"/>
              </a:solidFill>
              <a:latin typeface="+mj-lt"/>
              <a:ea typeface="+mn-ea"/>
              <a:cs typeface="Arial" panose="020B0604020202020204" pitchFamily="34" charset="0"/>
            </a:rPr>
            <a:t> </a:t>
          </a:r>
          <a:r>
            <a:rPr lang="en-GB" sz="1900" b="0" kern="1200">
              <a:solidFill>
                <a:schemeClr val="bg1"/>
              </a:solidFill>
              <a:latin typeface="+mj-lt"/>
              <a:ea typeface="+mn-ea"/>
              <a:cs typeface="Arial" panose="020B0604020202020204" pitchFamily="34" charset="0"/>
            </a:rPr>
            <a:t>/</a:t>
          </a:r>
        </a:p>
        <a:p>
          <a:pPr marL="0" lvl="0" indent="0" algn="ctr" defTabSz="844550">
            <a:lnSpc>
              <a:spcPct val="100000"/>
            </a:lnSpc>
            <a:spcBef>
              <a:spcPct val="0"/>
            </a:spcBef>
            <a:spcAft>
              <a:spcPts val="0"/>
            </a:spcAft>
            <a:buNone/>
          </a:pPr>
          <a:r>
            <a:rPr lang="en-GB" sz="1900" b="0" kern="1200">
              <a:solidFill>
                <a:schemeClr val="bg1"/>
              </a:solidFill>
              <a:latin typeface="+mj-lt"/>
              <a:ea typeface="+mn-ea"/>
              <a:cs typeface="Arial" panose="020B0604020202020204" pitchFamily="34" charset="0"/>
            </a:rPr>
            <a:t>VVL – 20 </a:t>
          </a:r>
          <a:r>
            <a:rPr lang="en-GB" sz="1900" b="0" kern="1200" err="1">
              <a:solidFill>
                <a:schemeClr val="bg1"/>
              </a:solidFill>
              <a:latin typeface="+mj-lt"/>
              <a:ea typeface="+mn-ea"/>
              <a:cs typeface="Arial" panose="020B0604020202020204" pitchFamily="34" charset="0"/>
            </a:rPr>
            <a:t>mln</a:t>
          </a:r>
          <a:r>
            <a:rPr lang="en-GB" sz="1900" b="0" kern="1200">
              <a:solidFill>
                <a:schemeClr val="bg1"/>
              </a:solidFill>
              <a:latin typeface="+mj-lt"/>
              <a:ea typeface="+mn-ea"/>
              <a:cs typeface="Arial" panose="020B0604020202020204" pitchFamily="34" charset="0"/>
            </a:rPr>
            <a:t>. </a:t>
          </a:r>
          <a:r>
            <a:rPr lang="lt-LT" sz="1900" b="0" kern="1200">
              <a:solidFill>
                <a:schemeClr val="bg1"/>
              </a:solidFill>
              <a:latin typeface="+mj-lt"/>
              <a:ea typeface="+mn-ea"/>
              <a:cs typeface="Arial" panose="020B0604020202020204" pitchFamily="34" charset="0"/>
            </a:rPr>
            <a:t>Eur</a:t>
          </a:r>
          <a:r>
            <a:rPr lang="en-GB" sz="1900" b="0" kern="1200">
              <a:solidFill>
                <a:schemeClr val="bg1"/>
              </a:solidFill>
              <a:latin typeface="+mj-lt"/>
              <a:ea typeface="+mn-ea"/>
              <a:cs typeface="Arial" panose="020B0604020202020204" pitchFamily="34" charset="0"/>
            </a:rPr>
            <a:t>)</a:t>
          </a:r>
          <a:endParaRPr lang="lt-LT" sz="1900" b="0" kern="1200">
            <a:solidFill>
              <a:schemeClr val="bg1"/>
            </a:solidFill>
            <a:latin typeface="+mj-lt"/>
          </a:endParaRPr>
        </a:p>
      </dsp:txBody>
      <dsp:txXfrm>
        <a:off x="4499610" y="744968"/>
        <a:ext cx="2943397" cy="1428872"/>
      </dsp:txXfrm>
    </dsp:sp>
    <dsp:sp modelId="{43ED454B-30F6-4629-9705-8AADDD8DD60C}">
      <dsp:nvSpPr>
        <dsp:cNvPr id="0" name=""/>
        <dsp:cNvSpPr/>
      </dsp:nvSpPr>
      <dsp:spPr>
        <a:xfrm>
          <a:off x="8150779" y="0"/>
          <a:ext cx="3790382" cy="2335046"/>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lt-LT" sz="1500" kern="1200"/>
            <a:t>Kurti naujus, inovatyvius bendro naudojimo įrankius ir technologinius sprendimus</a:t>
          </a:r>
        </a:p>
      </dsp:txBody>
      <dsp:txXfrm>
        <a:off x="8150779" y="0"/>
        <a:ext cx="3790382" cy="700514"/>
      </dsp:txXfrm>
    </dsp:sp>
    <dsp:sp modelId="{6EFA3FE1-89C3-4281-BD7C-9F5C85683733}">
      <dsp:nvSpPr>
        <dsp:cNvPr id="0" name=""/>
        <dsp:cNvSpPr/>
      </dsp:nvSpPr>
      <dsp:spPr>
        <a:xfrm>
          <a:off x="8529817" y="700514"/>
          <a:ext cx="3032305" cy="151778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260" tIns="36195" rIns="48260" bIns="36195" numCol="1" spcCol="1270" anchor="ctr" anchorCtr="0">
          <a:noAutofit/>
        </a:bodyPr>
        <a:lstStyle/>
        <a:p>
          <a:pPr marL="0" lvl="0" indent="0" algn="ctr" defTabSz="844550">
            <a:lnSpc>
              <a:spcPct val="100000"/>
            </a:lnSpc>
            <a:spcBef>
              <a:spcPct val="0"/>
            </a:spcBef>
            <a:spcAft>
              <a:spcPts val="0"/>
            </a:spcAft>
            <a:buNone/>
          </a:pPr>
          <a:r>
            <a:rPr lang="en-GB" sz="1900" b="1" kern="1200">
              <a:solidFill>
                <a:prstClr val="white"/>
              </a:solidFill>
              <a:latin typeface="Myriad Pro"/>
              <a:ea typeface="+mn-ea"/>
              <a:cs typeface="Arial" panose="020B0604020202020204" pitchFamily="34" charset="0"/>
            </a:rPr>
            <a:t>39,88</a:t>
          </a:r>
          <a:r>
            <a:rPr lang="en-US" sz="1900" b="1" kern="1200" noProof="0">
              <a:solidFill>
                <a:prstClr val="white"/>
              </a:solidFill>
              <a:latin typeface="Myriad Pro"/>
              <a:ea typeface="+mn-ea"/>
              <a:cs typeface="Arial" panose="020B0604020202020204" pitchFamily="34" charset="0"/>
            </a:rPr>
            <a:t> </a:t>
          </a:r>
          <a:r>
            <a:rPr lang="en-GB" sz="1900" b="1" kern="1200" err="1">
              <a:solidFill>
                <a:prstClr val="white"/>
              </a:solidFill>
              <a:latin typeface="Myriad Pro"/>
              <a:ea typeface="+mn-ea"/>
              <a:cs typeface="Arial" panose="020B0604020202020204" pitchFamily="34" charset="0"/>
            </a:rPr>
            <a:t>mln</a:t>
          </a:r>
          <a:r>
            <a:rPr lang="en-GB" sz="1900" b="1" kern="1200">
              <a:solidFill>
                <a:prstClr val="white"/>
              </a:solidFill>
              <a:latin typeface="Myriad Pro"/>
              <a:ea typeface="+mn-ea"/>
              <a:cs typeface="Arial" panose="020B0604020202020204" pitchFamily="34" charset="0"/>
            </a:rPr>
            <a:t>. </a:t>
          </a:r>
          <a:r>
            <a:rPr lang="lt-LT" sz="1900" b="1" kern="1200" err="1">
              <a:solidFill>
                <a:prstClr val="white"/>
              </a:solidFill>
              <a:latin typeface="Myriad Pro"/>
              <a:ea typeface="+mn-ea"/>
              <a:cs typeface="Arial" panose="020B0604020202020204" pitchFamily="34" charset="0"/>
            </a:rPr>
            <a:t>Eu</a:t>
          </a:r>
          <a:r>
            <a:rPr lang="en-US" sz="1900" b="1" kern="1200">
              <a:solidFill>
                <a:prstClr val="white"/>
              </a:solidFill>
              <a:latin typeface="Myriad Pro"/>
              <a:ea typeface="+mn-ea"/>
              <a:cs typeface="Arial" panose="020B0604020202020204" pitchFamily="34" charset="0"/>
            </a:rPr>
            <a:t>r </a:t>
          </a:r>
          <a:r>
            <a:rPr lang="en-US" sz="1900" b="0" kern="1200">
              <a:solidFill>
                <a:prstClr val="white"/>
              </a:solidFill>
              <a:latin typeface="Myriad Pro"/>
              <a:ea typeface="+mn-ea"/>
              <a:cs typeface="Arial" panose="020B0604020202020204" pitchFamily="34" charset="0"/>
            </a:rPr>
            <a:t>(S </a:t>
          </a:r>
          <a:r>
            <a:rPr lang="en-US" sz="1900" b="0" kern="1200" err="1">
              <a:solidFill>
                <a:prstClr val="white"/>
              </a:solidFill>
              <a:latin typeface="Myriad Pro"/>
              <a:ea typeface="+mn-ea"/>
              <a:cs typeface="Arial" panose="020B0604020202020204" pitchFamily="34" charset="0"/>
            </a:rPr>
            <a:t>ir</a:t>
          </a:r>
          <a:r>
            <a:rPr lang="en-US" sz="1900" b="0" kern="1200">
              <a:solidFill>
                <a:prstClr val="white"/>
              </a:solidFill>
              <a:latin typeface="Myriad Pro"/>
              <a:ea typeface="+mn-ea"/>
              <a:cs typeface="Arial" panose="020B0604020202020204" pitchFamily="34" charset="0"/>
            </a:rPr>
            <a:t> VVL) </a:t>
          </a:r>
          <a:r>
            <a:rPr lang="lt-LT" sz="1900" b="0" kern="1200">
              <a:solidFill>
                <a:prstClr val="white"/>
              </a:solidFill>
              <a:latin typeface="Myriad Pro"/>
              <a:ea typeface="+mn-ea"/>
              <a:cs typeface="Arial" panose="020B0604020202020204" pitchFamily="34" charset="0"/>
            </a:rPr>
            <a:t> </a:t>
          </a:r>
          <a:r>
            <a:rPr lang="en-GB" sz="1900" b="0" kern="1200">
              <a:solidFill>
                <a:prstClr val="white"/>
              </a:solidFill>
              <a:latin typeface="Myriad Pro"/>
              <a:ea typeface="+mn-ea"/>
              <a:cs typeface="Arial" panose="020B0604020202020204" pitchFamily="34" charset="0"/>
            </a:rPr>
            <a:t>– subsidijos </a:t>
          </a:r>
        </a:p>
        <a:p>
          <a:pPr marL="0" lvl="0" indent="0" algn="ctr" defTabSz="844550">
            <a:lnSpc>
              <a:spcPct val="100000"/>
            </a:lnSpc>
            <a:spcBef>
              <a:spcPct val="0"/>
            </a:spcBef>
            <a:spcAft>
              <a:spcPts val="0"/>
            </a:spcAft>
            <a:buNone/>
          </a:pPr>
          <a:r>
            <a:rPr lang="en-GB" sz="1900" b="0" kern="1200">
              <a:solidFill>
                <a:prstClr val="white"/>
              </a:solidFill>
              <a:latin typeface="Myriad Pro"/>
              <a:ea typeface="+mn-ea"/>
              <a:cs typeface="Arial" panose="020B0604020202020204" pitchFamily="34" charset="0"/>
            </a:rPr>
            <a:t>(S – 19,9 </a:t>
          </a:r>
          <a:r>
            <a:rPr lang="en-GB" sz="1900" b="0" kern="1200" err="1">
              <a:solidFill>
                <a:prstClr val="white"/>
              </a:solidFill>
              <a:latin typeface="Myriad Pro"/>
              <a:ea typeface="+mn-ea"/>
              <a:cs typeface="Arial" panose="020B0604020202020204" pitchFamily="34" charset="0"/>
            </a:rPr>
            <a:t>mln</a:t>
          </a:r>
          <a:r>
            <a:rPr lang="en-GB" sz="1900" b="0" kern="1200">
              <a:solidFill>
                <a:prstClr val="white"/>
              </a:solidFill>
              <a:latin typeface="Myriad Pro"/>
              <a:ea typeface="+mn-ea"/>
              <a:cs typeface="Arial" panose="020B0604020202020204" pitchFamily="34" charset="0"/>
            </a:rPr>
            <a:t>. </a:t>
          </a:r>
          <a:r>
            <a:rPr lang="en-US" sz="1900" b="0" kern="1200">
              <a:solidFill>
                <a:prstClr val="white"/>
              </a:solidFill>
              <a:latin typeface="Myriad Pro"/>
              <a:ea typeface="+mn-ea"/>
              <a:cs typeface="Arial" panose="020B0604020202020204" pitchFamily="34" charset="0"/>
            </a:rPr>
            <a:t>Eur</a:t>
          </a:r>
          <a:r>
            <a:rPr lang="lt-LT" sz="1900" b="0" kern="1200">
              <a:solidFill>
                <a:prstClr val="white"/>
              </a:solidFill>
              <a:latin typeface="Myriad Pro"/>
              <a:ea typeface="+mn-ea"/>
              <a:cs typeface="Arial" panose="020B0604020202020204" pitchFamily="34" charset="0"/>
            </a:rPr>
            <a:t> </a:t>
          </a:r>
          <a:r>
            <a:rPr lang="en-GB" sz="1900" b="0" kern="1200">
              <a:solidFill>
                <a:prstClr val="white"/>
              </a:solidFill>
              <a:latin typeface="Myriad Pro"/>
              <a:ea typeface="+mn-ea"/>
              <a:cs typeface="Arial" panose="020B0604020202020204" pitchFamily="34" charset="0"/>
            </a:rPr>
            <a:t>/</a:t>
          </a:r>
        </a:p>
        <a:p>
          <a:pPr marL="0" lvl="0" indent="0" algn="ctr" defTabSz="844550">
            <a:lnSpc>
              <a:spcPct val="100000"/>
            </a:lnSpc>
            <a:spcBef>
              <a:spcPct val="0"/>
            </a:spcBef>
            <a:spcAft>
              <a:spcPts val="0"/>
            </a:spcAft>
            <a:buNone/>
          </a:pPr>
          <a:r>
            <a:rPr lang="en-GB" sz="1900" b="0" kern="1200">
              <a:solidFill>
                <a:prstClr val="white"/>
              </a:solidFill>
              <a:latin typeface="Myriad Pro"/>
              <a:ea typeface="+mn-ea"/>
              <a:cs typeface="Arial" panose="020B0604020202020204" pitchFamily="34" charset="0"/>
            </a:rPr>
            <a:t>VVL – 19,9 </a:t>
          </a:r>
          <a:r>
            <a:rPr lang="en-GB" sz="1900" b="0" kern="1200" err="1">
              <a:solidFill>
                <a:prstClr val="white"/>
              </a:solidFill>
              <a:latin typeface="Myriad Pro"/>
              <a:ea typeface="+mn-ea"/>
              <a:cs typeface="Arial" panose="020B0604020202020204" pitchFamily="34" charset="0"/>
            </a:rPr>
            <a:t>mln</a:t>
          </a:r>
          <a:r>
            <a:rPr lang="en-GB" sz="1900" b="0" kern="1200">
              <a:solidFill>
                <a:prstClr val="white"/>
              </a:solidFill>
              <a:latin typeface="Myriad Pro"/>
              <a:ea typeface="+mn-ea"/>
              <a:cs typeface="Arial" panose="020B0604020202020204" pitchFamily="34" charset="0"/>
            </a:rPr>
            <a:t>. </a:t>
          </a:r>
          <a:r>
            <a:rPr lang="lt-LT" sz="1900" b="0" kern="1200">
              <a:solidFill>
                <a:prstClr val="white"/>
              </a:solidFill>
              <a:latin typeface="Myriad Pro"/>
              <a:ea typeface="+mn-ea"/>
              <a:cs typeface="Arial" panose="020B0604020202020204" pitchFamily="34" charset="0"/>
            </a:rPr>
            <a:t>Eur</a:t>
          </a:r>
          <a:r>
            <a:rPr lang="en-GB" sz="1900" b="0" kern="1200">
              <a:solidFill>
                <a:prstClr val="white"/>
              </a:solidFill>
              <a:latin typeface="Myriad Pro"/>
              <a:ea typeface="+mn-ea"/>
              <a:cs typeface="Arial" panose="020B0604020202020204" pitchFamily="34" charset="0"/>
            </a:rPr>
            <a:t>)</a:t>
          </a:r>
          <a:endParaRPr lang="lt-LT" sz="1900" b="0" kern="1200">
            <a:solidFill>
              <a:prstClr val="white"/>
            </a:solidFill>
            <a:latin typeface="Myriad Pro"/>
            <a:ea typeface="+mn-ea"/>
            <a:cs typeface="Arial" panose="020B0604020202020204" pitchFamily="34" charset="0"/>
          </a:endParaRPr>
        </a:p>
      </dsp:txBody>
      <dsp:txXfrm>
        <a:off x="8574271" y="744968"/>
        <a:ext cx="2943397" cy="142887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2DA0950-487B-4546-B071-94425E13B3A5}">
      <dsp:nvSpPr>
        <dsp:cNvPr id="0" name=""/>
        <dsp:cNvSpPr/>
      </dsp:nvSpPr>
      <dsp:spPr>
        <a:xfrm>
          <a:off x="4458" y="0"/>
          <a:ext cx="4288942" cy="2335046"/>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lt-LT" sz="1700" kern="1200"/>
            <a:t>Kurti inovatyvius technologinius sprendimus patikimumo užtikrinimo paslaugoms </a:t>
          </a:r>
          <a:endParaRPr lang="en-US" sz="1700" b="0" kern="1200"/>
        </a:p>
      </dsp:txBody>
      <dsp:txXfrm>
        <a:off x="4458" y="0"/>
        <a:ext cx="4288942" cy="700514"/>
      </dsp:txXfrm>
    </dsp:sp>
    <dsp:sp modelId="{3BACE3B5-168A-43B5-A818-786AEF25A98D}">
      <dsp:nvSpPr>
        <dsp:cNvPr id="0" name=""/>
        <dsp:cNvSpPr/>
      </dsp:nvSpPr>
      <dsp:spPr>
        <a:xfrm>
          <a:off x="433352" y="700514"/>
          <a:ext cx="3431154" cy="151778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260" tIns="36195" rIns="48260" bIns="36195" numCol="1" spcCol="1270" anchor="ctr" anchorCtr="0">
          <a:noAutofit/>
        </a:bodyPr>
        <a:lstStyle/>
        <a:p>
          <a:pPr marL="0" lvl="0" indent="0" algn="ctr" defTabSz="844550">
            <a:lnSpc>
              <a:spcPct val="100000"/>
            </a:lnSpc>
            <a:spcBef>
              <a:spcPct val="0"/>
            </a:spcBef>
            <a:spcAft>
              <a:spcPts val="0"/>
            </a:spcAft>
            <a:buNone/>
          </a:pPr>
          <a:r>
            <a:rPr lang="en-GB" sz="1900" b="1" kern="1200">
              <a:solidFill>
                <a:schemeClr val="bg1"/>
              </a:solidFill>
              <a:latin typeface="+mj-lt"/>
              <a:ea typeface="+mn-ea"/>
              <a:cs typeface="Arial" panose="020B0604020202020204" pitchFamily="34" charset="0"/>
            </a:rPr>
            <a:t>16,7</a:t>
          </a:r>
          <a:r>
            <a:rPr lang="en-US" sz="1900" b="1" kern="1200" noProof="0">
              <a:solidFill>
                <a:schemeClr val="bg1"/>
              </a:solidFill>
              <a:latin typeface="+mj-lt"/>
              <a:ea typeface="+mn-ea"/>
              <a:cs typeface="Arial" panose="020B0604020202020204" pitchFamily="34" charset="0"/>
            </a:rPr>
            <a:t> </a:t>
          </a:r>
          <a:r>
            <a:rPr lang="en-GB" sz="1900" b="1" kern="1200" err="1">
              <a:solidFill>
                <a:schemeClr val="bg1"/>
              </a:solidFill>
              <a:latin typeface="+mj-lt"/>
              <a:ea typeface="+mn-ea"/>
              <a:cs typeface="Arial" panose="020B0604020202020204" pitchFamily="34" charset="0"/>
            </a:rPr>
            <a:t>mln</a:t>
          </a:r>
          <a:r>
            <a:rPr lang="en-GB" sz="1900" b="1" kern="1200">
              <a:solidFill>
                <a:schemeClr val="bg1"/>
              </a:solidFill>
              <a:latin typeface="+mj-lt"/>
              <a:ea typeface="+mn-ea"/>
              <a:cs typeface="Arial" panose="020B0604020202020204" pitchFamily="34" charset="0"/>
            </a:rPr>
            <a:t>. </a:t>
          </a:r>
          <a:r>
            <a:rPr lang="en-US" sz="1900" b="1" kern="1200">
              <a:solidFill>
                <a:schemeClr val="bg1"/>
              </a:solidFill>
              <a:latin typeface="+mj-lt"/>
              <a:ea typeface="+mn-ea"/>
              <a:cs typeface="Arial" panose="020B0604020202020204" pitchFamily="34" charset="0"/>
            </a:rPr>
            <a:t>Eur </a:t>
          </a:r>
          <a:r>
            <a:rPr lang="en-US" sz="1900" b="0" kern="1200">
              <a:solidFill>
                <a:schemeClr val="bg1"/>
              </a:solidFill>
              <a:latin typeface="+mj-lt"/>
              <a:ea typeface="+mn-ea"/>
              <a:cs typeface="Arial" panose="020B0604020202020204" pitchFamily="34" charset="0"/>
            </a:rPr>
            <a:t>(S </a:t>
          </a:r>
          <a:r>
            <a:rPr lang="en-US" sz="1900" b="0" kern="1200" err="1">
              <a:solidFill>
                <a:schemeClr val="bg1"/>
              </a:solidFill>
              <a:latin typeface="+mj-lt"/>
              <a:ea typeface="+mn-ea"/>
              <a:cs typeface="Arial" panose="020B0604020202020204" pitchFamily="34" charset="0"/>
            </a:rPr>
            <a:t>ir</a:t>
          </a:r>
          <a:r>
            <a:rPr lang="en-US" sz="1900" b="0" kern="1200">
              <a:solidFill>
                <a:schemeClr val="bg1"/>
              </a:solidFill>
              <a:latin typeface="+mj-lt"/>
              <a:ea typeface="+mn-ea"/>
              <a:cs typeface="Arial" panose="020B0604020202020204" pitchFamily="34" charset="0"/>
            </a:rPr>
            <a:t> VVL) </a:t>
          </a:r>
          <a:r>
            <a:rPr lang="lt-LT" sz="1900" b="0" kern="1200">
              <a:solidFill>
                <a:schemeClr val="bg1"/>
              </a:solidFill>
              <a:latin typeface="+mj-lt"/>
              <a:ea typeface="+mn-ea"/>
              <a:cs typeface="Arial" panose="020B0604020202020204" pitchFamily="34" charset="0"/>
            </a:rPr>
            <a:t> </a:t>
          </a:r>
          <a:r>
            <a:rPr lang="en-GB" sz="1900" b="0" kern="1200">
              <a:solidFill>
                <a:schemeClr val="bg1"/>
              </a:solidFill>
              <a:latin typeface="+mj-lt"/>
              <a:ea typeface="+mn-ea"/>
              <a:cs typeface="Arial" panose="020B0604020202020204" pitchFamily="34" charset="0"/>
            </a:rPr>
            <a:t>– subsidijos </a:t>
          </a:r>
        </a:p>
        <a:p>
          <a:pPr marL="0" lvl="0" indent="0" algn="ctr" defTabSz="844550">
            <a:lnSpc>
              <a:spcPct val="100000"/>
            </a:lnSpc>
            <a:spcBef>
              <a:spcPct val="0"/>
            </a:spcBef>
            <a:spcAft>
              <a:spcPts val="0"/>
            </a:spcAft>
            <a:buNone/>
          </a:pPr>
          <a:r>
            <a:rPr lang="en-GB" sz="1900" b="0" kern="1200">
              <a:solidFill>
                <a:schemeClr val="bg1"/>
              </a:solidFill>
              <a:latin typeface="+mj-lt"/>
              <a:ea typeface="+mn-ea"/>
              <a:cs typeface="Arial" panose="020B0604020202020204" pitchFamily="34" charset="0"/>
            </a:rPr>
            <a:t>(S – 8,3 </a:t>
          </a:r>
          <a:r>
            <a:rPr lang="en-GB" sz="1900" b="0" kern="1200" err="1">
              <a:solidFill>
                <a:schemeClr val="bg1"/>
              </a:solidFill>
              <a:latin typeface="+mj-lt"/>
              <a:ea typeface="+mn-ea"/>
              <a:cs typeface="Arial" panose="020B0604020202020204" pitchFamily="34" charset="0"/>
            </a:rPr>
            <a:t>mln</a:t>
          </a:r>
          <a:r>
            <a:rPr lang="en-GB" sz="1900" b="0" kern="1200">
              <a:solidFill>
                <a:schemeClr val="bg1"/>
              </a:solidFill>
              <a:latin typeface="+mj-lt"/>
              <a:ea typeface="+mn-ea"/>
              <a:cs typeface="Arial" panose="020B0604020202020204" pitchFamily="34" charset="0"/>
            </a:rPr>
            <a:t>. </a:t>
          </a:r>
          <a:r>
            <a:rPr lang="en-US" sz="1900" b="0" kern="1200">
              <a:solidFill>
                <a:schemeClr val="bg1"/>
              </a:solidFill>
              <a:latin typeface="+mj-lt"/>
              <a:ea typeface="+mn-ea"/>
              <a:cs typeface="Arial" panose="020B0604020202020204" pitchFamily="34" charset="0"/>
            </a:rPr>
            <a:t>Eur</a:t>
          </a:r>
          <a:r>
            <a:rPr lang="en-GB" sz="1900" b="0" kern="1200">
              <a:solidFill>
                <a:schemeClr val="bg1"/>
              </a:solidFill>
              <a:latin typeface="+mj-lt"/>
              <a:ea typeface="+mn-ea"/>
              <a:cs typeface="Arial" panose="020B0604020202020204" pitchFamily="34" charset="0"/>
            </a:rPr>
            <a:t>/ </a:t>
          </a:r>
        </a:p>
        <a:p>
          <a:pPr marL="0" lvl="0" indent="0" algn="ctr" defTabSz="844550">
            <a:lnSpc>
              <a:spcPct val="100000"/>
            </a:lnSpc>
            <a:spcBef>
              <a:spcPct val="0"/>
            </a:spcBef>
            <a:spcAft>
              <a:spcPts val="0"/>
            </a:spcAft>
            <a:buNone/>
          </a:pPr>
          <a:r>
            <a:rPr lang="en-GB" sz="1900" b="0" kern="1200">
              <a:solidFill>
                <a:schemeClr val="bg1"/>
              </a:solidFill>
              <a:latin typeface="+mj-lt"/>
              <a:ea typeface="+mn-ea"/>
              <a:cs typeface="Arial" panose="020B0604020202020204" pitchFamily="34" charset="0"/>
            </a:rPr>
            <a:t>VVL – 8,4 </a:t>
          </a:r>
          <a:r>
            <a:rPr lang="en-GB" sz="1900" b="0" kern="1200" err="1">
              <a:solidFill>
                <a:schemeClr val="bg1"/>
              </a:solidFill>
              <a:latin typeface="+mj-lt"/>
              <a:ea typeface="+mn-ea"/>
              <a:cs typeface="Arial" panose="020B0604020202020204" pitchFamily="34" charset="0"/>
            </a:rPr>
            <a:t>mln</a:t>
          </a:r>
          <a:r>
            <a:rPr lang="en-GB" sz="1900" b="0" kern="1200">
              <a:solidFill>
                <a:schemeClr val="bg1"/>
              </a:solidFill>
              <a:latin typeface="+mj-lt"/>
              <a:ea typeface="+mn-ea"/>
              <a:cs typeface="Arial" panose="020B0604020202020204" pitchFamily="34" charset="0"/>
            </a:rPr>
            <a:t>. </a:t>
          </a:r>
          <a:r>
            <a:rPr lang="lt-LT" sz="1900" b="0" kern="1200">
              <a:solidFill>
                <a:schemeClr val="bg1"/>
              </a:solidFill>
              <a:latin typeface="+mj-lt"/>
              <a:ea typeface="+mn-ea"/>
              <a:cs typeface="Arial" panose="020B0604020202020204" pitchFamily="34" charset="0"/>
            </a:rPr>
            <a:t>Eur</a:t>
          </a:r>
          <a:r>
            <a:rPr lang="en-GB" sz="1900" b="0" kern="1200">
              <a:solidFill>
                <a:schemeClr val="bg1"/>
              </a:solidFill>
              <a:latin typeface="+mj-lt"/>
              <a:ea typeface="+mn-ea"/>
              <a:cs typeface="Arial" panose="020B0604020202020204" pitchFamily="34" charset="0"/>
            </a:rPr>
            <a:t>)</a:t>
          </a:r>
          <a:r>
            <a:rPr lang="lt-LT" sz="1900" b="0" kern="1200">
              <a:solidFill>
                <a:schemeClr val="bg1"/>
              </a:solidFill>
              <a:latin typeface="+mj-lt"/>
              <a:ea typeface="+mn-ea"/>
              <a:cs typeface="Arial" panose="020B0604020202020204" pitchFamily="34" charset="0"/>
            </a:rPr>
            <a:t> </a:t>
          </a:r>
          <a:endParaRPr lang="lt-LT" sz="1900" b="0" kern="1200">
            <a:solidFill>
              <a:schemeClr val="bg1"/>
            </a:solidFill>
            <a:latin typeface="+mj-lt"/>
          </a:endParaRPr>
        </a:p>
      </dsp:txBody>
      <dsp:txXfrm>
        <a:off x="477806" y="744968"/>
        <a:ext cx="3342246" cy="1428872"/>
      </dsp:txXfrm>
    </dsp:sp>
    <dsp:sp modelId="{137D0D7B-A398-43A5-8B03-758B82AA7B51}">
      <dsp:nvSpPr>
        <dsp:cNvPr id="0" name=""/>
        <dsp:cNvSpPr/>
      </dsp:nvSpPr>
      <dsp:spPr>
        <a:xfrm>
          <a:off x="4615071" y="0"/>
          <a:ext cx="4288942" cy="2335046"/>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lt-LT" sz="1700" kern="1200"/>
            <a:t>Skatinti viešųjų institucijų atvirųjų duomenų, orientuotų į paklausą, naudojimą</a:t>
          </a:r>
        </a:p>
      </dsp:txBody>
      <dsp:txXfrm>
        <a:off x="4615071" y="0"/>
        <a:ext cx="4288942" cy="700514"/>
      </dsp:txXfrm>
    </dsp:sp>
    <dsp:sp modelId="{7688DADF-FD6E-46DF-BAB9-C1C76447B588}">
      <dsp:nvSpPr>
        <dsp:cNvPr id="0" name=""/>
        <dsp:cNvSpPr/>
      </dsp:nvSpPr>
      <dsp:spPr>
        <a:xfrm>
          <a:off x="5043966" y="700514"/>
          <a:ext cx="3431154" cy="151778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260" tIns="36195" rIns="48260" bIns="36195" numCol="1" spcCol="1270" anchor="ctr" anchorCtr="0">
          <a:noAutofit/>
        </a:bodyPr>
        <a:lstStyle/>
        <a:p>
          <a:pPr marL="0" lvl="0" indent="0" algn="ctr" defTabSz="844550">
            <a:lnSpc>
              <a:spcPct val="100000"/>
            </a:lnSpc>
            <a:spcBef>
              <a:spcPct val="0"/>
            </a:spcBef>
            <a:spcAft>
              <a:spcPts val="0"/>
            </a:spcAft>
            <a:buNone/>
          </a:pPr>
          <a:r>
            <a:rPr lang="en-GB" sz="1900" b="1" kern="1200">
              <a:solidFill>
                <a:schemeClr val="bg1"/>
              </a:solidFill>
              <a:latin typeface="+mj-lt"/>
              <a:ea typeface="+mn-ea"/>
              <a:cs typeface="Arial" panose="020B0604020202020204" pitchFamily="34" charset="0"/>
            </a:rPr>
            <a:t>15</a:t>
          </a:r>
          <a:r>
            <a:rPr lang="en-US" sz="1900" b="1" kern="1200" noProof="0">
              <a:solidFill>
                <a:schemeClr val="bg1"/>
              </a:solidFill>
              <a:latin typeface="+mj-lt"/>
              <a:ea typeface="+mn-ea"/>
              <a:cs typeface="Arial" panose="020B0604020202020204" pitchFamily="34" charset="0"/>
            </a:rPr>
            <a:t> </a:t>
          </a:r>
          <a:r>
            <a:rPr lang="en-GB" sz="1900" b="1" kern="1200" err="1">
              <a:solidFill>
                <a:schemeClr val="bg1"/>
              </a:solidFill>
              <a:latin typeface="+mj-lt"/>
              <a:ea typeface="+mn-ea"/>
              <a:cs typeface="Arial" panose="020B0604020202020204" pitchFamily="34" charset="0"/>
            </a:rPr>
            <a:t>mln</a:t>
          </a:r>
          <a:r>
            <a:rPr lang="en-GB" sz="1900" b="1" kern="1200">
              <a:solidFill>
                <a:schemeClr val="bg1"/>
              </a:solidFill>
              <a:latin typeface="+mj-lt"/>
              <a:ea typeface="+mn-ea"/>
              <a:cs typeface="Arial" panose="020B0604020202020204" pitchFamily="34" charset="0"/>
            </a:rPr>
            <a:t>. E</a:t>
          </a:r>
          <a:r>
            <a:rPr lang="lt-LT" sz="1900" b="1" kern="1200" err="1">
              <a:solidFill>
                <a:schemeClr val="bg1"/>
              </a:solidFill>
              <a:latin typeface="+mj-lt"/>
              <a:ea typeface="+mn-ea"/>
              <a:cs typeface="Arial" panose="020B0604020202020204" pitchFamily="34" charset="0"/>
            </a:rPr>
            <a:t>ur</a:t>
          </a:r>
          <a:r>
            <a:rPr lang="en-US" sz="1900" b="1" kern="1200">
              <a:solidFill>
                <a:schemeClr val="bg1"/>
              </a:solidFill>
              <a:latin typeface="+mj-lt"/>
              <a:ea typeface="+mn-ea"/>
              <a:cs typeface="Arial" panose="020B0604020202020204" pitchFamily="34" charset="0"/>
            </a:rPr>
            <a:t> </a:t>
          </a:r>
          <a:r>
            <a:rPr lang="en-US" sz="1900" b="0" kern="1200">
              <a:solidFill>
                <a:schemeClr val="bg1"/>
              </a:solidFill>
              <a:latin typeface="+mj-lt"/>
              <a:ea typeface="+mn-ea"/>
              <a:cs typeface="Arial" panose="020B0604020202020204" pitchFamily="34" charset="0"/>
            </a:rPr>
            <a:t>(S </a:t>
          </a:r>
          <a:r>
            <a:rPr lang="en-US" sz="1900" b="0" kern="1200" err="1">
              <a:solidFill>
                <a:schemeClr val="bg1"/>
              </a:solidFill>
              <a:latin typeface="+mj-lt"/>
              <a:ea typeface="+mn-ea"/>
              <a:cs typeface="Arial" panose="020B0604020202020204" pitchFamily="34" charset="0"/>
            </a:rPr>
            <a:t>ir</a:t>
          </a:r>
          <a:r>
            <a:rPr lang="en-US" sz="1900" b="0" kern="1200">
              <a:solidFill>
                <a:schemeClr val="bg1"/>
              </a:solidFill>
              <a:latin typeface="+mj-lt"/>
              <a:ea typeface="+mn-ea"/>
              <a:cs typeface="Arial" panose="020B0604020202020204" pitchFamily="34" charset="0"/>
            </a:rPr>
            <a:t> VVL)</a:t>
          </a:r>
          <a:r>
            <a:rPr lang="lt-LT" sz="1900" b="0" kern="1200">
              <a:solidFill>
                <a:schemeClr val="bg1"/>
              </a:solidFill>
              <a:latin typeface="+mj-lt"/>
              <a:ea typeface="+mn-ea"/>
              <a:cs typeface="Arial" panose="020B0604020202020204" pitchFamily="34" charset="0"/>
            </a:rPr>
            <a:t> </a:t>
          </a:r>
          <a:r>
            <a:rPr lang="en-GB" sz="1900" b="0" kern="1200">
              <a:solidFill>
                <a:schemeClr val="bg1"/>
              </a:solidFill>
              <a:latin typeface="+mj-lt"/>
              <a:ea typeface="+mn-ea"/>
              <a:cs typeface="Arial" panose="020B0604020202020204" pitchFamily="34" charset="0"/>
            </a:rPr>
            <a:t>– subsidijos </a:t>
          </a:r>
        </a:p>
        <a:p>
          <a:pPr marL="0" lvl="0" indent="0" algn="ctr" defTabSz="844550">
            <a:lnSpc>
              <a:spcPct val="100000"/>
            </a:lnSpc>
            <a:spcBef>
              <a:spcPct val="0"/>
            </a:spcBef>
            <a:spcAft>
              <a:spcPts val="0"/>
            </a:spcAft>
            <a:buNone/>
          </a:pPr>
          <a:r>
            <a:rPr lang="en-GB" sz="1900" b="0" kern="1200">
              <a:solidFill>
                <a:schemeClr val="bg1"/>
              </a:solidFill>
              <a:latin typeface="+mj-lt"/>
              <a:ea typeface="+mn-ea"/>
              <a:cs typeface="Arial" panose="020B0604020202020204" pitchFamily="34" charset="0"/>
            </a:rPr>
            <a:t>(S – 7,5 </a:t>
          </a:r>
          <a:r>
            <a:rPr lang="en-GB" sz="1900" b="0" kern="1200" err="1">
              <a:solidFill>
                <a:schemeClr val="bg1"/>
              </a:solidFill>
              <a:latin typeface="+mj-lt"/>
              <a:ea typeface="+mn-ea"/>
              <a:cs typeface="Arial" panose="020B0604020202020204" pitchFamily="34" charset="0"/>
            </a:rPr>
            <a:t>mln</a:t>
          </a:r>
          <a:r>
            <a:rPr lang="en-GB" sz="1900" b="0" kern="1200">
              <a:solidFill>
                <a:schemeClr val="bg1"/>
              </a:solidFill>
              <a:latin typeface="+mj-lt"/>
              <a:ea typeface="+mn-ea"/>
              <a:cs typeface="Arial" panose="020B0604020202020204" pitchFamily="34" charset="0"/>
            </a:rPr>
            <a:t>. </a:t>
          </a:r>
          <a:r>
            <a:rPr lang="en-US" sz="1900" b="0" kern="1200">
              <a:solidFill>
                <a:schemeClr val="bg1"/>
              </a:solidFill>
              <a:latin typeface="+mj-lt"/>
              <a:ea typeface="+mn-ea"/>
              <a:cs typeface="Arial" panose="020B0604020202020204" pitchFamily="34" charset="0"/>
            </a:rPr>
            <a:t> Eur</a:t>
          </a:r>
          <a:r>
            <a:rPr lang="lt-LT" sz="1900" b="0" kern="1200">
              <a:solidFill>
                <a:schemeClr val="bg1"/>
              </a:solidFill>
              <a:latin typeface="+mj-lt"/>
              <a:ea typeface="+mn-ea"/>
              <a:cs typeface="Arial" panose="020B0604020202020204" pitchFamily="34" charset="0"/>
            </a:rPr>
            <a:t> </a:t>
          </a:r>
          <a:r>
            <a:rPr lang="en-GB" sz="1900" b="0" kern="1200">
              <a:solidFill>
                <a:schemeClr val="bg1"/>
              </a:solidFill>
              <a:latin typeface="+mj-lt"/>
              <a:ea typeface="+mn-ea"/>
              <a:cs typeface="Arial" panose="020B0604020202020204" pitchFamily="34" charset="0"/>
            </a:rPr>
            <a:t>/</a:t>
          </a:r>
        </a:p>
        <a:p>
          <a:pPr marL="0" lvl="0" indent="0" algn="ctr" defTabSz="844550">
            <a:lnSpc>
              <a:spcPct val="100000"/>
            </a:lnSpc>
            <a:spcBef>
              <a:spcPct val="0"/>
            </a:spcBef>
            <a:spcAft>
              <a:spcPts val="0"/>
            </a:spcAft>
            <a:buNone/>
          </a:pPr>
          <a:r>
            <a:rPr lang="en-GB" sz="1900" b="0" kern="1200">
              <a:solidFill>
                <a:schemeClr val="bg1"/>
              </a:solidFill>
              <a:latin typeface="+mj-lt"/>
              <a:ea typeface="+mn-ea"/>
              <a:cs typeface="Arial" panose="020B0604020202020204" pitchFamily="34" charset="0"/>
            </a:rPr>
            <a:t>VVL – 7,5 </a:t>
          </a:r>
          <a:r>
            <a:rPr lang="en-GB" sz="1900" b="0" kern="1200" err="1">
              <a:solidFill>
                <a:schemeClr val="bg1"/>
              </a:solidFill>
              <a:latin typeface="+mj-lt"/>
              <a:ea typeface="+mn-ea"/>
              <a:cs typeface="Arial" panose="020B0604020202020204" pitchFamily="34" charset="0"/>
            </a:rPr>
            <a:t>mln</a:t>
          </a:r>
          <a:r>
            <a:rPr lang="en-GB" sz="1900" b="0" kern="1200">
              <a:solidFill>
                <a:schemeClr val="bg1"/>
              </a:solidFill>
              <a:latin typeface="+mj-lt"/>
              <a:ea typeface="+mn-ea"/>
              <a:cs typeface="Arial" panose="020B0604020202020204" pitchFamily="34" charset="0"/>
            </a:rPr>
            <a:t>. </a:t>
          </a:r>
          <a:r>
            <a:rPr lang="lt-LT" sz="1900" b="0" kern="1200">
              <a:solidFill>
                <a:schemeClr val="bg1"/>
              </a:solidFill>
              <a:latin typeface="+mj-lt"/>
              <a:ea typeface="+mn-ea"/>
              <a:cs typeface="Arial" panose="020B0604020202020204" pitchFamily="34" charset="0"/>
            </a:rPr>
            <a:t>Eur</a:t>
          </a:r>
          <a:r>
            <a:rPr lang="en-GB" sz="1900" b="0" kern="1200">
              <a:solidFill>
                <a:schemeClr val="bg1"/>
              </a:solidFill>
              <a:latin typeface="+mj-lt"/>
              <a:ea typeface="+mn-ea"/>
              <a:cs typeface="Arial" panose="020B0604020202020204" pitchFamily="34" charset="0"/>
            </a:rPr>
            <a:t>)</a:t>
          </a:r>
          <a:endParaRPr lang="lt-LT" sz="1900" b="0" kern="1200">
            <a:solidFill>
              <a:schemeClr val="bg1"/>
            </a:solidFill>
            <a:latin typeface="+mj-lt"/>
          </a:endParaRPr>
        </a:p>
      </dsp:txBody>
      <dsp:txXfrm>
        <a:off x="5088420" y="744968"/>
        <a:ext cx="3342246" cy="1428872"/>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2DA0950-487B-4546-B071-94425E13B3A5}">
      <dsp:nvSpPr>
        <dsp:cNvPr id="0" name=""/>
        <dsp:cNvSpPr/>
      </dsp:nvSpPr>
      <dsp:spPr>
        <a:xfrm>
          <a:off x="2879" y="0"/>
          <a:ext cx="2825292" cy="2335046"/>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lt-LT" sz="1400" kern="1200" dirty="0"/>
            <a:t>Skatinti pradedančiųjų SVV subjektų kūrimąsi, augimą ir plėtrą</a:t>
          </a:r>
          <a:endParaRPr lang="en-US" sz="1400" b="0" kern="1200" dirty="0"/>
        </a:p>
      </dsp:txBody>
      <dsp:txXfrm>
        <a:off x="2879" y="0"/>
        <a:ext cx="2825292" cy="700514"/>
      </dsp:txXfrm>
    </dsp:sp>
    <dsp:sp modelId="{3BACE3B5-168A-43B5-A818-786AEF25A98D}">
      <dsp:nvSpPr>
        <dsp:cNvPr id="0" name=""/>
        <dsp:cNvSpPr/>
      </dsp:nvSpPr>
      <dsp:spPr>
        <a:xfrm>
          <a:off x="285408" y="700514"/>
          <a:ext cx="2260233" cy="151778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28575" rIns="38100" bIns="28575" numCol="1" spcCol="1270" anchor="ctr" anchorCtr="0">
          <a:noAutofit/>
        </a:bodyPr>
        <a:lstStyle/>
        <a:p>
          <a:pPr marL="0" lvl="0" indent="0" algn="ctr" defTabSz="666750" rtl="0">
            <a:lnSpc>
              <a:spcPct val="100000"/>
            </a:lnSpc>
            <a:spcBef>
              <a:spcPct val="0"/>
            </a:spcBef>
            <a:spcAft>
              <a:spcPts val="0"/>
            </a:spcAft>
            <a:buNone/>
          </a:pPr>
          <a:r>
            <a:rPr lang="lt-LT" sz="1500" b="1" kern="1200" dirty="0">
              <a:solidFill>
                <a:schemeClr val="bg1"/>
              </a:solidFill>
              <a:latin typeface="+mj-lt"/>
              <a:cs typeface="Arial"/>
            </a:rPr>
            <a:t>32,6</a:t>
          </a:r>
          <a:r>
            <a:rPr lang="en-US" sz="1500" b="1" kern="1200" dirty="0">
              <a:solidFill>
                <a:schemeClr val="bg1"/>
              </a:solidFill>
              <a:latin typeface="+mj-lt"/>
              <a:cs typeface="Arial"/>
            </a:rPr>
            <a:t> </a:t>
          </a:r>
          <a:r>
            <a:rPr lang="en-GB" sz="1500" b="1" kern="1200" dirty="0" err="1">
              <a:solidFill>
                <a:schemeClr val="bg1"/>
              </a:solidFill>
              <a:latin typeface="+mj-lt"/>
              <a:cs typeface="Arial"/>
            </a:rPr>
            <a:t>mln</a:t>
          </a:r>
          <a:r>
            <a:rPr lang="en-GB" sz="1500" b="1" kern="1200" dirty="0">
              <a:solidFill>
                <a:schemeClr val="bg1"/>
              </a:solidFill>
              <a:latin typeface="+mj-lt"/>
              <a:cs typeface="Arial"/>
            </a:rPr>
            <a:t>. </a:t>
          </a:r>
          <a:r>
            <a:rPr lang="en-US" sz="1500" b="1" kern="1200" dirty="0">
              <a:solidFill>
                <a:schemeClr val="bg1"/>
              </a:solidFill>
              <a:latin typeface="+mj-lt"/>
              <a:cs typeface="Arial"/>
            </a:rPr>
            <a:t> </a:t>
          </a:r>
          <a:r>
            <a:rPr lang="en-US" sz="1500" b="1" kern="1200" dirty="0" err="1">
              <a:solidFill>
                <a:schemeClr val="bg1"/>
              </a:solidFill>
              <a:latin typeface="+mj-lt"/>
              <a:cs typeface="Arial"/>
            </a:rPr>
            <a:t>Eur</a:t>
          </a:r>
          <a:r>
            <a:rPr lang="en-US" sz="1500" b="1" kern="1200" dirty="0">
              <a:solidFill>
                <a:schemeClr val="bg1"/>
              </a:solidFill>
              <a:latin typeface="+mj-lt"/>
              <a:cs typeface="Arial"/>
            </a:rPr>
            <a:t> (VVL)</a:t>
          </a:r>
          <a:endParaRPr lang="en-GB" sz="1500" b="0" kern="1200" dirty="0">
            <a:solidFill>
              <a:schemeClr val="bg1"/>
            </a:solidFill>
            <a:latin typeface="+mj-lt"/>
            <a:cs typeface="Arial"/>
          </a:endParaRPr>
        </a:p>
        <a:p>
          <a:pPr marL="0" lvl="0" indent="0" algn="ctr" defTabSz="666750" rtl="0">
            <a:lnSpc>
              <a:spcPct val="100000"/>
            </a:lnSpc>
            <a:spcBef>
              <a:spcPct val="0"/>
            </a:spcBef>
            <a:spcAft>
              <a:spcPts val="0"/>
            </a:spcAft>
            <a:buNone/>
          </a:pPr>
          <a:r>
            <a:rPr lang="lt-LT" sz="1500" b="1" kern="1200" dirty="0">
              <a:solidFill>
                <a:schemeClr val="bg1"/>
              </a:solidFill>
              <a:latin typeface="+mj-lt"/>
              <a:cs typeface="Arial"/>
            </a:rPr>
            <a:t> </a:t>
          </a:r>
          <a:r>
            <a:rPr lang="en-GB" sz="1500" b="0" kern="1200" dirty="0">
              <a:solidFill>
                <a:schemeClr val="bg1"/>
              </a:solidFill>
              <a:latin typeface="+mj-lt"/>
              <a:cs typeface="Arial"/>
            </a:rPr>
            <a:t>(</a:t>
          </a:r>
          <a:r>
            <a:rPr lang="lt-LT" sz="1500" b="0" kern="1200" dirty="0">
              <a:solidFill>
                <a:schemeClr val="bg1"/>
              </a:solidFill>
              <a:latin typeface="+mj-lt"/>
              <a:cs typeface="Arial"/>
            </a:rPr>
            <a:t>8,8</a:t>
          </a:r>
          <a:r>
            <a:rPr lang="en-GB" sz="1500" b="0" kern="1200" dirty="0">
              <a:solidFill>
                <a:schemeClr val="bg1"/>
              </a:solidFill>
              <a:latin typeface="+mj-lt"/>
              <a:cs typeface="Arial"/>
            </a:rPr>
            <a:t> </a:t>
          </a:r>
          <a:r>
            <a:rPr lang="en-GB" sz="1500" b="0" kern="1200" dirty="0" err="1">
              <a:solidFill>
                <a:schemeClr val="bg1"/>
              </a:solidFill>
              <a:latin typeface="+mj-lt"/>
              <a:cs typeface="Arial"/>
            </a:rPr>
            <a:t>mln</a:t>
          </a:r>
          <a:r>
            <a:rPr lang="en-GB" sz="1500" b="0" kern="1200" dirty="0">
              <a:solidFill>
                <a:schemeClr val="bg1"/>
              </a:solidFill>
              <a:latin typeface="+mj-lt"/>
              <a:cs typeface="Arial"/>
            </a:rPr>
            <a:t>. </a:t>
          </a:r>
          <a:r>
            <a:rPr lang="en-US" sz="1500" b="0" kern="1200" dirty="0">
              <a:solidFill>
                <a:schemeClr val="bg1"/>
              </a:solidFill>
              <a:latin typeface="+mj-lt"/>
              <a:cs typeface="Arial"/>
            </a:rPr>
            <a:t> </a:t>
          </a:r>
          <a:r>
            <a:rPr lang="en-US" sz="1500" b="0" kern="1200" dirty="0" err="1">
              <a:solidFill>
                <a:schemeClr val="bg1"/>
              </a:solidFill>
              <a:latin typeface="+mj-lt"/>
              <a:cs typeface="Arial"/>
            </a:rPr>
            <a:t>Eur</a:t>
          </a:r>
          <a:r>
            <a:rPr lang="en-US" sz="1500" b="0" kern="1200" dirty="0">
              <a:solidFill>
                <a:schemeClr val="bg1"/>
              </a:solidFill>
              <a:latin typeface="+mj-lt"/>
              <a:cs typeface="Arial"/>
            </a:rPr>
            <a:t> </a:t>
          </a:r>
          <a:r>
            <a:rPr lang="en-GB" sz="1500" b="0" kern="1200" dirty="0">
              <a:solidFill>
                <a:schemeClr val="bg1"/>
              </a:solidFill>
              <a:latin typeface="+mj-lt"/>
              <a:cs typeface="Arial"/>
            </a:rPr>
            <a:t>– </a:t>
          </a:r>
          <a:r>
            <a:rPr lang="en-GB" sz="1500" b="0" kern="1200" dirty="0" err="1">
              <a:solidFill>
                <a:schemeClr val="bg1"/>
              </a:solidFill>
              <a:latin typeface="+mj-lt"/>
              <a:cs typeface="Arial"/>
            </a:rPr>
            <a:t>subsidijos</a:t>
          </a:r>
          <a:r>
            <a:rPr lang="en-GB" sz="1500" b="0" kern="1200" dirty="0">
              <a:solidFill>
                <a:schemeClr val="bg1"/>
              </a:solidFill>
              <a:latin typeface="+mj-lt"/>
              <a:cs typeface="Arial"/>
            </a:rPr>
            <a:t>/ </a:t>
          </a:r>
          <a:r>
            <a:rPr lang="lt-LT" sz="1500" b="0" kern="1200" dirty="0">
              <a:solidFill>
                <a:schemeClr val="bg1"/>
              </a:solidFill>
              <a:latin typeface="+mj-lt"/>
              <a:cs typeface="Arial"/>
            </a:rPr>
            <a:t>9,4</a:t>
          </a:r>
          <a:r>
            <a:rPr lang="en-GB" sz="1500" b="0" kern="1200" dirty="0">
              <a:solidFill>
                <a:schemeClr val="bg1"/>
              </a:solidFill>
              <a:latin typeface="+mj-lt"/>
              <a:cs typeface="Arial"/>
            </a:rPr>
            <a:t> </a:t>
          </a:r>
          <a:r>
            <a:rPr lang="en-GB" sz="1500" b="0" kern="1200" dirty="0" err="1">
              <a:solidFill>
                <a:schemeClr val="bg1"/>
              </a:solidFill>
              <a:latin typeface="+mj-lt"/>
              <a:cs typeface="Arial"/>
            </a:rPr>
            <a:t>mln</a:t>
          </a:r>
          <a:r>
            <a:rPr lang="en-GB" sz="1500" b="0" kern="1200" dirty="0">
              <a:solidFill>
                <a:schemeClr val="bg1"/>
              </a:solidFill>
              <a:latin typeface="+mj-lt"/>
              <a:cs typeface="Arial"/>
            </a:rPr>
            <a:t>. </a:t>
          </a:r>
          <a:r>
            <a:rPr lang="en-GB" sz="1500" b="0" kern="1200" dirty="0" err="1">
              <a:solidFill>
                <a:schemeClr val="bg1"/>
              </a:solidFill>
              <a:latin typeface="+mj-lt"/>
              <a:cs typeface="Arial"/>
            </a:rPr>
            <a:t>Eur</a:t>
          </a:r>
          <a:r>
            <a:rPr lang="lt-LT" sz="1500" b="0" kern="1200" dirty="0">
              <a:solidFill>
                <a:schemeClr val="bg1"/>
              </a:solidFill>
              <a:latin typeface="+mj-lt"/>
              <a:cs typeface="Arial"/>
            </a:rPr>
            <a:t> </a:t>
          </a:r>
          <a:r>
            <a:rPr lang="en-GB" sz="1500" b="0" kern="1200" dirty="0">
              <a:solidFill>
                <a:schemeClr val="bg1"/>
              </a:solidFill>
              <a:latin typeface="+mj-lt"/>
              <a:cs typeface="Arial"/>
            </a:rPr>
            <a:t>– </a:t>
          </a:r>
          <a:r>
            <a:rPr lang="lt-LT" sz="1500" b="0" kern="1200" dirty="0">
              <a:solidFill>
                <a:schemeClr val="bg1"/>
              </a:solidFill>
              <a:latin typeface="+mj-lt"/>
              <a:cs typeface="Arial"/>
            </a:rPr>
            <a:t>rizikos kapitalas/ 14</a:t>
          </a:r>
          <a:r>
            <a:rPr lang="en-GB" sz="1500" b="0" kern="1200" dirty="0">
              <a:solidFill>
                <a:schemeClr val="bg1"/>
              </a:solidFill>
              <a:latin typeface="+mj-lt"/>
              <a:cs typeface="Arial"/>
            </a:rPr>
            <a:t> </a:t>
          </a:r>
          <a:r>
            <a:rPr lang="en-GB" sz="1500" b="0" kern="1200" dirty="0" err="1">
              <a:solidFill>
                <a:schemeClr val="bg1"/>
              </a:solidFill>
              <a:latin typeface="+mj-lt"/>
              <a:cs typeface="Arial"/>
            </a:rPr>
            <a:t>mln</a:t>
          </a:r>
          <a:r>
            <a:rPr lang="en-GB" sz="1500" b="0" kern="1200" dirty="0">
              <a:solidFill>
                <a:schemeClr val="bg1"/>
              </a:solidFill>
              <a:latin typeface="+mj-lt"/>
              <a:cs typeface="Arial"/>
            </a:rPr>
            <a:t>. </a:t>
          </a:r>
          <a:r>
            <a:rPr lang="en-GB" sz="1500" b="0" kern="1200" dirty="0" err="1">
              <a:solidFill>
                <a:schemeClr val="bg1"/>
              </a:solidFill>
              <a:latin typeface="+mj-lt"/>
              <a:cs typeface="Arial"/>
            </a:rPr>
            <a:t>Eur</a:t>
          </a:r>
          <a:r>
            <a:rPr lang="en-GB" sz="1500" b="0" kern="1200" dirty="0">
              <a:solidFill>
                <a:schemeClr val="bg1"/>
              </a:solidFill>
              <a:latin typeface="+mj-lt"/>
              <a:cs typeface="Arial"/>
            </a:rPr>
            <a:t> – </a:t>
          </a:r>
          <a:r>
            <a:rPr lang="en-GB" sz="1500" b="0" kern="1200" dirty="0" err="1">
              <a:solidFill>
                <a:schemeClr val="bg1"/>
              </a:solidFill>
              <a:latin typeface="+mj-lt"/>
              <a:cs typeface="Arial"/>
            </a:rPr>
            <a:t>paskolos</a:t>
          </a:r>
          <a:r>
            <a:rPr lang="en-GB" sz="1500" b="0" kern="1200" dirty="0">
              <a:solidFill>
                <a:schemeClr val="bg1"/>
              </a:solidFill>
              <a:latin typeface="+mj-lt"/>
              <a:cs typeface="Arial"/>
            </a:rPr>
            <a:t>/ 0.</a:t>
          </a:r>
          <a:r>
            <a:rPr lang="lt-LT" sz="1500" b="0" kern="1200" dirty="0">
              <a:solidFill>
                <a:schemeClr val="bg1"/>
              </a:solidFill>
              <a:latin typeface="+mj-lt"/>
              <a:cs typeface="Arial"/>
            </a:rPr>
            <a:t>45</a:t>
          </a:r>
          <a:r>
            <a:rPr lang="en-GB" sz="1500" b="0" kern="1200" dirty="0">
              <a:solidFill>
                <a:schemeClr val="bg1"/>
              </a:solidFill>
              <a:latin typeface="+mj-lt"/>
              <a:cs typeface="Arial"/>
            </a:rPr>
            <a:t> </a:t>
          </a:r>
          <a:r>
            <a:rPr lang="en-GB" sz="1500" b="0" kern="1200" dirty="0" err="1">
              <a:solidFill>
                <a:schemeClr val="bg1"/>
              </a:solidFill>
              <a:latin typeface="+mj-lt"/>
              <a:cs typeface="Arial"/>
            </a:rPr>
            <a:t>mln</a:t>
          </a:r>
          <a:r>
            <a:rPr lang="en-GB" sz="1500" b="0" kern="1200" dirty="0">
              <a:solidFill>
                <a:schemeClr val="bg1"/>
              </a:solidFill>
              <a:latin typeface="+mj-lt"/>
              <a:cs typeface="Arial"/>
            </a:rPr>
            <a:t>. </a:t>
          </a:r>
          <a:r>
            <a:rPr lang="en-GB" sz="1500" b="0" kern="1200" dirty="0" err="1">
              <a:solidFill>
                <a:schemeClr val="bg1"/>
              </a:solidFill>
              <a:latin typeface="+mj-lt"/>
              <a:cs typeface="Arial"/>
            </a:rPr>
            <a:t>Eur</a:t>
          </a:r>
          <a:r>
            <a:rPr lang="en-GB" sz="1500" b="0" kern="1200" dirty="0">
              <a:solidFill>
                <a:schemeClr val="bg1"/>
              </a:solidFill>
              <a:latin typeface="+mj-lt"/>
              <a:cs typeface="Arial"/>
            </a:rPr>
            <a:t> – DPK</a:t>
          </a:r>
          <a:r>
            <a:rPr lang="lt-LT" sz="1500" b="0" kern="1200" dirty="0">
              <a:solidFill>
                <a:schemeClr val="bg1"/>
              </a:solidFill>
              <a:latin typeface="+mj-lt"/>
              <a:cs typeface="Arial"/>
            </a:rPr>
            <a:t> </a:t>
          </a:r>
          <a:r>
            <a:rPr lang="en-GB" sz="1500" b="0" kern="1200" dirty="0">
              <a:solidFill>
                <a:schemeClr val="bg1"/>
              </a:solidFill>
              <a:latin typeface="+mj-lt"/>
              <a:cs typeface="Arial"/>
            </a:rPr>
            <a:t>)</a:t>
          </a:r>
          <a:r>
            <a:rPr lang="lt-LT" sz="1500" b="0" kern="1200" dirty="0">
              <a:solidFill>
                <a:schemeClr val="bg1"/>
              </a:solidFill>
              <a:latin typeface="+mj-lt"/>
              <a:cs typeface="Arial"/>
            </a:rPr>
            <a:t> </a:t>
          </a:r>
          <a:endParaRPr lang="lt-LT" sz="1500" b="0" kern="1200" dirty="0">
            <a:solidFill>
              <a:schemeClr val="bg1"/>
            </a:solidFill>
            <a:latin typeface="+mj-lt"/>
          </a:endParaRPr>
        </a:p>
      </dsp:txBody>
      <dsp:txXfrm>
        <a:off x="329862" y="744968"/>
        <a:ext cx="2171325" cy="1428872"/>
      </dsp:txXfrm>
    </dsp:sp>
    <dsp:sp modelId="{137D0D7B-A398-43A5-8B03-758B82AA7B51}">
      <dsp:nvSpPr>
        <dsp:cNvPr id="0" name=""/>
        <dsp:cNvSpPr/>
      </dsp:nvSpPr>
      <dsp:spPr>
        <a:xfrm>
          <a:off x="3040068" y="0"/>
          <a:ext cx="2825292" cy="2335046"/>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rtl="0">
            <a:lnSpc>
              <a:spcPct val="90000"/>
            </a:lnSpc>
            <a:spcBef>
              <a:spcPct val="0"/>
            </a:spcBef>
            <a:spcAft>
              <a:spcPct val="35000"/>
            </a:spcAft>
            <a:buNone/>
          </a:pPr>
          <a:r>
            <a:rPr lang="lt-LT" sz="1400" kern="1200" dirty="0"/>
            <a:t>Skatinti trumpų vertės kūrimo grandinių formavimąsi ir plėtrą tarp MVĮ</a:t>
          </a:r>
          <a:r>
            <a:rPr lang="lt-LT" sz="1400" kern="1200" dirty="0">
              <a:latin typeface="Myriad Pro"/>
            </a:rPr>
            <a:t> </a:t>
          </a:r>
          <a:endParaRPr lang="lt-LT" sz="1400" kern="1200" dirty="0"/>
        </a:p>
      </dsp:txBody>
      <dsp:txXfrm>
        <a:off x="3040068" y="0"/>
        <a:ext cx="2825292" cy="700514"/>
      </dsp:txXfrm>
    </dsp:sp>
    <dsp:sp modelId="{7688DADF-FD6E-46DF-BAB9-C1C76447B588}">
      <dsp:nvSpPr>
        <dsp:cNvPr id="0" name=""/>
        <dsp:cNvSpPr/>
      </dsp:nvSpPr>
      <dsp:spPr>
        <a:xfrm>
          <a:off x="3322597" y="700514"/>
          <a:ext cx="2260233" cy="151778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28575" rIns="38100" bIns="28575" numCol="1" spcCol="1270" anchor="ctr" anchorCtr="0">
          <a:noAutofit/>
        </a:bodyPr>
        <a:lstStyle/>
        <a:p>
          <a:pPr marL="0" lvl="0" indent="0" algn="ctr" defTabSz="666750" rtl="0">
            <a:lnSpc>
              <a:spcPct val="100000"/>
            </a:lnSpc>
            <a:spcBef>
              <a:spcPct val="0"/>
            </a:spcBef>
            <a:spcAft>
              <a:spcPts val="0"/>
            </a:spcAft>
            <a:buNone/>
          </a:pPr>
          <a:r>
            <a:rPr lang="en-GB" sz="1500" b="1" kern="1200" dirty="0">
              <a:solidFill>
                <a:schemeClr val="bg1"/>
              </a:solidFill>
              <a:latin typeface="+mj-lt"/>
              <a:cs typeface="Arial"/>
            </a:rPr>
            <a:t>32,04</a:t>
          </a:r>
          <a:r>
            <a:rPr lang="en-US" sz="1500" b="1" kern="1200" dirty="0">
              <a:solidFill>
                <a:schemeClr val="bg1"/>
              </a:solidFill>
              <a:latin typeface="+mj-lt"/>
              <a:cs typeface="Arial"/>
            </a:rPr>
            <a:t> </a:t>
          </a:r>
          <a:r>
            <a:rPr lang="en-GB" sz="1500" b="1" kern="1200" dirty="0" err="1">
              <a:solidFill>
                <a:schemeClr val="bg1"/>
              </a:solidFill>
              <a:latin typeface="+mj-lt"/>
              <a:cs typeface="Arial"/>
            </a:rPr>
            <a:t>mln</a:t>
          </a:r>
          <a:r>
            <a:rPr lang="en-GB" sz="1500" b="1" kern="1200" dirty="0">
              <a:solidFill>
                <a:schemeClr val="bg1"/>
              </a:solidFill>
              <a:latin typeface="+mj-lt"/>
              <a:cs typeface="Arial"/>
            </a:rPr>
            <a:t>.</a:t>
          </a:r>
          <a:r>
            <a:rPr lang="en-US" sz="1500" b="1" kern="1200" dirty="0">
              <a:solidFill>
                <a:schemeClr val="bg1"/>
              </a:solidFill>
              <a:latin typeface="+mj-lt"/>
              <a:cs typeface="Arial"/>
            </a:rPr>
            <a:t> Eur </a:t>
          </a:r>
          <a:r>
            <a:rPr lang="en-US" sz="1500" b="0" kern="1200" dirty="0">
              <a:solidFill>
                <a:schemeClr val="bg1"/>
              </a:solidFill>
              <a:latin typeface="+mj-lt"/>
              <a:cs typeface="Arial"/>
            </a:rPr>
            <a:t>(VVL) </a:t>
          </a:r>
          <a:endParaRPr lang="lt-LT" sz="1500" b="0" kern="1200" dirty="0">
            <a:solidFill>
              <a:schemeClr val="bg1"/>
            </a:solidFill>
            <a:latin typeface="+mj-lt"/>
            <a:cs typeface="Arial"/>
          </a:endParaRPr>
        </a:p>
        <a:p>
          <a:pPr marL="0" lvl="0" indent="0" algn="ctr" defTabSz="666750" rtl="0">
            <a:lnSpc>
              <a:spcPct val="100000"/>
            </a:lnSpc>
            <a:spcBef>
              <a:spcPct val="0"/>
            </a:spcBef>
            <a:spcAft>
              <a:spcPts val="0"/>
            </a:spcAft>
            <a:buNone/>
          </a:pPr>
          <a:r>
            <a:rPr lang="en-GB" sz="1500" b="0" kern="1200" dirty="0">
              <a:solidFill>
                <a:schemeClr val="bg1"/>
              </a:solidFill>
              <a:latin typeface="+mj-lt"/>
              <a:cs typeface="Arial"/>
            </a:rPr>
            <a:t>(2</a:t>
          </a:r>
          <a:r>
            <a:rPr lang="lt-LT" sz="1500" b="0" kern="1200" dirty="0">
              <a:solidFill>
                <a:schemeClr val="bg1"/>
              </a:solidFill>
              <a:latin typeface="+mj-lt"/>
              <a:cs typeface="Arial"/>
            </a:rPr>
            <a:t>4,632</a:t>
          </a:r>
          <a:r>
            <a:rPr lang="en-GB" sz="1500" b="0" kern="1200" dirty="0">
              <a:solidFill>
                <a:schemeClr val="bg1"/>
              </a:solidFill>
              <a:latin typeface="+mj-lt"/>
              <a:cs typeface="Arial"/>
            </a:rPr>
            <a:t> </a:t>
          </a:r>
          <a:r>
            <a:rPr lang="en-GB" sz="1500" b="0" kern="1200" dirty="0" err="1">
              <a:solidFill>
                <a:schemeClr val="bg1"/>
              </a:solidFill>
              <a:latin typeface="+mj-lt"/>
              <a:cs typeface="Arial"/>
            </a:rPr>
            <a:t>mln</a:t>
          </a:r>
          <a:r>
            <a:rPr lang="en-GB" sz="1500" b="0" kern="1200" dirty="0">
              <a:solidFill>
                <a:schemeClr val="bg1"/>
              </a:solidFill>
              <a:latin typeface="+mj-lt"/>
              <a:cs typeface="Arial"/>
            </a:rPr>
            <a:t>. </a:t>
          </a:r>
          <a:r>
            <a:rPr lang="en-US" sz="1500" b="0" kern="1200" dirty="0" err="1">
              <a:solidFill>
                <a:schemeClr val="bg1"/>
              </a:solidFill>
              <a:latin typeface="+mj-lt"/>
              <a:cs typeface="Arial"/>
            </a:rPr>
            <a:t>Eur</a:t>
          </a:r>
          <a:r>
            <a:rPr lang="en-GB" sz="1500" b="0" kern="1200" dirty="0">
              <a:solidFill>
                <a:schemeClr val="bg1"/>
              </a:solidFill>
              <a:latin typeface="+mj-lt"/>
              <a:cs typeface="Arial"/>
            </a:rPr>
            <a:t> – </a:t>
          </a:r>
          <a:r>
            <a:rPr lang="en-GB" sz="1500" b="0" kern="1200" dirty="0" err="1">
              <a:solidFill>
                <a:schemeClr val="bg1"/>
              </a:solidFill>
              <a:latin typeface="+mj-lt"/>
              <a:cs typeface="Arial"/>
            </a:rPr>
            <a:t>paskolos</a:t>
          </a:r>
          <a:r>
            <a:rPr lang="en-GB" sz="1500" b="0" kern="1200" dirty="0">
              <a:solidFill>
                <a:schemeClr val="bg1"/>
              </a:solidFill>
              <a:latin typeface="+mj-lt"/>
              <a:cs typeface="Arial"/>
            </a:rPr>
            <a:t>/</a:t>
          </a:r>
        </a:p>
        <a:p>
          <a:pPr marL="0" lvl="0" indent="0" algn="ctr" defTabSz="666750">
            <a:lnSpc>
              <a:spcPct val="100000"/>
            </a:lnSpc>
            <a:spcBef>
              <a:spcPct val="0"/>
            </a:spcBef>
            <a:spcAft>
              <a:spcPts val="0"/>
            </a:spcAft>
            <a:buNone/>
          </a:pPr>
          <a:r>
            <a:rPr lang="lt-LT" sz="1500" b="0" kern="1200" dirty="0">
              <a:solidFill>
                <a:schemeClr val="bg1"/>
              </a:solidFill>
              <a:latin typeface="+mj-lt"/>
              <a:cs typeface="Arial"/>
            </a:rPr>
            <a:t>7,408</a:t>
          </a:r>
          <a:r>
            <a:rPr lang="en-GB" sz="1500" b="0" kern="1200" dirty="0">
              <a:solidFill>
                <a:schemeClr val="bg1"/>
              </a:solidFill>
              <a:latin typeface="+mj-lt"/>
              <a:cs typeface="Arial"/>
            </a:rPr>
            <a:t> </a:t>
          </a:r>
          <a:r>
            <a:rPr lang="en-GB" sz="1500" b="0" kern="1200" dirty="0" err="1">
              <a:solidFill>
                <a:schemeClr val="bg1"/>
              </a:solidFill>
              <a:latin typeface="+mj-lt"/>
              <a:cs typeface="Arial"/>
            </a:rPr>
            <a:t>mln</a:t>
          </a:r>
          <a:r>
            <a:rPr lang="en-GB" sz="1500" b="0" kern="1200" dirty="0">
              <a:solidFill>
                <a:schemeClr val="bg1"/>
              </a:solidFill>
              <a:latin typeface="+mj-lt"/>
              <a:cs typeface="Arial"/>
            </a:rPr>
            <a:t>. </a:t>
          </a:r>
          <a:r>
            <a:rPr lang="en-GB" sz="1500" b="0" kern="1200" dirty="0" err="1">
              <a:solidFill>
                <a:schemeClr val="bg1"/>
              </a:solidFill>
              <a:latin typeface="+mj-lt"/>
              <a:cs typeface="Arial"/>
            </a:rPr>
            <a:t>Eur</a:t>
          </a:r>
          <a:r>
            <a:rPr lang="en-GB" sz="1500" b="0" kern="1200" dirty="0">
              <a:solidFill>
                <a:schemeClr val="bg1"/>
              </a:solidFill>
              <a:latin typeface="+mj-lt"/>
              <a:cs typeface="Arial"/>
            </a:rPr>
            <a:t> – DPK)</a:t>
          </a:r>
          <a:endParaRPr lang="lt-LT" sz="1500" b="0" kern="1200" dirty="0">
            <a:solidFill>
              <a:schemeClr val="bg1"/>
            </a:solidFill>
            <a:latin typeface="+mj-lt"/>
            <a:cs typeface="Arial"/>
          </a:endParaRPr>
        </a:p>
      </dsp:txBody>
      <dsp:txXfrm>
        <a:off x="3367051" y="744968"/>
        <a:ext cx="2171325" cy="1428872"/>
      </dsp:txXfrm>
    </dsp:sp>
    <dsp:sp modelId="{43ED454B-30F6-4629-9705-8AADDD8DD60C}">
      <dsp:nvSpPr>
        <dsp:cNvPr id="0" name=""/>
        <dsp:cNvSpPr/>
      </dsp:nvSpPr>
      <dsp:spPr>
        <a:xfrm>
          <a:off x="6077257" y="0"/>
          <a:ext cx="2825292" cy="2335046"/>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lt-LT" sz="1400" b="0" kern="1200" dirty="0"/>
            <a:t>Skatinti greitesnį MVĮ atsigavimą po ekonominio nuosmukio</a:t>
          </a:r>
        </a:p>
      </dsp:txBody>
      <dsp:txXfrm>
        <a:off x="6077257" y="0"/>
        <a:ext cx="2825292" cy="700514"/>
      </dsp:txXfrm>
    </dsp:sp>
    <dsp:sp modelId="{6EFA3FE1-89C3-4281-BD7C-9F5C85683733}">
      <dsp:nvSpPr>
        <dsp:cNvPr id="0" name=""/>
        <dsp:cNvSpPr/>
      </dsp:nvSpPr>
      <dsp:spPr>
        <a:xfrm>
          <a:off x="6359787" y="700514"/>
          <a:ext cx="2260233" cy="151778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28575" rIns="38100" bIns="28575" numCol="1" spcCol="1270" anchor="ctr" anchorCtr="0">
          <a:noAutofit/>
        </a:bodyPr>
        <a:lstStyle/>
        <a:p>
          <a:pPr marL="0" lvl="0" indent="0" algn="ctr" defTabSz="666750">
            <a:lnSpc>
              <a:spcPct val="90000"/>
            </a:lnSpc>
            <a:spcBef>
              <a:spcPct val="0"/>
            </a:spcBef>
            <a:spcAft>
              <a:spcPct val="35000"/>
            </a:spcAft>
            <a:buNone/>
          </a:pPr>
          <a:r>
            <a:rPr lang="en-GB" sz="1500" b="1" kern="1200" dirty="0">
              <a:solidFill>
                <a:schemeClr val="bg1"/>
              </a:solidFill>
              <a:latin typeface="+mj-lt"/>
              <a:cs typeface="Arial"/>
            </a:rPr>
            <a:t>5</a:t>
          </a:r>
          <a:r>
            <a:rPr lang="en-US" sz="1500" b="1" kern="1200" dirty="0">
              <a:solidFill>
                <a:schemeClr val="bg1"/>
              </a:solidFill>
              <a:latin typeface="+mj-lt"/>
              <a:cs typeface="Arial"/>
            </a:rPr>
            <a:t> </a:t>
          </a:r>
          <a:r>
            <a:rPr lang="en-GB" sz="1500" b="1" kern="1200" dirty="0" err="1">
              <a:solidFill>
                <a:schemeClr val="bg1"/>
              </a:solidFill>
              <a:latin typeface="+mj-lt"/>
              <a:cs typeface="Arial"/>
            </a:rPr>
            <a:t>mln</a:t>
          </a:r>
          <a:r>
            <a:rPr lang="en-GB" sz="1500" b="1" kern="1200" dirty="0">
              <a:solidFill>
                <a:schemeClr val="bg1"/>
              </a:solidFill>
              <a:latin typeface="+mj-lt"/>
              <a:cs typeface="Arial"/>
            </a:rPr>
            <a:t>. </a:t>
          </a:r>
          <a:r>
            <a:rPr lang="en-US" sz="1500" b="1" kern="1200" dirty="0" err="1">
              <a:solidFill>
                <a:schemeClr val="bg1"/>
              </a:solidFill>
              <a:latin typeface="+mj-lt"/>
              <a:cs typeface="Arial"/>
            </a:rPr>
            <a:t>Eur</a:t>
          </a:r>
          <a:r>
            <a:rPr lang="en-US" sz="1500" b="1" kern="1200" dirty="0">
              <a:solidFill>
                <a:schemeClr val="bg1"/>
              </a:solidFill>
              <a:latin typeface="+mj-lt"/>
              <a:cs typeface="Arial"/>
            </a:rPr>
            <a:t> </a:t>
          </a:r>
          <a:r>
            <a:rPr lang="en-US" sz="1500" b="0" kern="1200" dirty="0">
              <a:solidFill>
                <a:schemeClr val="bg1"/>
              </a:solidFill>
              <a:latin typeface="+mj-lt"/>
              <a:cs typeface="Arial"/>
            </a:rPr>
            <a:t>(VVL) </a:t>
          </a:r>
          <a:r>
            <a:rPr lang="en-GB" sz="1500" b="0" kern="1200" dirty="0">
              <a:solidFill>
                <a:schemeClr val="bg1"/>
              </a:solidFill>
              <a:latin typeface="+mj-lt"/>
              <a:cs typeface="Arial"/>
            </a:rPr>
            <a:t>– </a:t>
          </a:r>
          <a:r>
            <a:rPr lang="en-GB" sz="1500" b="0" kern="1200" dirty="0" err="1">
              <a:solidFill>
                <a:schemeClr val="bg1"/>
              </a:solidFill>
              <a:latin typeface="+mj-lt"/>
              <a:cs typeface="Arial"/>
            </a:rPr>
            <a:t>subsidijos</a:t>
          </a:r>
          <a:endParaRPr lang="lt-LT" sz="1500" b="0" kern="1200" dirty="0" err="1">
            <a:solidFill>
              <a:schemeClr val="bg1"/>
            </a:solidFill>
            <a:latin typeface="+mj-lt"/>
            <a:cs typeface="Arial"/>
          </a:endParaRPr>
        </a:p>
      </dsp:txBody>
      <dsp:txXfrm>
        <a:off x="6404241" y="744968"/>
        <a:ext cx="2171325" cy="1428872"/>
      </dsp:txXfrm>
    </dsp:sp>
    <dsp:sp modelId="{2C57F6A4-F23F-4A5C-9287-783D841CD21C}">
      <dsp:nvSpPr>
        <dsp:cNvPr id="0" name=""/>
        <dsp:cNvSpPr/>
      </dsp:nvSpPr>
      <dsp:spPr>
        <a:xfrm>
          <a:off x="9114447" y="0"/>
          <a:ext cx="2825292" cy="2335046"/>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lt-LT" sz="1400" kern="1200" dirty="0"/>
            <a:t>Skatinti MVĮ veiklos </a:t>
          </a:r>
          <a:r>
            <a:rPr lang="lt-LT" sz="1400" kern="1200" dirty="0" err="1"/>
            <a:t>tarptautinimo</a:t>
          </a:r>
          <a:r>
            <a:rPr lang="lt-LT" sz="1400" kern="1200" dirty="0"/>
            <a:t> ir naujų eksporto rinkų identifikavimo veiklas</a:t>
          </a:r>
        </a:p>
      </dsp:txBody>
      <dsp:txXfrm>
        <a:off x="9114447" y="0"/>
        <a:ext cx="2825292" cy="700514"/>
      </dsp:txXfrm>
    </dsp:sp>
    <dsp:sp modelId="{C319ABD0-EC55-4F01-9AEB-297F29E4F3BB}">
      <dsp:nvSpPr>
        <dsp:cNvPr id="0" name=""/>
        <dsp:cNvSpPr/>
      </dsp:nvSpPr>
      <dsp:spPr>
        <a:xfrm>
          <a:off x="9396976" y="700514"/>
          <a:ext cx="2260233" cy="151778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28575" rIns="38100" bIns="28575" numCol="1" spcCol="1270" anchor="ctr" anchorCtr="0">
          <a:noAutofit/>
        </a:bodyPr>
        <a:lstStyle/>
        <a:p>
          <a:pPr marL="0" lvl="0" indent="0" algn="ctr" defTabSz="666750">
            <a:lnSpc>
              <a:spcPct val="90000"/>
            </a:lnSpc>
            <a:spcBef>
              <a:spcPct val="0"/>
            </a:spcBef>
            <a:spcAft>
              <a:spcPct val="35000"/>
            </a:spcAft>
            <a:buNone/>
          </a:pPr>
          <a:r>
            <a:rPr lang="en-GB" sz="1500" b="1" kern="1200" dirty="0">
              <a:solidFill>
                <a:schemeClr val="bg1"/>
              </a:solidFill>
            </a:rPr>
            <a:t>10 </a:t>
          </a:r>
          <a:r>
            <a:rPr lang="en-GB" sz="1500" b="1" kern="1200" dirty="0" err="1">
              <a:solidFill>
                <a:schemeClr val="bg1"/>
              </a:solidFill>
            </a:rPr>
            <a:t>mln</a:t>
          </a:r>
          <a:r>
            <a:rPr lang="en-GB" sz="1500" b="1" kern="1200" dirty="0">
              <a:solidFill>
                <a:schemeClr val="bg1"/>
              </a:solidFill>
            </a:rPr>
            <a:t>. </a:t>
          </a:r>
          <a:r>
            <a:rPr lang="en-US" sz="1500" b="1" kern="1200" dirty="0" err="1">
              <a:solidFill>
                <a:schemeClr val="bg1"/>
              </a:solidFill>
            </a:rPr>
            <a:t>Eur</a:t>
          </a:r>
          <a:r>
            <a:rPr lang="en-GB" sz="1500" b="1" kern="1200" dirty="0">
              <a:solidFill>
                <a:schemeClr val="bg1"/>
              </a:solidFill>
            </a:rPr>
            <a:t> </a:t>
          </a:r>
          <a:r>
            <a:rPr lang="lt-LT" sz="1500" b="0" kern="1200" dirty="0">
              <a:solidFill>
                <a:schemeClr val="bg1"/>
              </a:solidFill>
            </a:rPr>
            <a:t>(VVL)</a:t>
          </a:r>
          <a:r>
            <a:rPr lang="en-GB" sz="1500" b="0" kern="1200" dirty="0">
              <a:solidFill>
                <a:schemeClr val="bg1"/>
              </a:solidFill>
            </a:rPr>
            <a:t> – </a:t>
          </a:r>
          <a:r>
            <a:rPr lang="en-GB" sz="1500" b="0" kern="1200" dirty="0" err="1">
              <a:solidFill>
                <a:schemeClr val="bg1"/>
              </a:solidFill>
            </a:rPr>
            <a:t>subsidijos</a:t>
          </a:r>
          <a:endParaRPr lang="lt-LT" sz="1500" b="0" kern="1200" dirty="0" err="1">
            <a:solidFill>
              <a:schemeClr val="bg1"/>
            </a:solidFill>
          </a:endParaRPr>
        </a:p>
      </dsp:txBody>
      <dsp:txXfrm>
        <a:off x="9441430" y="744968"/>
        <a:ext cx="2171325" cy="1428872"/>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2DA0950-487B-4546-B071-94425E13B3A5}">
      <dsp:nvSpPr>
        <dsp:cNvPr id="0" name=""/>
        <dsp:cNvSpPr/>
      </dsp:nvSpPr>
      <dsp:spPr>
        <a:xfrm>
          <a:off x="2879" y="0"/>
          <a:ext cx="2825292" cy="2335046"/>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lt-LT" sz="1300" kern="1200" dirty="0"/>
            <a:t>Skatinti MVĮ aukštos pridėtinės vertės produktų ir paslaugų sertifikavimą ir pristatymą užsienio rinkose</a:t>
          </a:r>
          <a:endParaRPr lang="en-US" sz="1300" b="0" kern="1200" dirty="0"/>
        </a:p>
      </dsp:txBody>
      <dsp:txXfrm>
        <a:off x="2879" y="0"/>
        <a:ext cx="2825292" cy="700514"/>
      </dsp:txXfrm>
    </dsp:sp>
    <dsp:sp modelId="{3BACE3B5-168A-43B5-A818-786AEF25A98D}">
      <dsp:nvSpPr>
        <dsp:cNvPr id="0" name=""/>
        <dsp:cNvSpPr/>
      </dsp:nvSpPr>
      <dsp:spPr>
        <a:xfrm>
          <a:off x="285408" y="700514"/>
          <a:ext cx="2260233" cy="151778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28575" rIns="38100" bIns="28575" numCol="1" spcCol="1270" anchor="ctr" anchorCtr="0">
          <a:noAutofit/>
        </a:bodyPr>
        <a:lstStyle/>
        <a:p>
          <a:pPr marL="0" lvl="0" indent="0" algn="ctr" defTabSz="666750" rtl="0">
            <a:lnSpc>
              <a:spcPct val="100000"/>
            </a:lnSpc>
            <a:spcBef>
              <a:spcPct val="0"/>
            </a:spcBef>
            <a:spcAft>
              <a:spcPts val="0"/>
            </a:spcAft>
            <a:buNone/>
          </a:pPr>
          <a:r>
            <a:rPr kumimoji="0" lang="en-GB" sz="1500" b="1" i="0" u="none" strike="noStrike" kern="1200" cap="none" spc="0" normalizeH="0" baseline="0" dirty="0">
              <a:ln>
                <a:noFill/>
              </a:ln>
              <a:solidFill>
                <a:schemeClr val="bg1"/>
              </a:solidFill>
              <a:effectLst/>
              <a:uLnTx/>
              <a:uFillTx/>
              <a:latin typeface="+mj-lt"/>
              <a:ea typeface="+mn-ea"/>
              <a:cs typeface="Arial"/>
            </a:rPr>
            <a:t>10</a:t>
          </a:r>
          <a:r>
            <a:rPr lang="en-US" sz="1500" b="1" kern="1200" dirty="0">
              <a:solidFill>
                <a:schemeClr val="bg1"/>
              </a:solidFill>
              <a:latin typeface="+mj-lt"/>
              <a:cs typeface="Arial"/>
            </a:rPr>
            <a:t> </a:t>
          </a:r>
          <a:r>
            <a:rPr lang="en-GB" sz="1500" b="1" kern="1200" dirty="0" err="1">
              <a:solidFill>
                <a:schemeClr val="bg1"/>
              </a:solidFill>
              <a:latin typeface="+mj-lt"/>
              <a:cs typeface="Arial"/>
            </a:rPr>
            <a:t>mln</a:t>
          </a:r>
          <a:r>
            <a:rPr lang="en-GB" sz="1500" b="1" kern="1200" dirty="0">
              <a:solidFill>
                <a:schemeClr val="bg1"/>
              </a:solidFill>
              <a:latin typeface="+mj-lt"/>
              <a:cs typeface="Arial"/>
            </a:rPr>
            <a:t>. </a:t>
          </a:r>
          <a:r>
            <a:rPr lang="en-US" sz="1500" b="1" kern="1200" dirty="0" err="1">
              <a:solidFill>
                <a:schemeClr val="bg1"/>
              </a:solidFill>
              <a:latin typeface="+mj-lt"/>
              <a:cs typeface="Arial"/>
            </a:rPr>
            <a:t>Eur</a:t>
          </a:r>
          <a:r>
            <a:rPr lang="en-US" sz="1500" b="1" kern="1200" dirty="0">
              <a:solidFill>
                <a:schemeClr val="bg1"/>
              </a:solidFill>
              <a:latin typeface="+mj-lt"/>
              <a:cs typeface="Arial"/>
            </a:rPr>
            <a:t> (S)</a:t>
          </a:r>
          <a:r>
            <a:rPr lang="lt-LT" sz="1500" b="1" kern="1200" dirty="0">
              <a:solidFill>
                <a:schemeClr val="bg1"/>
              </a:solidFill>
              <a:latin typeface="+mj-lt"/>
              <a:cs typeface="Arial"/>
            </a:rPr>
            <a:t> </a:t>
          </a:r>
          <a:r>
            <a:rPr lang="en-GB" sz="1500" b="0" kern="1200" dirty="0">
              <a:solidFill>
                <a:schemeClr val="bg1"/>
              </a:solidFill>
              <a:latin typeface="+mj-lt"/>
              <a:cs typeface="Arial"/>
            </a:rPr>
            <a:t>– </a:t>
          </a:r>
        </a:p>
        <a:p>
          <a:pPr marL="0" lvl="0" indent="0" algn="ctr" defTabSz="666750">
            <a:lnSpc>
              <a:spcPct val="100000"/>
            </a:lnSpc>
            <a:spcBef>
              <a:spcPct val="0"/>
            </a:spcBef>
            <a:spcAft>
              <a:spcPts val="0"/>
            </a:spcAft>
            <a:buNone/>
          </a:pPr>
          <a:r>
            <a:rPr lang="en-GB" sz="1500" b="0" kern="1200" dirty="0" err="1">
              <a:solidFill>
                <a:schemeClr val="bg1"/>
              </a:solidFill>
              <a:latin typeface="+mj-lt"/>
              <a:cs typeface="Arial"/>
            </a:rPr>
            <a:t>subsidijos</a:t>
          </a:r>
          <a:endParaRPr lang="lt-LT" sz="1500" b="0" kern="1200" dirty="0" err="1">
            <a:solidFill>
              <a:schemeClr val="bg1"/>
            </a:solidFill>
            <a:latin typeface="+mj-lt"/>
            <a:cs typeface="Arial"/>
          </a:endParaRPr>
        </a:p>
      </dsp:txBody>
      <dsp:txXfrm>
        <a:off x="329862" y="744968"/>
        <a:ext cx="2171325" cy="1428872"/>
      </dsp:txXfrm>
    </dsp:sp>
    <dsp:sp modelId="{137D0D7B-A398-43A5-8B03-758B82AA7B51}">
      <dsp:nvSpPr>
        <dsp:cNvPr id="0" name=""/>
        <dsp:cNvSpPr/>
      </dsp:nvSpPr>
      <dsp:spPr>
        <a:xfrm>
          <a:off x="3040068" y="0"/>
          <a:ext cx="2825292" cy="2335046"/>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lt-LT" sz="1400" kern="1200" dirty="0"/>
            <a:t>Skatinti į eksportą orientuotų, į bendrą vertės grandinę susijungusių MVĮ tinklo kūrimąsi ir augimą</a:t>
          </a:r>
        </a:p>
      </dsp:txBody>
      <dsp:txXfrm>
        <a:off x="3040068" y="0"/>
        <a:ext cx="2825292" cy="700514"/>
      </dsp:txXfrm>
    </dsp:sp>
    <dsp:sp modelId="{7688DADF-FD6E-46DF-BAB9-C1C76447B588}">
      <dsp:nvSpPr>
        <dsp:cNvPr id="0" name=""/>
        <dsp:cNvSpPr/>
      </dsp:nvSpPr>
      <dsp:spPr>
        <a:xfrm>
          <a:off x="3322597" y="700514"/>
          <a:ext cx="2260233" cy="151778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28575" rIns="38100" bIns="28575" numCol="1" spcCol="1270" anchor="ctr" anchorCtr="0">
          <a:noAutofit/>
        </a:bodyPr>
        <a:lstStyle/>
        <a:p>
          <a:pPr marL="0" lvl="0" indent="0" algn="ctr" defTabSz="666750" rtl="0">
            <a:lnSpc>
              <a:spcPct val="100000"/>
            </a:lnSpc>
            <a:spcBef>
              <a:spcPct val="0"/>
            </a:spcBef>
            <a:spcAft>
              <a:spcPts val="0"/>
            </a:spcAft>
            <a:buNone/>
          </a:pPr>
          <a:r>
            <a:rPr kumimoji="0" lang="en-US" sz="1500" b="1" i="0" u="none" strike="noStrike" kern="1200" cap="none" spc="0" normalizeH="0" baseline="0" dirty="0">
              <a:ln>
                <a:noFill/>
              </a:ln>
              <a:solidFill>
                <a:schemeClr val="bg1"/>
              </a:solidFill>
              <a:effectLst/>
              <a:uLnTx/>
              <a:uFillTx/>
              <a:latin typeface="+mj-lt"/>
              <a:ea typeface="+mn-ea"/>
              <a:cs typeface="Arial"/>
            </a:rPr>
            <a:t>8 </a:t>
          </a:r>
          <a:r>
            <a:rPr lang="en-GB" sz="1500" b="1" kern="1200" dirty="0" err="1">
              <a:solidFill>
                <a:schemeClr val="bg1"/>
              </a:solidFill>
              <a:latin typeface="+mj-lt"/>
              <a:cs typeface="Arial"/>
            </a:rPr>
            <a:t>mln</a:t>
          </a:r>
          <a:r>
            <a:rPr lang="en-GB" sz="1500" b="1" kern="1200" dirty="0">
              <a:solidFill>
                <a:schemeClr val="bg1"/>
              </a:solidFill>
              <a:latin typeface="+mj-lt"/>
              <a:cs typeface="Arial"/>
            </a:rPr>
            <a:t>. </a:t>
          </a:r>
          <a:r>
            <a:rPr lang="en-US" sz="1500" b="1" kern="1200" dirty="0" err="1">
              <a:solidFill>
                <a:schemeClr val="bg1"/>
              </a:solidFill>
              <a:latin typeface="+mj-lt"/>
              <a:cs typeface="Arial"/>
            </a:rPr>
            <a:t>Eur</a:t>
          </a:r>
          <a:r>
            <a:rPr lang="en-US" sz="1500" b="1" kern="1200" dirty="0">
              <a:solidFill>
                <a:schemeClr val="bg1"/>
              </a:solidFill>
              <a:latin typeface="+mj-lt"/>
              <a:cs typeface="Arial"/>
            </a:rPr>
            <a:t> </a:t>
          </a:r>
          <a:r>
            <a:rPr lang="en-US" sz="1500" b="0" kern="1200" dirty="0">
              <a:solidFill>
                <a:schemeClr val="bg1"/>
              </a:solidFill>
              <a:latin typeface="+mj-lt"/>
              <a:cs typeface="Arial"/>
            </a:rPr>
            <a:t>(VVL)</a:t>
          </a:r>
          <a:r>
            <a:rPr lang="lt-LT" sz="1500" b="0" kern="1200" dirty="0">
              <a:solidFill>
                <a:schemeClr val="bg1"/>
              </a:solidFill>
              <a:latin typeface="+mj-lt"/>
              <a:cs typeface="Arial"/>
            </a:rPr>
            <a:t> </a:t>
          </a:r>
          <a:r>
            <a:rPr lang="en-GB" sz="1500" b="0" kern="1200" dirty="0">
              <a:solidFill>
                <a:schemeClr val="bg1"/>
              </a:solidFill>
              <a:latin typeface="+mj-lt"/>
              <a:cs typeface="Arial"/>
            </a:rPr>
            <a:t>– </a:t>
          </a:r>
        </a:p>
        <a:p>
          <a:pPr marL="0" lvl="0" indent="0" algn="ctr" defTabSz="666750">
            <a:lnSpc>
              <a:spcPct val="100000"/>
            </a:lnSpc>
            <a:spcBef>
              <a:spcPct val="0"/>
            </a:spcBef>
            <a:spcAft>
              <a:spcPts val="0"/>
            </a:spcAft>
            <a:buNone/>
          </a:pPr>
          <a:r>
            <a:rPr lang="en-GB" sz="1500" b="0" kern="1200" dirty="0" err="1">
              <a:solidFill>
                <a:schemeClr val="bg1"/>
              </a:solidFill>
              <a:latin typeface="+mj-lt"/>
              <a:cs typeface="Arial"/>
            </a:rPr>
            <a:t>subsidijos</a:t>
          </a:r>
          <a:endParaRPr lang="lt-LT" sz="1500" b="0" kern="1200" dirty="0" err="1">
            <a:solidFill>
              <a:schemeClr val="bg1"/>
            </a:solidFill>
            <a:cs typeface="Arial"/>
          </a:endParaRPr>
        </a:p>
      </dsp:txBody>
      <dsp:txXfrm>
        <a:off x="3367051" y="744968"/>
        <a:ext cx="2171325" cy="1428872"/>
      </dsp:txXfrm>
    </dsp:sp>
    <dsp:sp modelId="{43ED454B-30F6-4629-9705-8AADDD8DD60C}">
      <dsp:nvSpPr>
        <dsp:cNvPr id="0" name=""/>
        <dsp:cNvSpPr/>
      </dsp:nvSpPr>
      <dsp:spPr>
        <a:xfrm>
          <a:off x="6077257" y="0"/>
          <a:ext cx="2825292" cy="2335046"/>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lt-LT" sz="1300" kern="1200" dirty="0"/>
            <a:t>Skatinti pramonės įmonių gamybos procesų automatizavimą ir skaitmeninimo technologijų diegimą (pramonės skaitmeninimas)</a:t>
          </a:r>
        </a:p>
      </dsp:txBody>
      <dsp:txXfrm>
        <a:off x="6077257" y="0"/>
        <a:ext cx="2825292" cy="700514"/>
      </dsp:txXfrm>
    </dsp:sp>
    <dsp:sp modelId="{6EFA3FE1-89C3-4281-BD7C-9F5C85683733}">
      <dsp:nvSpPr>
        <dsp:cNvPr id="0" name=""/>
        <dsp:cNvSpPr/>
      </dsp:nvSpPr>
      <dsp:spPr>
        <a:xfrm>
          <a:off x="6359787" y="700514"/>
          <a:ext cx="2260233" cy="151778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28575" rIns="38100" bIns="28575" numCol="1" spcCol="1270" anchor="ctr" anchorCtr="0">
          <a:noAutofit/>
        </a:bodyPr>
        <a:lstStyle/>
        <a:p>
          <a:pPr marL="0" lvl="0" indent="0" algn="ctr" defTabSz="666750">
            <a:lnSpc>
              <a:spcPct val="100000"/>
            </a:lnSpc>
            <a:spcBef>
              <a:spcPct val="0"/>
            </a:spcBef>
            <a:spcAft>
              <a:spcPts val="0"/>
            </a:spcAft>
            <a:buNone/>
          </a:pPr>
          <a:r>
            <a:rPr kumimoji="0" lang="en-GB" sz="1500" b="1" i="0" u="none" strike="noStrike" kern="1200" cap="none" spc="0" normalizeH="0" baseline="0" dirty="0">
              <a:ln>
                <a:noFill/>
              </a:ln>
              <a:solidFill>
                <a:schemeClr val="bg1"/>
              </a:solidFill>
              <a:effectLst/>
              <a:uLnTx/>
              <a:uFillTx/>
              <a:latin typeface="+mj-lt"/>
              <a:ea typeface="+mn-ea"/>
              <a:cs typeface="Arial"/>
            </a:rPr>
            <a:t>45</a:t>
          </a:r>
          <a:r>
            <a:rPr lang="en-US" sz="1500" b="1" kern="1200" dirty="0">
              <a:solidFill>
                <a:schemeClr val="bg1"/>
              </a:solidFill>
              <a:latin typeface="+mj-lt"/>
              <a:cs typeface="Arial"/>
            </a:rPr>
            <a:t> </a:t>
          </a:r>
          <a:r>
            <a:rPr lang="en-GB" sz="1500" b="1" kern="1200" dirty="0" err="1">
              <a:solidFill>
                <a:schemeClr val="bg1"/>
              </a:solidFill>
              <a:latin typeface="+mj-lt"/>
              <a:cs typeface="Arial"/>
            </a:rPr>
            <a:t>mln</a:t>
          </a:r>
          <a:r>
            <a:rPr lang="en-GB" sz="1500" b="1" kern="1200" dirty="0">
              <a:solidFill>
                <a:schemeClr val="bg1"/>
              </a:solidFill>
              <a:latin typeface="+mj-lt"/>
              <a:cs typeface="Arial"/>
            </a:rPr>
            <a:t>. </a:t>
          </a:r>
          <a:r>
            <a:rPr lang="en-GB" sz="1500" b="1" kern="1200" dirty="0" err="1">
              <a:solidFill>
                <a:schemeClr val="bg1"/>
              </a:solidFill>
              <a:latin typeface="+mj-lt"/>
              <a:cs typeface="Arial"/>
            </a:rPr>
            <a:t>Eur</a:t>
          </a:r>
          <a:r>
            <a:rPr lang="en-GB" sz="1500" b="1" kern="1200" dirty="0">
              <a:solidFill>
                <a:schemeClr val="bg1"/>
              </a:solidFill>
              <a:latin typeface="+mj-lt"/>
              <a:cs typeface="Arial"/>
            </a:rPr>
            <a:t> </a:t>
          </a:r>
          <a:r>
            <a:rPr lang="en-GB" sz="1500" b="0" kern="1200" dirty="0">
              <a:solidFill>
                <a:schemeClr val="bg1"/>
              </a:solidFill>
              <a:latin typeface="+mj-lt"/>
              <a:cs typeface="Arial"/>
            </a:rPr>
            <a:t>(VVL)</a:t>
          </a:r>
        </a:p>
        <a:p>
          <a:pPr marL="0" lvl="0" indent="0" algn="ctr" defTabSz="666750" rtl="0">
            <a:lnSpc>
              <a:spcPct val="100000"/>
            </a:lnSpc>
            <a:spcBef>
              <a:spcPct val="0"/>
            </a:spcBef>
            <a:spcAft>
              <a:spcPts val="0"/>
            </a:spcAft>
            <a:buNone/>
          </a:pPr>
          <a:r>
            <a:rPr lang="en-GB" sz="1500" b="1" kern="1200" dirty="0">
              <a:solidFill>
                <a:schemeClr val="bg1"/>
              </a:solidFill>
              <a:latin typeface="+mj-lt"/>
              <a:cs typeface="Arial"/>
            </a:rPr>
            <a:t> </a:t>
          </a:r>
          <a:r>
            <a:rPr lang="en-GB" sz="1500" b="0" kern="1200" dirty="0">
              <a:solidFill>
                <a:schemeClr val="bg1"/>
              </a:solidFill>
              <a:latin typeface="+mj-lt"/>
              <a:cs typeface="Arial"/>
            </a:rPr>
            <a:t>(43,8 </a:t>
          </a:r>
          <a:r>
            <a:rPr lang="en-GB" sz="1500" b="0" kern="1200" dirty="0" err="1">
              <a:solidFill>
                <a:schemeClr val="bg1"/>
              </a:solidFill>
              <a:latin typeface="+mj-lt"/>
              <a:cs typeface="Arial"/>
            </a:rPr>
            <a:t>mln</a:t>
          </a:r>
          <a:r>
            <a:rPr lang="en-GB" sz="1500" b="0" kern="1200" dirty="0">
              <a:solidFill>
                <a:schemeClr val="bg1"/>
              </a:solidFill>
              <a:latin typeface="+mj-lt"/>
              <a:cs typeface="Arial"/>
            </a:rPr>
            <a:t>. </a:t>
          </a:r>
          <a:r>
            <a:rPr lang="en-US" sz="1500" b="0" kern="1200" dirty="0" err="1">
              <a:solidFill>
                <a:schemeClr val="bg1"/>
              </a:solidFill>
              <a:latin typeface="+mj-lt"/>
              <a:cs typeface="Arial"/>
            </a:rPr>
            <a:t>Eur</a:t>
          </a:r>
          <a:r>
            <a:rPr lang="lt-LT" sz="1500" b="0" kern="1200" dirty="0">
              <a:solidFill>
                <a:schemeClr val="bg1"/>
              </a:solidFill>
              <a:latin typeface="+mj-lt"/>
              <a:cs typeface="Arial"/>
            </a:rPr>
            <a:t> </a:t>
          </a:r>
          <a:r>
            <a:rPr lang="en-GB" sz="1500" b="0" kern="1200" dirty="0">
              <a:solidFill>
                <a:schemeClr val="bg1"/>
              </a:solidFill>
              <a:latin typeface="+mj-lt"/>
              <a:cs typeface="Arial"/>
            </a:rPr>
            <a:t>– </a:t>
          </a:r>
          <a:r>
            <a:rPr lang="en-GB" sz="1500" b="0" kern="1200" dirty="0" err="1">
              <a:solidFill>
                <a:schemeClr val="bg1"/>
              </a:solidFill>
              <a:latin typeface="+mj-lt"/>
              <a:cs typeface="Arial"/>
            </a:rPr>
            <a:t>paskolos</a:t>
          </a:r>
          <a:r>
            <a:rPr lang="en-GB" sz="1500" b="0" kern="1200" dirty="0">
              <a:solidFill>
                <a:schemeClr val="bg1"/>
              </a:solidFill>
              <a:latin typeface="+mj-lt"/>
              <a:cs typeface="Arial"/>
            </a:rPr>
            <a:t>/ </a:t>
          </a:r>
        </a:p>
        <a:p>
          <a:pPr marL="0" lvl="0" indent="0" algn="ctr" defTabSz="666750">
            <a:lnSpc>
              <a:spcPct val="100000"/>
            </a:lnSpc>
            <a:spcBef>
              <a:spcPct val="0"/>
            </a:spcBef>
            <a:spcAft>
              <a:spcPts val="0"/>
            </a:spcAft>
            <a:buNone/>
          </a:pPr>
          <a:r>
            <a:rPr kumimoji="0" lang="en-GB" sz="1500" b="0" i="0" u="none" strike="noStrike" kern="1200" cap="none" spc="0" normalizeH="0" baseline="0" dirty="0">
              <a:ln>
                <a:noFill/>
              </a:ln>
              <a:solidFill>
                <a:schemeClr val="bg1"/>
              </a:solidFill>
              <a:effectLst/>
              <a:uLnTx/>
              <a:uFillTx/>
              <a:latin typeface="+mj-lt"/>
              <a:ea typeface="+mn-ea"/>
              <a:cs typeface="Arial"/>
            </a:rPr>
            <a:t>1,2</a:t>
          </a:r>
          <a:r>
            <a:rPr lang="en-US" sz="1500" b="0" kern="1200" dirty="0">
              <a:solidFill>
                <a:schemeClr val="bg1"/>
              </a:solidFill>
              <a:latin typeface="+mj-lt"/>
              <a:cs typeface="Arial"/>
            </a:rPr>
            <a:t> </a:t>
          </a:r>
          <a:r>
            <a:rPr lang="en-GB" sz="1500" b="0" kern="1200" dirty="0" err="1">
              <a:solidFill>
                <a:schemeClr val="bg1"/>
              </a:solidFill>
              <a:latin typeface="+mj-lt"/>
              <a:cs typeface="Arial"/>
            </a:rPr>
            <a:t>mln</a:t>
          </a:r>
          <a:r>
            <a:rPr lang="en-GB" sz="1500" b="0" kern="1200" dirty="0">
              <a:solidFill>
                <a:schemeClr val="bg1"/>
              </a:solidFill>
              <a:latin typeface="+mj-lt"/>
              <a:cs typeface="Arial"/>
            </a:rPr>
            <a:t>. </a:t>
          </a:r>
          <a:r>
            <a:rPr lang="en-GB" sz="1500" b="0" kern="1200" dirty="0" err="1">
              <a:solidFill>
                <a:schemeClr val="bg1"/>
              </a:solidFill>
              <a:latin typeface="+mj-lt"/>
              <a:cs typeface="Arial"/>
            </a:rPr>
            <a:t>Eur</a:t>
          </a:r>
          <a:r>
            <a:rPr lang="lt-LT" sz="1500" b="0" kern="1200" dirty="0">
              <a:solidFill>
                <a:schemeClr val="bg1"/>
              </a:solidFill>
              <a:latin typeface="+mj-lt"/>
              <a:cs typeface="Arial"/>
            </a:rPr>
            <a:t> </a:t>
          </a:r>
          <a:r>
            <a:rPr lang="en-GB" sz="1500" b="0" kern="1200" dirty="0">
              <a:solidFill>
                <a:schemeClr val="bg1"/>
              </a:solidFill>
              <a:latin typeface="+mj-lt"/>
              <a:cs typeface="Arial"/>
            </a:rPr>
            <a:t>– DPK)</a:t>
          </a:r>
          <a:endParaRPr lang="lt-LT" sz="1500" b="0" kern="1200" dirty="0">
            <a:solidFill>
              <a:schemeClr val="bg1"/>
            </a:solidFill>
            <a:latin typeface="+mj-lt"/>
            <a:cs typeface="Arial"/>
          </a:endParaRPr>
        </a:p>
      </dsp:txBody>
      <dsp:txXfrm>
        <a:off x="6404241" y="744968"/>
        <a:ext cx="2171325" cy="1428872"/>
      </dsp:txXfrm>
    </dsp:sp>
    <dsp:sp modelId="{9E738A67-E200-426B-97F9-258FE17C3FC6}">
      <dsp:nvSpPr>
        <dsp:cNvPr id="0" name=""/>
        <dsp:cNvSpPr/>
      </dsp:nvSpPr>
      <dsp:spPr>
        <a:xfrm>
          <a:off x="9114447" y="0"/>
          <a:ext cx="2825292" cy="2335046"/>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lt-LT" sz="1300" b="0" kern="1200" dirty="0"/>
            <a:t>Skatinti aukštą pridėtinę vertę (APV) kuriančių pramonės įmonių gamybos procesų skaitmeninimą</a:t>
          </a:r>
          <a:endParaRPr lang="lt-LT" sz="1300" b="0" kern="1200" dirty="0">
            <a:solidFill>
              <a:srgbClr val="253781"/>
            </a:solidFill>
          </a:endParaRPr>
        </a:p>
      </dsp:txBody>
      <dsp:txXfrm>
        <a:off x="9114447" y="0"/>
        <a:ext cx="2825292" cy="700514"/>
      </dsp:txXfrm>
    </dsp:sp>
    <dsp:sp modelId="{08E8047F-2F13-4087-BAA9-2967A97B108F}">
      <dsp:nvSpPr>
        <dsp:cNvPr id="0" name=""/>
        <dsp:cNvSpPr/>
      </dsp:nvSpPr>
      <dsp:spPr>
        <a:xfrm>
          <a:off x="9396976" y="700514"/>
          <a:ext cx="2260233" cy="151778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28575" rIns="38100" bIns="28575" numCol="1" spcCol="1270" anchor="ctr" anchorCtr="0">
          <a:noAutofit/>
        </a:bodyPr>
        <a:lstStyle/>
        <a:p>
          <a:pPr marL="0" lvl="0" indent="0" algn="ctr" defTabSz="666750" rtl="0">
            <a:lnSpc>
              <a:spcPct val="100000"/>
            </a:lnSpc>
            <a:spcBef>
              <a:spcPct val="0"/>
            </a:spcBef>
            <a:spcAft>
              <a:spcPts val="0"/>
            </a:spcAft>
            <a:buNone/>
          </a:pPr>
          <a:r>
            <a:rPr kumimoji="0" lang="lt-LT" sz="1500" b="1" i="0" u="none" strike="noStrike" kern="1200" cap="none" spc="0" normalizeH="0" baseline="0" dirty="0">
              <a:ln>
                <a:noFill/>
              </a:ln>
              <a:solidFill>
                <a:schemeClr val="bg1"/>
              </a:solidFill>
              <a:effectLst/>
              <a:uLnTx/>
              <a:uFillTx/>
              <a:latin typeface="+mj-lt"/>
              <a:ea typeface="+mn-ea"/>
              <a:cs typeface="Arial"/>
            </a:rPr>
            <a:t>53</a:t>
          </a:r>
          <a:r>
            <a:rPr kumimoji="0" lang="en-US" sz="1500" b="1" i="0" u="none" strike="noStrike" kern="1200" cap="none" spc="0" normalizeH="0" baseline="0" dirty="0">
              <a:ln>
                <a:noFill/>
              </a:ln>
              <a:solidFill>
                <a:schemeClr val="bg1"/>
              </a:solidFill>
              <a:effectLst/>
              <a:uLnTx/>
              <a:uFillTx/>
              <a:latin typeface="+mj-lt"/>
              <a:ea typeface="+mn-ea"/>
              <a:cs typeface="Arial"/>
            </a:rPr>
            <a:t> </a:t>
          </a:r>
          <a:r>
            <a:rPr lang="en-GB" sz="1500" b="1" kern="1200" dirty="0" err="1">
              <a:solidFill>
                <a:schemeClr val="bg1"/>
              </a:solidFill>
              <a:latin typeface="+mj-lt"/>
              <a:cs typeface="Arial"/>
            </a:rPr>
            <a:t>mln</a:t>
          </a:r>
          <a:r>
            <a:rPr lang="en-GB" sz="1500" b="1" kern="1200" dirty="0">
              <a:solidFill>
                <a:schemeClr val="bg1"/>
              </a:solidFill>
              <a:latin typeface="+mj-lt"/>
              <a:cs typeface="Arial"/>
            </a:rPr>
            <a:t>. </a:t>
          </a:r>
          <a:r>
            <a:rPr lang="en-GB" sz="1500" b="1" kern="1200" dirty="0" err="1">
              <a:solidFill>
                <a:schemeClr val="bg1"/>
              </a:solidFill>
              <a:latin typeface="+mj-lt"/>
              <a:cs typeface="Arial"/>
            </a:rPr>
            <a:t>Eur</a:t>
          </a:r>
          <a:r>
            <a:rPr lang="en-GB" sz="1500" b="1" kern="1200" dirty="0">
              <a:solidFill>
                <a:schemeClr val="bg1"/>
              </a:solidFill>
              <a:latin typeface="+mj-lt"/>
              <a:cs typeface="Arial"/>
            </a:rPr>
            <a:t> </a:t>
          </a:r>
          <a:r>
            <a:rPr lang="en-GB" sz="1500" b="0" kern="1200" dirty="0">
              <a:solidFill>
                <a:schemeClr val="bg1"/>
              </a:solidFill>
              <a:latin typeface="+mj-lt"/>
              <a:cs typeface="Arial"/>
            </a:rPr>
            <a:t>(S) </a:t>
          </a:r>
        </a:p>
        <a:p>
          <a:pPr marL="0" lvl="0" indent="0" algn="ctr" defTabSz="666750" rtl="0">
            <a:lnSpc>
              <a:spcPct val="100000"/>
            </a:lnSpc>
            <a:spcBef>
              <a:spcPct val="0"/>
            </a:spcBef>
            <a:spcAft>
              <a:spcPts val="0"/>
            </a:spcAft>
            <a:buNone/>
          </a:pPr>
          <a:r>
            <a:rPr lang="en-GB" sz="1500" b="0" kern="1200" dirty="0">
              <a:solidFill>
                <a:schemeClr val="bg1"/>
              </a:solidFill>
              <a:latin typeface="+mj-lt"/>
              <a:cs typeface="Arial"/>
            </a:rPr>
            <a:t>(</a:t>
          </a:r>
          <a:r>
            <a:rPr lang="lt-LT" sz="1500" b="0" kern="1200" dirty="0">
              <a:solidFill>
                <a:schemeClr val="bg1"/>
              </a:solidFill>
              <a:latin typeface="+mj-lt"/>
              <a:cs typeface="Arial"/>
            </a:rPr>
            <a:t>51,6</a:t>
          </a:r>
          <a:r>
            <a:rPr lang="en-GB" sz="1500" b="0" kern="1200" dirty="0">
              <a:solidFill>
                <a:schemeClr val="bg1"/>
              </a:solidFill>
              <a:latin typeface="+mj-lt"/>
              <a:cs typeface="Arial"/>
            </a:rPr>
            <a:t> </a:t>
          </a:r>
          <a:r>
            <a:rPr lang="en-GB" sz="1500" b="0" kern="1200" dirty="0" err="1">
              <a:solidFill>
                <a:schemeClr val="bg1"/>
              </a:solidFill>
              <a:latin typeface="+mj-lt"/>
              <a:cs typeface="Arial"/>
            </a:rPr>
            <a:t>mln</a:t>
          </a:r>
          <a:r>
            <a:rPr lang="en-GB" sz="1500" b="0" kern="1200" dirty="0">
              <a:solidFill>
                <a:schemeClr val="bg1"/>
              </a:solidFill>
              <a:latin typeface="+mj-lt"/>
              <a:cs typeface="Arial"/>
            </a:rPr>
            <a:t>. </a:t>
          </a:r>
          <a:r>
            <a:rPr lang="en-GB" sz="1500" b="0" kern="1200" dirty="0" err="1">
              <a:solidFill>
                <a:schemeClr val="bg1"/>
              </a:solidFill>
              <a:latin typeface="+mj-lt"/>
              <a:cs typeface="Arial"/>
            </a:rPr>
            <a:t>Eur</a:t>
          </a:r>
          <a:r>
            <a:rPr lang="lt-LT" sz="1500" b="0" kern="1200" dirty="0">
              <a:solidFill>
                <a:schemeClr val="bg1"/>
              </a:solidFill>
              <a:latin typeface="+mj-lt"/>
              <a:cs typeface="Arial"/>
            </a:rPr>
            <a:t> </a:t>
          </a:r>
          <a:r>
            <a:rPr lang="en-GB" sz="1500" b="0" kern="1200" dirty="0">
              <a:solidFill>
                <a:schemeClr val="bg1"/>
              </a:solidFill>
              <a:latin typeface="+mj-lt"/>
              <a:cs typeface="Arial"/>
            </a:rPr>
            <a:t>– </a:t>
          </a:r>
          <a:r>
            <a:rPr lang="en-GB" sz="1500" b="0" kern="1200" dirty="0" err="1">
              <a:solidFill>
                <a:schemeClr val="bg1"/>
              </a:solidFill>
              <a:latin typeface="+mj-lt"/>
              <a:cs typeface="Arial"/>
            </a:rPr>
            <a:t>paskolos</a:t>
          </a:r>
          <a:r>
            <a:rPr lang="en-GB" sz="1500" b="0" kern="1200" dirty="0">
              <a:solidFill>
                <a:schemeClr val="bg1"/>
              </a:solidFill>
              <a:latin typeface="+mj-lt"/>
              <a:cs typeface="Arial"/>
            </a:rPr>
            <a:t>/ </a:t>
          </a:r>
        </a:p>
        <a:p>
          <a:pPr marL="0" lvl="0" indent="0" algn="ctr" defTabSz="666750">
            <a:lnSpc>
              <a:spcPct val="100000"/>
            </a:lnSpc>
            <a:spcBef>
              <a:spcPct val="0"/>
            </a:spcBef>
            <a:spcAft>
              <a:spcPts val="0"/>
            </a:spcAft>
            <a:buNone/>
          </a:pPr>
          <a:r>
            <a:rPr lang="lt-LT" sz="1500" b="0" kern="1200" dirty="0">
              <a:solidFill>
                <a:schemeClr val="bg1"/>
              </a:solidFill>
              <a:latin typeface="+mj-lt"/>
              <a:cs typeface="Arial"/>
            </a:rPr>
            <a:t>1,4</a:t>
          </a:r>
          <a:r>
            <a:rPr lang="en-GB" sz="1500" b="0" kern="1200" dirty="0">
              <a:solidFill>
                <a:schemeClr val="bg1"/>
              </a:solidFill>
              <a:latin typeface="+mj-lt"/>
              <a:cs typeface="Arial"/>
            </a:rPr>
            <a:t> </a:t>
          </a:r>
          <a:r>
            <a:rPr lang="en-GB" sz="1500" b="0" kern="1200" dirty="0" err="1">
              <a:solidFill>
                <a:schemeClr val="bg1"/>
              </a:solidFill>
              <a:latin typeface="+mj-lt"/>
              <a:cs typeface="Arial"/>
            </a:rPr>
            <a:t>mln</a:t>
          </a:r>
          <a:r>
            <a:rPr lang="en-GB" sz="1500" b="0" kern="1200" dirty="0">
              <a:solidFill>
                <a:schemeClr val="bg1"/>
              </a:solidFill>
              <a:latin typeface="+mj-lt"/>
              <a:cs typeface="Arial"/>
            </a:rPr>
            <a:t>. </a:t>
          </a:r>
          <a:r>
            <a:rPr lang="en-GB" sz="1500" b="0" kern="1200" dirty="0" err="1">
              <a:solidFill>
                <a:schemeClr val="bg1"/>
              </a:solidFill>
              <a:latin typeface="+mj-lt"/>
              <a:cs typeface="Arial"/>
            </a:rPr>
            <a:t>Eur</a:t>
          </a:r>
          <a:r>
            <a:rPr lang="lt-LT" sz="1500" b="0" kern="1200" dirty="0">
              <a:solidFill>
                <a:schemeClr val="bg1"/>
              </a:solidFill>
              <a:latin typeface="+mj-lt"/>
              <a:cs typeface="Arial"/>
            </a:rPr>
            <a:t> </a:t>
          </a:r>
          <a:r>
            <a:rPr lang="en-GB" sz="1500" b="0" kern="1200" dirty="0">
              <a:solidFill>
                <a:schemeClr val="bg1"/>
              </a:solidFill>
              <a:latin typeface="+mj-lt"/>
              <a:cs typeface="Arial"/>
            </a:rPr>
            <a:t>– DPK).</a:t>
          </a:r>
          <a:endParaRPr lang="lt-LT" sz="1500" b="0" kern="1200" dirty="0">
            <a:solidFill>
              <a:schemeClr val="bg1"/>
            </a:solidFill>
            <a:latin typeface="+mj-lt"/>
            <a:cs typeface="Arial"/>
          </a:endParaRPr>
        </a:p>
      </dsp:txBody>
      <dsp:txXfrm>
        <a:off x="9441430" y="744968"/>
        <a:ext cx="2171325" cy="1428872"/>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2DA0950-487B-4546-B071-94425E13B3A5}">
      <dsp:nvSpPr>
        <dsp:cNvPr id="0" name=""/>
        <dsp:cNvSpPr/>
      </dsp:nvSpPr>
      <dsp:spPr>
        <a:xfrm>
          <a:off x="5977" y="0"/>
          <a:ext cx="5749717" cy="3034456"/>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lt-LT" sz="1800" kern="1200" dirty="0"/>
            <a:t>Ugdyti MVĮ reikalingus darbuotojų įgūdžius, leisiančius prisitaikyti prie ekonomikos technologinių pokyčių ir pramonės pertvarkos</a:t>
          </a:r>
          <a:endParaRPr lang="en-US" sz="1800" b="0" kern="1200" dirty="0"/>
        </a:p>
      </dsp:txBody>
      <dsp:txXfrm>
        <a:off x="5977" y="0"/>
        <a:ext cx="5749717" cy="910336"/>
      </dsp:txXfrm>
    </dsp:sp>
    <dsp:sp modelId="{3BACE3B5-168A-43B5-A818-786AEF25A98D}">
      <dsp:nvSpPr>
        <dsp:cNvPr id="0" name=""/>
        <dsp:cNvSpPr/>
      </dsp:nvSpPr>
      <dsp:spPr>
        <a:xfrm>
          <a:off x="580948" y="910336"/>
          <a:ext cx="4599774" cy="197239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30480" rIns="40640" bIns="30480" numCol="1" spcCol="1270" anchor="ctr" anchorCtr="0">
          <a:noAutofit/>
        </a:bodyPr>
        <a:lstStyle/>
        <a:p>
          <a:pPr marL="0" lvl="0" indent="0" algn="ctr" defTabSz="711200">
            <a:lnSpc>
              <a:spcPct val="100000"/>
            </a:lnSpc>
            <a:spcBef>
              <a:spcPct val="0"/>
            </a:spcBef>
            <a:spcAft>
              <a:spcPts val="0"/>
            </a:spcAft>
            <a:buNone/>
          </a:pPr>
          <a:r>
            <a:rPr kumimoji="0" lang="en-GB" sz="1600" b="1" i="0" u="none" strike="noStrike" kern="1200" cap="none" spc="0" normalizeH="0" baseline="0">
              <a:ln>
                <a:noFill/>
              </a:ln>
              <a:solidFill>
                <a:schemeClr val="bg1"/>
              </a:solidFill>
              <a:effectLst/>
              <a:uLnTx/>
              <a:uFillTx/>
              <a:latin typeface="+mj-lt"/>
              <a:ea typeface="+mn-ea"/>
              <a:cs typeface="Arial" panose="020B0604020202020204" pitchFamily="34" charset="0"/>
            </a:rPr>
            <a:t>20</a:t>
          </a:r>
          <a:r>
            <a:rPr lang="en-US" sz="1600" b="1" kern="1200">
              <a:solidFill>
                <a:schemeClr val="bg1"/>
              </a:solidFill>
              <a:latin typeface="+mj-lt"/>
              <a:cs typeface="Arial" panose="020B0604020202020204" pitchFamily="34" charset="0"/>
            </a:rPr>
            <a:t> </a:t>
          </a:r>
          <a:r>
            <a:rPr lang="en-GB" sz="1600" b="1" kern="1200" err="1">
              <a:solidFill>
                <a:schemeClr val="bg1"/>
              </a:solidFill>
              <a:latin typeface="+mj-lt"/>
              <a:cs typeface="Arial" panose="020B0604020202020204" pitchFamily="34" charset="0"/>
            </a:rPr>
            <a:t>mln</a:t>
          </a:r>
          <a:r>
            <a:rPr lang="en-GB" sz="1600" b="1" kern="1200">
              <a:solidFill>
                <a:schemeClr val="bg1"/>
              </a:solidFill>
              <a:latin typeface="+mj-lt"/>
              <a:cs typeface="Arial" panose="020B0604020202020204" pitchFamily="34" charset="0"/>
            </a:rPr>
            <a:t>. </a:t>
          </a:r>
          <a:r>
            <a:rPr lang="lt-LT" sz="1600" b="1" kern="1200">
              <a:solidFill>
                <a:schemeClr val="bg1"/>
              </a:solidFill>
              <a:latin typeface="+mj-lt"/>
              <a:cs typeface="Arial" panose="020B0604020202020204" pitchFamily="34" charset="0"/>
            </a:rPr>
            <a:t>Eur </a:t>
          </a:r>
          <a:r>
            <a:rPr lang="lt-LT" sz="1600" b="0" kern="1200">
              <a:solidFill>
                <a:schemeClr val="bg1"/>
              </a:solidFill>
              <a:latin typeface="+mj-lt"/>
              <a:cs typeface="Arial" panose="020B0604020202020204" pitchFamily="34" charset="0"/>
            </a:rPr>
            <a:t>(S ir VVL)</a:t>
          </a:r>
          <a:r>
            <a:rPr lang="en-GB" sz="1600" b="0" kern="1200">
              <a:solidFill>
                <a:schemeClr val="bg1"/>
              </a:solidFill>
              <a:latin typeface="+mj-lt"/>
              <a:cs typeface="Arial" panose="020B0604020202020204" pitchFamily="34" charset="0"/>
            </a:rPr>
            <a:t> – subsidijos </a:t>
          </a:r>
          <a:endParaRPr lang="lt-LT" sz="1600" b="0" kern="1200">
            <a:solidFill>
              <a:schemeClr val="bg1"/>
            </a:solidFill>
            <a:latin typeface="+mj-lt"/>
            <a:cs typeface="Arial" panose="020B0604020202020204" pitchFamily="34" charset="0"/>
          </a:endParaRPr>
        </a:p>
        <a:p>
          <a:pPr marL="0" lvl="0" indent="0" algn="ctr" defTabSz="711200">
            <a:lnSpc>
              <a:spcPct val="100000"/>
            </a:lnSpc>
            <a:spcBef>
              <a:spcPct val="0"/>
            </a:spcBef>
            <a:spcAft>
              <a:spcPts val="0"/>
            </a:spcAft>
            <a:buNone/>
          </a:pPr>
          <a:r>
            <a:rPr lang="en-GB" sz="1600" b="0" kern="1200">
              <a:solidFill>
                <a:schemeClr val="bg1"/>
              </a:solidFill>
              <a:latin typeface="+mj-lt"/>
              <a:cs typeface="Arial" panose="020B0604020202020204" pitchFamily="34" charset="0"/>
            </a:rPr>
            <a:t>(</a:t>
          </a:r>
          <a:r>
            <a:rPr lang="lt-LT" sz="1600" b="0" kern="1200">
              <a:solidFill>
                <a:schemeClr val="bg1"/>
              </a:solidFill>
              <a:latin typeface="+mj-lt"/>
              <a:cs typeface="Arial" panose="020B0604020202020204" pitchFamily="34" charset="0"/>
            </a:rPr>
            <a:t> </a:t>
          </a:r>
          <a:r>
            <a:rPr lang="en-GB" sz="1600" b="0" kern="1200">
              <a:solidFill>
                <a:schemeClr val="bg1"/>
              </a:solidFill>
              <a:latin typeface="+mj-lt"/>
              <a:cs typeface="Arial" panose="020B0604020202020204" pitchFamily="34" charset="0"/>
            </a:rPr>
            <a:t>VVL – 15</a:t>
          </a:r>
          <a:r>
            <a:rPr lang="en-US" sz="1600" b="0" kern="1200">
              <a:solidFill>
                <a:schemeClr val="bg1"/>
              </a:solidFill>
              <a:latin typeface="+mj-lt"/>
              <a:cs typeface="Arial" panose="020B0604020202020204" pitchFamily="34" charset="0"/>
            </a:rPr>
            <a:t> </a:t>
          </a:r>
          <a:r>
            <a:rPr lang="en-GB" sz="1600" b="0" kern="1200" err="1">
              <a:solidFill>
                <a:schemeClr val="bg1"/>
              </a:solidFill>
              <a:latin typeface="+mj-lt"/>
              <a:cs typeface="Arial" panose="020B0604020202020204" pitchFamily="34" charset="0"/>
            </a:rPr>
            <a:t>mln</a:t>
          </a:r>
          <a:r>
            <a:rPr lang="en-GB" sz="1600" b="0" kern="1200">
              <a:solidFill>
                <a:schemeClr val="bg1"/>
              </a:solidFill>
              <a:latin typeface="+mj-lt"/>
              <a:cs typeface="Arial" panose="020B0604020202020204" pitchFamily="34" charset="0"/>
            </a:rPr>
            <a:t>. </a:t>
          </a:r>
          <a:r>
            <a:rPr lang="lt-LT" sz="1600" b="0" kern="1200">
              <a:solidFill>
                <a:schemeClr val="bg1"/>
              </a:solidFill>
              <a:latin typeface="+mj-lt"/>
              <a:cs typeface="Arial" panose="020B0604020202020204" pitchFamily="34" charset="0"/>
            </a:rPr>
            <a:t> Eur </a:t>
          </a:r>
          <a:r>
            <a:rPr lang="en-GB" sz="1600" b="0" kern="1200">
              <a:solidFill>
                <a:schemeClr val="bg1"/>
              </a:solidFill>
              <a:latin typeface="+mj-lt"/>
              <a:cs typeface="Arial" panose="020B0604020202020204" pitchFamily="34" charset="0"/>
            </a:rPr>
            <a:t>/ S – 5</a:t>
          </a:r>
          <a:r>
            <a:rPr lang="en-US" sz="1600" b="0" kern="1200">
              <a:solidFill>
                <a:schemeClr val="bg1"/>
              </a:solidFill>
              <a:latin typeface="+mj-lt"/>
              <a:cs typeface="Arial" panose="020B0604020202020204" pitchFamily="34" charset="0"/>
            </a:rPr>
            <a:t> </a:t>
          </a:r>
          <a:r>
            <a:rPr lang="en-GB" sz="1600" b="0" kern="1200" err="1">
              <a:solidFill>
                <a:schemeClr val="bg1"/>
              </a:solidFill>
              <a:latin typeface="+mj-lt"/>
              <a:cs typeface="Arial" panose="020B0604020202020204" pitchFamily="34" charset="0"/>
            </a:rPr>
            <a:t>mln</a:t>
          </a:r>
          <a:r>
            <a:rPr lang="en-GB" sz="1600" b="0" kern="1200">
              <a:solidFill>
                <a:schemeClr val="bg1"/>
              </a:solidFill>
              <a:latin typeface="+mj-lt"/>
              <a:cs typeface="Arial" panose="020B0604020202020204" pitchFamily="34" charset="0"/>
            </a:rPr>
            <a:t>. </a:t>
          </a:r>
          <a:r>
            <a:rPr lang="lt-LT" sz="1600" b="0" kern="1200">
              <a:solidFill>
                <a:schemeClr val="bg1"/>
              </a:solidFill>
              <a:latin typeface="+mj-lt"/>
              <a:cs typeface="Arial" panose="020B0604020202020204" pitchFamily="34" charset="0"/>
            </a:rPr>
            <a:t>Eur</a:t>
          </a:r>
          <a:r>
            <a:rPr lang="en-GB" sz="1600" b="0" kern="1200">
              <a:solidFill>
                <a:schemeClr val="bg1"/>
              </a:solidFill>
              <a:latin typeface="+mj-lt"/>
              <a:cs typeface="Arial" panose="020B0604020202020204" pitchFamily="34" charset="0"/>
            </a:rPr>
            <a:t>)</a:t>
          </a:r>
          <a:endParaRPr lang="lt-LT" sz="1600" b="0" kern="1200">
            <a:solidFill>
              <a:schemeClr val="bg1"/>
            </a:solidFill>
            <a:latin typeface="+mj-lt"/>
          </a:endParaRPr>
        </a:p>
      </dsp:txBody>
      <dsp:txXfrm>
        <a:off x="638718" y="968106"/>
        <a:ext cx="4484234" cy="1856856"/>
      </dsp:txXfrm>
    </dsp:sp>
    <dsp:sp modelId="{137D0D7B-A398-43A5-8B03-758B82AA7B51}">
      <dsp:nvSpPr>
        <dsp:cNvPr id="0" name=""/>
        <dsp:cNvSpPr/>
      </dsp:nvSpPr>
      <dsp:spPr>
        <a:xfrm>
          <a:off x="6186923" y="0"/>
          <a:ext cx="5749717" cy="3034456"/>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lt-LT" sz="1800" kern="1200"/>
            <a:t>Ugdyti MVĮ ir kitų verslumo galimybių paieškos procese dalyvaujančių subjektų darbuotojų gebėjimus </a:t>
          </a:r>
        </a:p>
      </dsp:txBody>
      <dsp:txXfrm>
        <a:off x="6186923" y="0"/>
        <a:ext cx="5749717" cy="910336"/>
      </dsp:txXfrm>
    </dsp:sp>
    <dsp:sp modelId="{7688DADF-FD6E-46DF-BAB9-C1C76447B588}">
      <dsp:nvSpPr>
        <dsp:cNvPr id="0" name=""/>
        <dsp:cNvSpPr/>
      </dsp:nvSpPr>
      <dsp:spPr>
        <a:xfrm>
          <a:off x="6761895" y="910336"/>
          <a:ext cx="4599774" cy="197239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30480" rIns="40640" bIns="30480" numCol="1" spcCol="1270" anchor="ctr" anchorCtr="0">
          <a:noAutofit/>
        </a:bodyPr>
        <a:lstStyle/>
        <a:p>
          <a:pPr marL="0" lvl="0" indent="0" algn="ctr" defTabSz="711200">
            <a:lnSpc>
              <a:spcPct val="100000"/>
            </a:lnSpc>
            <a:spcBef>
              <a:spcPct val="0"/>
            </a:spcBef>
            <a:spcAft>
              <a:spcPts val="0"/>
            </a:spcAft>
            <a:buNone/>
          </a:pPr>
          <a:r>
            <a:rPr kumimoji="0" lang="en-GB" sz="1600" b="1" i="0" u="none" strike="noStrike" kern="1200" cap="none" spc="0" normalizeH="0" baseline="0">
              <a:ln>
                <a:noFill/>
              </a:ln>
              <a:solidFill>
                <a:schemeClr val="bg1"/>
              </a:solidFill>
              <a:effectLst/>
              <a:uLnTx/>
              <a:uFillTx/>
              <a:latin typeface="+mj-lt"/>
              <a:ea typeface="+mn-ea"/>
              <a:cs typeface="Arial" panose="020B0604020202020204" pitchFamily="34" charset="0"/>
            </a:rPr>
            <a:t>7,5</a:t>
          </a:r>
          <a:r>
            <a:rPr lang="en-US" sz="1600" b="1" kern="1200">
              <a:solidFill>
                <a:schemeClr val="bg1"/>
              </a:solidFill>
              <a:latin typeface="+mj-lt"/>
              <a:cs typeface="Arial" panose="020B0604020202020204" pitchFamily="34" charset="0"/>
            </a:rPr>
            <a:t> </a:t>
          </a:r>
          <a:r>
            <a:rPr lang="en-GB" sz="1600" b="1" kern="1200" err="1">
              <a:solidFill>
                <a:schemeClr val="bg1"/>
              </a:solidFill>
              <a:latin typeface="+mj-lt"/>
              <a:cs typeface="Arial" panose="020B0604020202020204" pitchFamily="34" charset="0"/>
            </a:rPr>
            <a:t>mln</a:t>
          </a:r>
          <a:r>
            <a:rPr lang="en-GB" sz="1600" b="1" kern="1200">
              <a:solidFill>
                <a:schemeClr val="bg1"/>
              </a:solidFill>
              <a:latin typeface="+mj-lt"/>
              <a:cs typeface="Arial" panose="020B0604020202020204" pitchFamily="34" charset="0"/>
            </a:rPr>
            <a:t>. </a:t>
          </a:r>
          <a:r>
            <a:rPr lang="en-US" sz="1600" b="1" kern="1200">
              <a:solidFill>
                <a:schemeClr val="bg1"/>
              </a:solidFill>
              <a:latin typeface="+mj-lt"/>
              <a:cs typeface="Arial" panose="020B0604020202020204" pitchFamily="34" charset="0"/>
            </a:rPr>
            <a:t>Eur</a:t>
          </a:r>
          <a:r>
            <a:rPr lang="lt-LT" sz="1600" b="1" kern="1200">
              <a:solidFill>
                <a:schemeClr val="bg1"/>
              </a:solidFill>
              <a:latin typeface="+mj-lt"/>
              <a:cs typeface="Arial" panose="020B0604020202020204" pitchFamily="34" charset="0"/>
            </a:rPr>
            <a:t> </a:t>
          </a:r>
          <a:r>
            <a:rPr lang="lt-LT" sz="1600" b="0" kern="1200">
              <a:solidFill>
                <a:schemeClr val="bg1"/>
              </a:solidFill>
              <a:latin typeface="+mj-lt"/>
              <a:cs typeface="Arial" panose="020B0604020202020204" pitchFamily="34" charset="0"/>
            </a:rPr>
            <a:t>(S ir VVL)</a:t>
          </a:r>
          <a:r>
            <a:rPr lang="en-US" sz="1600" b="0" kern="1200">
              <a:solidFill>
                <a:schemeClr val="bg1"/>
              </a:solidFill>
              <a:latin typeface="+mj-lt"/>
              <a:cs typeface="Arial" panose="020B0604020202020204" pitchFamily="34" charset="0"/>
            </a:rPr>
            <a:t> – </a:t>
          </a:r>
          <a:r>
            <a:rPr lang="en-GB" sz="1600" b="0" kern="1200">
              <a:solidFill>
                <a:schemeClr val="bg1"/>
              </a:solidFill>
              <a:latin typeface="+mj-lt"/>
              <a:cs typeface="Arial" panose="020B0604020202020204" pitchFamily="34" charset="0"/>
            </a:rPr>
            <a:t>subsidijos </a:t>
          </a:r>
        </a:p>
        <a:p>
          <a:pPr marL="0" lvl="0" indent="0" algn="ctr" defTabSz="711200">
            <a:lnSpc>
              <a:spcPct val="100000"/>
            </a:lnSpc>
            <a:spcBef>
              <a:spcPct val="0"/>
            </a:spcBef>
            <a:spcAft>
              <a:spcPts val="0"/>
            </a:spcAft>
            <a:buNone/>
          </a:pPr>
          <a:r>
            <a:rPr lang="en-GB" sz="1600" b="0" kern="1200">
              <a:solidFill>
                <a:schemeClr val="bg1"/>
              </a:solidFill>
              <a:latin typeface="+mj-lt"/>
              <a:cs typeface="Arial" panose="020B0604020202020204" pitchFamily="34" charset="0"/>
            </a:rPr>
            <a:t>(</a:t>
          </a:r>
          <a:r>
            <a:rPr lang="lt-LT" sz="1600" b="0" kern="1200">
              <a:solidFill>
                <a:schemeClr val="bg1"/>
              </a:solidFill>
              <a:latin typeface="+mj-lt"/>
              <a:cs typeface="Arial" panose="020B0604020202020204" pitchFamily="34" charset="0"/>
            </a:rPr>
            <a:t> </a:t>
          </a:r>
          <a:r>
            <a:rPr lang="en-GB" sz="1600" b="0" kern="1200">
              <a:solidFill>
                <a:schemeClr val="bg1"/>
              </a:solidFill>
              <a:latin typeface="+mj-lt"/>
              <a:cs typeface="Arial" panose="020B0604020202020204" pitchFamily="34" charset="0"/>
            </a:rPr>
            <a:t>VVL – 3,75</a:t>
          </a:r>
          <a:r>
            <a:rPr lang="en-US" sz="1600" b="0" kern="1200">
              <a:solidFill>
                <a:schemeClr val="bg1"/>
              </a:solidFill>
              <a:latin typeface="+mj-lt"/>
              <a:cs typeface="Arial" panose="020B0604020202020204" pitchFamily="34" charset="0"/>
            </a:rPr>
            <a:t> </a:t>
          </a:r>
          <a:r>
            <a:rPr lang="en-GB" sz="1600" b="0" kern="1200" err="1">
              <a:solidFill>
                <a:schemeClr val="bg1"/>
              </a:solidFill>
              <a:latin typeface="+mj-lt"/>
              <a:cs typeface="Arial" panose="020B0604020202020204" pitchFamily="34" charset="0"/>
            </a:rPr>
            <a:t>mln</a:t>
          </a:r>
          <a:r>
            <a:rPr lang="en-GB" sz="1600" b="0" kern="1200">
              <a:solidFill>
                <a:schemeClr val="bg1"/>
              </a:solidFill>
              <a:latin typeface="+mj-lt"/>
              <a:cs typeface="Arial" panose="020B0604020202020204" pitchFamily="34" charset="0"/>
            </a:rPr>
            <a:t>. Eur</a:t>
          </a:r>
          <a:r>
            <a:rPr lang="lt-LT" sz="1600" b="0" kern="1200">
              <a:solidFill>
                <a:schemeClr val="bg1"/>
              </a:solidFill>
              <a:latin typeface="+mj-lt"/>
              <a:cs typeface="Arial" panose="020B0604020202020204" pitchFamily="34" charset="0"/>
            </a:rPr>
            <a:t> </a:t>
          </a:r>
          <a:r>
            <a:rPr lang="en-GB" sz="1600" b="0" kern="1200">
              <a:solidFill>
                <a:schemeClr val="bg1"/>
              </a:solidFill>
              <a:latin typeface="+mj-lt"/>
              <a:cs typeface="Arial" panose="020B0604020202020204" pitchFamily="34" charset="0"/>
            </a:rPr>
            <a:t>/ S – 3,75</a:t>
          </a:r>
          <a:r>
            <a:rPr lang="en-US" sz="1600" b="0" kern="1200">
              <a:solidFill>
                <a:schemeClr val="bg1"/>
              </a:solidFill>
              <a:latin typeface="+mj-lt"/>
              <a:cs typeface="Arial" panose="020B0604020202020204" pitchFamily="34" charset="0"/>
            </a:rPr>
            <a:t> </a:t>
          </a:r>
          <a:r>
            <a:rPr lang="en-GB" sz="1600" b="0" kern="1200" err="1">
              <a:solidFill>
                <a:schemeClr val="bg1"/>
              </a:solidFill>
              <a:latin typeface="+mj-lt"/>
              <a:cs typeface="Arial" panose="020B0604020202020204" pitchFamily="34" charset="0"/>
            </a:rPr>
            <a:t>mln</a:t>
          </a:r>
          <a:r>
            <a:rPr lang="en-GB" sz="1600" b="0" kern="1200">
              <a:solidFill>
                <a:schemeClr val="bg1"/>
              </a:solidFill>
              <a:latin typeface="+mj-lt"/>
              <a:cs typeface="Arial" panose="020B0604020202020204" pitchFamily="34" charset="0"/>
            </a:rPr>
            <a:t>. </a:t>
          </a:r>
          <a:r>
            <a:rPr lang="en-US" sz="1600" b="0" kern="1200">
              <a:solidFill>
                <a:schemeClr val="bg1"/>
              </a:solidFill>
              <a:latin typeface="+mj-lt"/>
              <a:cs typeface="Arial" panose="020B0604020202020204" pitchFamily="34" charset="0"/>
            </a:rPr>
            <a:t>Eur</a:t>
          </a:r>
          <a:r>
            <a:rPr lang="en-GB" sz="1600" b="0" kern="1200">
              <a:solidFill>
                <a:schemeClr val="bg1"/>
              </a:solidFill>
              <a:latin typeface="+mj-lt"/>
              <a:cs typeface="Arial" panose="020B0604020202020204" pitchFamily="34" charset="0"/>
            </a:rPr>
            <a:t>)</a:t>
          </a:r>
          <a:endParaRPr lang="lt-LT" sz="1600" b="0" kern="1200">
            <a:solidFill>
              <a:schemeClr val="bg1"/>
            </a:solidFill>
            <a:latin typeface="+mj-lt"/>
          </a:endParaRPr>
        </a:p>
      </dsp:txBody>
      <dsp:txXfrm>
        <a:off x="6819665" y="968106"/>
        <a:ext cx="4484234" cy="1856856"/>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2DA0950-487B-4546-B071-94425E13B3A5}">
      <dsp:nvSpPr>
        <dsp:cNvPr id="0" name=""/>
        <dsp:cNvSpPr/>
      </dsp:nvSpPr>
      <dsp:spPr>
        <a:xfrm>
          <a:off x="0" y="0"/>
          <a:ext cx="5557234" cy="2582515"/>
        </a:xfrm>
        <a:prstGeom prst="roundRect">
          <a:avLst>
            <a:gd name="adj" fmla="val 10000"/>
          </a:avLst>
        </a:prstGeom>
        <a:gradFill rotWithShape="1">
          <a:gsLst>
            <a:gs pos="0">
              <a:schemeClr val="accent5">
                <a:lumMod val="110000"/>
                <a:satMod val="105000"/>
                <a:tint val="67000"/>
              </a:schemeClr>
            </a:gs>
            <a:gs pos="50000">
              <a:schemeClr val="accent5">
                <a:lumMod val="105000"/>
                <a:satMod val="103000"/>
                <a:tint val="73000"/>
              </a:schemeClr>
            </a:gs>
            <a:gs pos="100000">
              <a:schemeClr val="accent5">
                <a:lumMod val="105000"/>
                <a:satMod val="109000"/>
                <a:tint val="81000"/>
              </a:schemeClr>
            </a:gs>
          </a:gsLst>
          <a:lin ang="5400000" scaled="0"/>
        </a:gradFill>
        <a:ln w="6350" cap="flat" cmpd="sng" algn="ctr">
          <a:solidFill>
            <a:schemeClr val="accent5"/>
          </a:solidFill>
          <a:prstDash val="solid"/>
          <a:miter lim="800000"/>
        </a:ln>
        <a:effectLst/>
      </dsp:spPr>
      <dsp:style>
        <a:lnRef idx="1">
          <a:schemeClr val="accent5"/>
        </a:lnRef>
        <a:fillRef idx="2">
          <a:schemeClr val="accent5"/>
        </a:fillRef>
        <a:effectRef idx="1">
          <a:schemeClr val="accent5"/>
        </a:effectRef>
        <a:fontRef idx="minor">
          <a:schemeClr val="dk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lt-LT" sz="1800" b="1" kern="1200" noProof="0" dirty="0">
              <a:solidFill>
                <a:schemeClr val="accent5">
                  <a:lumMod val="75000"/>
                </a:schemeClr>
              </a:solidFill>
            </a:rPr>
            <a:t>Didinti energijos vartojimo efektyvumą pramonės įmonėse</a:t>
          </a:r>
          <a:endParaRPr lang="en-US" sz="1800" b="0" kern="1200" dirty="0">
            <a:solidFill>
              <a:schemeClr val="accent5">
                <a:lumMod val="75000"/>
              </a:schemeClr>
            </a:solidFill>
          </a:endParaRPr>
        </a:p>
      </dsp:txBody>
      <dsp:txXfrm>
        <a:off x="0" y="0"/>
        <a:ext cx="5557234" cy="774754"/>
      </dsp:txXfrm>
    </dsp:sp>
    <dsp:sp modelId="{3BACE3B5-168A-43B5-A818-786AEF25A98D}">
      <dsp:nvSpPr>
        <dsp:cNvPr id="0" name=""/>
        <dsp:cNvSpPr/>
      </dsp:nvSpPr>
      <dsp:spPr>
        <a:xfrm>
          <a:off x="561500" y="774754"/>
          <a:ext cx="4445787" cy="1678634"/>
        </a:xfrm>
        <a:prstGeom prst="roundRect">
          <a:avLst>
            <a:gd name="adj" fmla="val 10000"/>
          </a:avLst>
        </a:prstGeom>
        <a:solidFill>
          <a:schemeClr val="accent5"/>
        </a:solidFill>
        <a:ln w="12700" cap="flat" cmpd="sng" algn="ctr">
          <a:solidFill>
            <a:schemeClr val="accent5">
              <a:shade val="50000"/>
            </a:schemeClr>
          </a:solidFill>
          <a:prstDash val="solid"/>
          <a:miter lim="800000"/>
        </a:ln>
        <a:effectLst/>
      </dsp:spPr>
      <dsp:style>
        <a:lnRef idx="2">
          <a:schemeClr val="accent5">
            <a:shade val="50000"/>
          </a:schemeClr>
        </a:lnRef>
        <a:fillRef idx="1">
          <a:schemeClr val="accent5"/>
        </a:fillRef>
        <a:effectRef idx="0">
          <a:schemeClr val="accent5"/>
        </a:effectRef>
        <a:fontRef idx="minor">
          <a:schemeClr val="lt1"/>
        </a:fontRef>
      </dsp:style>
      <dsp:txBody>
        <a:bodyPr spcFirstLastPara="0" vert="horz" wrap="square" lIns="40640" tIns="30480" rIns="40640" bIns="30480" numCol="1" spcCol="1270" anchor="ctr" anchorCtr="0">
          <a:noAutofit/>
        </a:bodyPr>
        <a:lstStyle/>
        <a:p>
          <a:pPr marL="0" lvl="0" indent="0" algn="ctr" defTabSz="711200">
            <a:lnSpc>
              <a:spcPct val="100000"/>
            </a:lnSpc>
            <a:spcBef>
              <a:spcPct val="0"/>
            </a:spcBef>
            <a:spcAft>
              <a:spcPts val="0"/>
            </a:spcAft>
            <a:buNone/>
          </a:pPr>
          <a:r>
            <a:rPr kumimoji="0" lang="en-GB" sz="1600" b="1" i="0" u="none" strike="noStrike" kern="1200" cap="none" spc="0" normalizeH="0" baseline="0" dirty="0">
              <a:ln/>
              <a:effectLst/>
              <a:uLnTx/>
              <a:uFillTx/>
              <a:latin typeface="+mj-lt"/>
              <a:ea typeface="+mn-ea"/>
              <a:cs typeface="Arial" panose="020B0604020202020204" pitchFamily="34" charset="0"/>
            </a:rPr>
            <a:t>100,8</a:t>
          </a:r>
          <a:r>
            <a:rPr lang="en-US" sz="1600" b="1" kern="1200" dirty="0">
              <a:latin typeface="+mj-lt"/>
              <a:cs typeface="Arial" panose="020B0604020202020204" pitchFamily="34" charset="0"/>
            </a:rPr>
            <a:t> </a:t>
          </a:r>
          <a:r>
            <a:rPr lang="en-GB" sz="1600" b="1" kern="1200" dirty="0" err="1">
              <a:latin typeface="+mj-lt"/>
              <a:cs typeface="Arial" panose="020B0604020202020204" pitchFamily="34" charset="0"/>
            </a:rPr>
            <a:t>mln</a:t>
          </a:r>
          <a:r>
            <a:rPr lang="en-GB" sz="1600" b="1" kern="1200" dirty="0">
              <a:latin typeface="+mj-lt"/>
              <a:cs typeface="Arial" panose="020B0604020202020204" pitchFamily="34" charset="0"/>
            </a:rPr>
            <a:t>. </a:t>
          </a:r>
          <a:r>
            <a:rPr lang="lt-LT" sz="1600" b="1" kern="1200" dirty="0">
              <a:latin typeface="+mj-lt"/>
              <a:cs typeface="Arial" panose="020B0604020202020204" pitchFamily="34" charset="0"/>
            </a:rPr>
            <a:t>Eur </a:t>
          </a:r>
          <a:r>
            <a:rPr lang="lt-LT" sz="1600" b="0" kern="1200" dirty="0">
              <a:latin typeface="+mj-lt"/>
              <a:cs typeface="Arial" panose="020B0604020202020204" pitchFamily="34" charset="0"/>
            </a:rPr>
            <a:t>(S ir VVL)</a:t>
          </a:r>
        </a:p>
        <a:p>
          <a:pPr marL="0" lvl="0" indent="0" algn="ctr" defTabSz="711200">
            <a:lnSpc>
              <a:spcPct val="100000"/>
            </a:lnSpc>
            <a:spcBef>
              <a:spcPct val="0"/>
            </a:spcBef>
            <a:spcAft>
              <a:spcPts val="0"/>
            </a:spcAft>
            <a:buNone/>
          </a:pPr>
          <a:r>
            <a:rPr lang="en-GB" sz="1600" b="0" kern="1200" dirty="0">
              <a:latin typeface="+mj-lt"/>
              <a:cs typeface="Arial" panose="020B0604020202020204" pitchFamily="34" charset="0"/>
            </a:rPr>
            <a:t> – </a:t>
          </a:r>
          <a:r>
            <a:rPr lang="en-GB" sz="1600" b="0" kern="1200" dirty="0" err="1">
              <a:latin typeface="+mj-lt"/>
              <a:cs typeface="Arial" panose="020B0604020202020204" pitchFamily="34" charset="0"/>
            </a:rPr>
            <a:t>subsidijos</a:t>
          </a:r>
          <a:r>
            <a:rPr lang="en-GB" sz="1600" b="0" kern="1200" dirty="0">
              <a:latin typeface="+mj-lt"/>
              <a:cs typeface="Arial" panose="020B0604020202020204" pitchFamily="34" charset="0"/>
            </a:rPr>
            <a:t> </a:t>
          </a:r>
          <a:endParaRPr lang="lt-LT" sz="1600" b="0" kern="1200" dirty="0">
            <a:latin typeface="+mj-lt"/>
            <a:cs typeface="Arial" panose="020B0604020202020204" pitchFamily="34" charset="0"/>
          </a:endParaRPr>
        </a:p>
        <a:p>
          <a:pPr marL="0" lvl="0" indent="0" algn="ctr" defTabSz="711200">
            <a:lnSpc>
              <a:spcPct val="100000"/>
            </a:lnSpc>
            <a:spcBef>
              <a:spcPct val="0"/>
            </a:spcBef>
            <a:spcAft>
              <a:spcPts val="0"/>
            </a:spcAft>
            <a:buNone/>
          </a:pPr>
          <a:r>
            <a:rPr lang="en-GB" sz="1600" b="0" kern="1200" dirty="0">
              <a:latin typeface="+mj-lt"/>
              <a:cs typeface="Arial" panose="020B0604020202020204" pitchFamily="34" charset="0"/>
            </a:rPr>
            <a:t>(VVL – </a:t>
          </a:r>
          <a:r>
            <a:rPr lang="en-US" sz="1600" b="0" kern="1200" dirty="0">
              <a:latin typeface="+mj-lt"/>
              <a:cs typeface="Arial" panose="020B0604020202020204" pitchFamily="34" charset="0"/>
            </a:rPr>
            <a:t>60,5 </a:t>
          </a:r>
          <a:r>
            <a:rPr lang="en-GB" sz="1600" b="0" kern="1200" dirty="0" err="1">
              <a:latin typeface="+mj-lt"/>
              <a:cs typeface="Arial" panose="020B0604020202020204" pitchFamily="34" charset="0"/>
            </a:rPr>
            <a:t>mln</a:t>
          </a:r>
          <a:r>
            <a:rPr lang="en-GB" sz="1600" b="0" kern="1200" dirty="0">
              <a:latin typeface="+mj-lt"/>
              <a:cs typeface="Arial" panose="020B0604020202020204" pitchFamily="34" charset="0"/>
            </a:rPr>
            <a:t>. </a:t>
          </a:r>
          <a:r>
            <a:rPr lang="lt-LT" sz="1600" b="0" kern="1200" dirty="0">
              <a:latin typeface="+mj-lt"/>
              <a:cs typeface="Arial" panose="020B0604020202020204" pitchFamily="34" charset="0"/>
            </a:rPr>
            <a:t>Eur </a:t>
          </a:r>
          <a:r>
            <a:rPr lang="en-GB" sz="1600" b="0" kern="1200" dirty="0">
              <a:latin typeface="+mj-lt"/>
              <a:cs typeface="Arial" panose="020B0604020202020204" pitchFamily="34" charset="0"/>
            </a:rPr>
            <a:t>/ S – 40,3 </a:t>
          </a:r>
          <a:r>
            <a:rPr lang="en-GB" sz="1600" b="0" kern="1200" dirty="0" err="1">
              <a:latin typeface="+mj-lt"/>
              <a:cs typeface="Arial" panose="020B0604020202020204" pitchFamily="34" charset="0"/>
            </a:rPr>
            <a:t>mln</a:t>
          </a:r>
          <a:r>
            <a:rPr lang="en-GB" sz="1600" b="0" kern="1200" dirty="0">
              <a:latin typeface="+mj-lt"/>
              <a:cs typeface="Arial" panose="020B0604020202020204" pitchFamily="34" charset="0"/>
            </a:rPr>
            <a:t>. </a:t>
          </a:r>
          <a:r>
            <a:rPr lang="lt-LT" sz="1600" b="0" kern="1200" dirty="0">
              <a:latin typeface="+mj-lt"/>
              <a:cs typeface="Arial" panose="020B0604020202020204" pitchFamily="34" charset="0"/>
            </a:rPr>
            <a:t>Eur</a:t>
          </a:r>
          <a:endParaRPr lang="lt-LT" sz="1600" b="0" kern="1200" dirty="0">
            <a:latin typeface="+mj-lt"/>
          </a:endParaRPr>
        </a:p>
      </dsp:txBody>
      <dsp:txXfrm>
        <a:off x="610666" y="823920"/>
        <a:ext cx="4347455" cy="1580302"/>
      </dsp:txXfrm>
    </dsp:sp>
    <dsp:sp modelId="{71B7B9AA-11A7-4069-A938-D86ECDD388EB}">
      <dsp:nvSpPr>
        <dsp:cNvPr id="0" name=""/>
        <dsp:cNvSpPr/>
      </dsp:nvSpPr>
      <dsp:spPr>
        <a:xfrm>
          <a:off x="5979804" y="0"/>
          <a:ext cx="5557234" cy="2582515"/>
        </a:xfrm>
        <a:prstGeom prst="roundRect">
          <a:avLst>
            <a:gd name="adj" fmla="val 10000"/>
          </a:avLst>
        </a:prstGeom>
        <a:solidFill>
          <a:schemeClr val="accent5">
            <a:lumMod val="60000"/>
            <a:lumOff val="40000"/>
          </a:schemeClr>
        </a:solidFill>
        <a:ln w="12700" cap="flat" cmpd="sng" algn="ctr">
          <a:solidFill>
            <a:schemeClr val="accent5">
              <a:shade val="50000"/>
            </a:schemeClr>
          </a:solidFill>
          <a:prstDash val="solid"/>
          <a:miter lim="800000"/>
        </a:ln>
        <a:effectLst/>
      </dsp:spPr>
      <dsp:style>
        <a:lnRef idx="2">
          <a:schemeClr val="accent5">
            <a:shade val="50000"/>
          </a:schemeClr>
        </a:lnRef>
        <a:fillRef idx="1">
          <a:schemeClr val="accent5"/>
        </a:fillRef>
        <a:effectRef idx="0">
          <a:schemeClr val="accent5"/>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100000"/>
            </a:lnSpc>
            <a:spcBef>
              <a:spcPct val="0"/>
            </a:spcBef>
            <a:spcAft>
              <a:spcPts val="0"/>
            </a:spcAft>
            <a:buNone/>
          </a:pPr>
          <a:r>
            <a:rPr lang="lt-LT" sz="1800" b="1" kern="1200" dirty="0">
              <a:solidFill>
                <a:schemeClr val="accent5">
                  <a:lumMod val="75000"/>
                </a:schemeClr>
              </a:solidFill>
            </a:rPr>
            <a:t>Skatinti AEI diegimą pramonės</a:t>
          </a:r>
          <a:r>
            <a:rPr lang="en-US" sz="1800" b="1" kern="1200" dirty="0">
              <a:solidFill>
                <a:schemeClr val="accent5">
                  <a:lumMod val="75000"/>
                </a:schemeClr>
              </a:solidFill>
            </a:rPr>
            <a:t> </a:t>
          </a:r>
          <a:r>
            <a:rPr lang="lt-LT" sz="1800" b="1" kern="1200" dirty="0">
              <a:solidFill>
                <a:schemeClr val="accent5">
                  <a:lumMod val="75000"/>
                </a:schemeClr>
              </a:solidFill>
            </a:rPr>
            <a:t>įmonėse</a:t>
          </a:r>
          <a:endParaRPr lang="lt-LT" sz="1800" b="0" kern="1200" dirty="0">
            <a:solidFill>
              <a:schemeClr val="accent5">
                <a:lumMod val="75000"/>
              </a:schemeClr>
            </a:solidFill>
            <a:latin typeface="+mj-lt"/>
          </a:endParaRPr>
        </a:p>
      </dsp:txBody>
      <dsp:txXfrm>
        <a:off x="5979804" y="0"/>
        <a:ext cx="5557234" cy="774754"/>
      </dsp:txXfrm>
    </dsp:sp>
    <dsp:sp modelId="{DCE617AD-DFAE-44E0-937D-0A7AED2950BF}">
      <dsp:nvSpPr>
        <dsp:cNvPr id="0" name=""/>
        <dsp:cNvSpPr/>
      </dsp:nvSpPr>
      <dsp:spPr>
        <a:xfrm>
          <a:off x="6535527" y="774754"/>
          <a:ext cx="4445787" cy="1678634"/>
        </a:xfrm>
        <a:prstGeom prst="roundRect">
          <a:avLst>
            <a:gd name="adj" fmla="val 10000"/>
          </a:avLst>
        </a:prstGeom>
        <a:solidFill>
          <a:schemeClr val="accent5"/>
        </a:solidFill>
        <a:ln w="12700" cap="flat" cmpd="sng" algn="ctr">
          <a:solidFill>
            <a:schemeClr val="accent5">
              <a:shade val="50000"/>
            </a:schemeClr>
          </a:solidFill>
          <a:prstDash val="solid"/>
          <a:miter lim="800000"/>
        </a:ln>
        <a:effectLst/>
      </dsp:spPr>
      <dsp:style>
        <a:lnRef idx="2">
          <a:schemeClr val="accent5">
            <a:shade val="50000"/>
          </a:schemeClr>
        </a:lnRef>
        <a:fillRef idx="1">
          <a:schemeClr val="accent5"/>
        </a:fillRef>
        <a:effectRef idx="0">
          <a:schemeClr val="accent5"/>
        </a:effectRef>
        <a:fontRef idx="minor">
          <a:schemeClr val="lt1"/>
        </a:fontRef>
      </dsp:style>
      <dsp:txBody>
        <a:bodyPr spcFirstLastPara="0" vert="horz" wrap="square" lIns="40640" tIns="30480" rIns="40640" bIns="30480" numCol="1" spcCol="1270" anchor="ctr" anchorCtr="0">
          <a:noAutofit/>
        </a:bodyPr>
        <a:lstStyle/>
        <a:p>
          <a:pPr marL="0" lvl="0" indent="0" algn="ctr" defTabSz="711200">
            <a:lnSpc>
              <a:spcPct val="100000"/>
            </a:lnSpc>
            <a:spcBef>
              <a:spcPct val="0"/>
            </a:spcBef>
            <a:spcAft>
              <a:spcPts val="0"/>
            </a:spcAft>
            <a:buNone/>
          </a:pPr>
          <a:r>
            <a:rPr kumimoji="0" lang="en-GB" sz="1600" b="1" i="0" u="none" strike="noStrike" kern="1200" cap="none" spc="0" normalizeH="0" baseline="0" dirty="0">
              <a:ln/>
              <a:effectLst/>
              <a:uLnTx/>
              <a:uFillTx/>
              <a:latin typeface="+mj-lt"/>
              <a:ea typeface="+mn-ea"/>
              <a:cs typeface="Arial" panose="020B0604020202020204" pitchFamily="34" charset="0"/>
            </a:rPr>
            <a:t>20</a:t>
          </a:r>
          <a:r>
            <a:rPr lang="en-US" sz="1600" b="1" kern="1200" dirty="0">
              <a:latin typeface="+mj-lt"/>
              <a:cs typeface="Arial" panose="020B0604020202020204" pitchFamily="34" charset="0"/>
            </a:rPr>
            <a:t> </a:t>
          </a:r>
          <a:r>
            <a:rPr lang="en-GB" sz="1600" b="1" kern="1200" dirty="0" err="1">
              <a:latin typeface="+mj-lt"/>
              <a:cs typeface="Arial" panose="020B0604020202020204" pitchFamily="34" charset="0"/>
            </a:rPr>
            <a:t>mln</a:t>
          </a:r>
          <a:r>
            <a:rPr lang="en-GB" sz="1600" b="1" kern="1200" dirty="0">
              <a:latin typeface="+mj-lt"/>
              <a:cs typeface="Arial" panose="020B0604020202020204" pitchFamily="34" charset="0"/>
            </a:rPr>
            <a:t>. </a:t>
          </a:r>
          <a:r>
            <a:rPr lang="lt-LT" sz="1600" b="1" kern="1200" dirty="0">
              <a:latin typeface="+mj-lt"/>
              <a:cs typeface="Arial" panose="020B0604020202020204" pitchFamily="34" charset="0"/>
            </a:rPr>
            <a:t>Eur </a:t>
          </a:r>
          <a:r>
            <a:rPr lang="en-US" sz="1600" b="0" kern="1200" noProof="0" dirty="0">
              <a:latin typeface="+mj-lt"/>
            </a:rPr>
            <a:t>(VVL </a:t>
          </a:r>
          <a:r>
            <a:rPr lang="lt-LT" sz="1600" b="0" kern="1200" noProof="0" dirty="0">
              <a:latin typeface="+mj-lt"/>
            </a:rPr>
            <a:t>)</a:t>
          </a:r>
          <a:r>
            <a:rPr kumimoji="0" lang="en-GB" sz="1600" b="0" i="0" u="none" strike="noStrike" kern="1200" cap="none" spc="0" normalizeH="0" baseline="0" dirty="0">
              <a:ln/>
              <a:effectLst/>
              <a:uLnTx/>
              <a:uFillTx/>
              <a:latin typeface="+mj-lt"/>
              <a:ea typeface="+mn-ea"/>
              <a:cs typeface="Arial" panose="020B0604020202020204" pitchFamily="34" charset="0"/>
            </a:rPr>
            <a:t> </a:t>
          </a:r>
          <a:endParaRPr kumimoji="0" lang="lt-LT" sz="1600" b="0" i="0" u="none" strike="noStrike" kern="1200" cap="none" spc="0" normalizeH="0" baseline="0" dirty="0">
            <a:ln/>
            <a:effectLst/>
            <a:uLnTx/>
            <a:uFillTx/>
            <a:latin typeface="+mj-lt"/>
            <a:ea typeface="+mn-ea"/>
            <a:cs typeface="Arial" panose="020B0604020202020204" pitchFamily="34" charset="0"/>
          </a:endParaRPr>
        </a:p>
        <a:p>
          <a:pPr marL="0" lvl="0" indent="0" algn="ctr" defTabSz="711200">
            <a:lnSpc>
              <a:spcPct val="100000"/>
            </a:lnSpc>
            <a:spcBef>
              <a:spcPct val="0"/>
            </a:spcBef>
            <a:spcAft>
              <a:spcPts val="0"/>
            </a:spcAft>
            <a:buNone/>
          </a:pPr>
          <a:r>
            <a:rPr lang="en-GB" sz="1600" b="0" kern="1200" dirty="0">
              <a:latin typeface="+mj-lt"/>
              <a:cs typeface="Arial" panose="020B0604020202020204" pitchFamily="34" charset="0"/>
            </a:rPr>
            <a:t> – </a:t>
          </a:r>
          <a:r>
            <a:rPr lang="en-GB" sz="1600" b="0" kern="1200" dirty="0" err="1">
              <a:latin typeface="+mj-lt"/>
              <a:cs typeface="Arial" panose="020B0604020202020204" pitchFamily="34" charset="0"/>
            </a:rPr>
            <a:t>subsidijos</a:t>
          </a:r>
          <a:endParaRPr lang="lt-LT" sz="1600" b="0" kern="1200" dirty="0">
            <a:latin typeface="+mj-lt"/>
          </a:endParaRPr>
        </a:p>
      </dsp:txBody>
      <dsp:txXfrm>
        <a:off x="6584693" y="823920"/>
        <a:ext cx="4347455" cy="1580302"/>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2DA0950-487B-4546-B071-94425E13B3A5}">
      <dsp:nvSpPr>
        <dsp:cNvPr id="0" name=""/>
        <dsp:cNvSpPr/>
      </dsp:nvSpPr>
      <dsp:spPr>
        <a:xfrm>
          <a:off x="0" y="0"/>
          <a:ext cx="5557234" cy="1081034"/>
        </a:xfrm>
        <a:prstGeom prst="roundRect">
          <a:avLst>
            <a:gd name="adj" fmla="val 10000"/>
          </a:avLst>
        </a:prstGeom>
        <a:gradFill rotWithShape="1">
          <a:gsLst>
            <a:gs pos="0">
              <a:schemeClr val="accent5">
                <a:lumMod val="110000"/>
                <a:satMod val="105000"/>
                <a:tint val="67000"/>
              </a:schemeClr>
            </a:gs>
            <a:gs pos="50000">
              <a:schemeClr val="accent5">
                <a:lumMod val="105000"/>
                <a:satMod val="103000"/>
                <a:tint val="73000"/>
              </a:schemeClr>
            </a:gs>
            <a:gs pos="100000">
              <a:schemeClr val="accent5">
                <a:lumMod val="105000"/>
                <a:satMod val="109000"/>
                <a:tint val="81000"/>
              </a:schemeClr>
            </a:gs>
          </a:gsLst>
          <a:lin ang="5400000" scaled="0"/>
        </a:gradFill>
        <a:ln w="6350" cap="flat" cmpd="sng" algn="ctr">
          <a:solidFill>
            <a:schemeClr val="accent5"/>
          </a:solidFill>
          <a:prstDash val="solid"/>
          <a:miter lim="800000"/>
        </a:ln>
        <a:effectLst/>
      </dsp:spPr>
      <dsp:style>
        <a:lnRef idx="1">
          <a:schemeClr val="accent5"/>
        </a:lnRef>
        <a:fillRef idx="2">
          <a:schemeClr val="accent5"/>
        </a:fillRef>
        <a:effectRef idx="1">
          <a:schemeClr val="accent5"/>
        </a:effectRef>
        <a:fontRef idx="minor">
          <a:schemeClr val="dk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endParaRPr lang="lt-LT" sz="1600" b="1" kern="1200" dirty="0">
            <a:solidFill>
              <a:schemeClr val="accent5">
                <a:lumMod val="75000"/>
              </a:schemeClr>
            </a:solidFill>
            <a:latin typeface="+mj-lt"/>
            <a:ea typeface="+mj-ea"/>
            <a:cs typeface="Arial" panose="020B0604020202020204" pitchFamily="34" charset="0"/>
          </a:endParaRPr>
        </a:p>
        <a:p>
          <a:pPr marL="0" lvl="0" indent="0" algn="ctr" defTabSz="711200">
            <a:lnSpc>
              <a:spcPct val="90000"/>
            </a:lnSpc>
            <a:spcBef>
              <a:spcPct val="0"/>
            </a:spcBef>
            <a:spcAft>
              <a:spcPct val="35000"/>
            </a:spcAft>
            <a:buNone/>
          </a:pPr>
          <a:endParaRPr lang="lt-LT" sz="1600" b="1" kern="1200" dirty="0">
            <a:solidFill>
              <a:schemeClr val="accent5">
                <a:lumMod val="75000"/>
              </a:schemeClr>
            </a:solidFill>
            <a:latin typeface="+mj-lt"/>
            <a:ea typeface="+mj-ea"/>
            <a:cs typeface="Arial" panose="020B0604020202020204" pitchFamily="34" charset="0"/>
          </a:endParaRPr>
        </a:p>
        <a:p>
          <a:pPr marL="0" lvl="0" indent="0" algn="ctr" defTabSz="711200">
            <a:lnSpc>
              <a:spcPct val="90000"/>
            </a:lnSpc>
            <a:spcBef>
              <a:spcPct val="0"/>
            </a:spcBef>
            <a:spcAft>
              <a:spcPct val="35000"/>
            </a:spcAft>
            <a:buNone/>
          </a:pPr>
          <a:r>
            <a:rPr lang="en-US" sz="1700" b="1" kern="1200" dirty="0">
              <a:solidFill>
                <a:schemeClr val="accent5">
                  <a:lumMod val="75000"/>
                </a:schemeClr>
              </a:solidFill>
              <a:latin typeface="+mj-lt"/>
              <a:ea typeface="+mj-ea"/>
              <a:cs typeface="Arial" panose="020B0604020202020204" pitchFamily="34" charset="0"/>
            </a:rPr>
            <a:t>2</a:t>
          </a:r>
          <a:r>
            <a:rPr lang="lt-LT" sz="1700" b="1" kern="1200" dirty="0">
              <a:solidFill>
                <a:schemeClr val="accent5">
                  <a:lumMod val="75000"/>
                </a:schemeClr>
              </a:solidFill>
              <a:latin typeface="+mj-lt"/>
              <a:ea typeface="+mj-ea"/>
              <a:cs typeface="Arial" panose="020B0604020202020204" pitchFamily="34" charset="0"/>
            </a:rPr>
            <a:t>.1. uždavinio </a:t>
          </a:r>
          <a:r>
            <a:rPr lang="en-US" sz="1700" b="1" kern="1200" dirty="0">
              <a:solidFill>
                <a:schemeClr val="accent5">
                  <a:lumMod val="75000"/>
                </a:schemeClr>
              </a:solidFill>
              <a:latin typeface="+mj-lt"/>
              <a:ea typeface="+mj-ea"/>
              <a:cs typeface="Arial" panose="020B0604020202020204" pitchFamily="34" charset="0"/>
            </a:rPr>
            <a:t>– </a:t>
          </a:r>
          <a:r>
            <a:rPr lang="lt-LT" sz="1700" b="1" kern="1200" dirty="0">
              <a:solidFill>
                <a:schemeClr val="accent5">
                  <a:lumMod val="75000"/>
                </a:schemeClr>
              </a:solidFill>
              <a:latin typeface="+mj-lt"/>
              <a:ea typeface="+mj-ea"/>
              <a:cs typeface="Arial" panose="020B0604020202020204" pitchFamily="34" charset="0"/>
            </a:rPr>
            <a:t>Skatinti naudoti energijos vartojimo efektyvumą ir mažinti išmetamų šiltnamio efektą sukeliančių dujų kiekį – įgyvendinamos veiklos</a:t>
          </a:r>
          <a:endParaRPr lang="en-US" sz="1700" b="0" kern="1200" dirty="0">
            <a:solidFill>
              <a:schemeClr val="accent5">
                <a:lumMod val="75000"/>
              </a:schemeClr>
            </a:solidFill>
          </a:endParaRPr>
        </a:p>
      </dsp:txBody>
      <dsp:txXfrm>
        <a:off x="0" y="0"/>
        <a:ext cx="5557234" cy="324310"/>
      </dsp:txXfrm>
    </dsp:sp>
    <dsp:sp modelId="{71B7B9AA-11A7-4069-A938-D86ECDD388EB}">
      <dsp:nvSpPr>
        <dsp:cNvPr id="0" name=""/>
        <dsp:cNvSpPr/>
      </dsp:nvSpPr>
      <dsp:spPr>
        <a:xfrm>
          <a:off x="5979804" y="0"/>
          <a:ext cx="5557234" cy="1081034"/>
        </a:xfrm>
        <a:prstGeom prst="roundRect">
          <a:avLst>
            <a:gd name="adj" fmla="val 10000"/>
          </a:avLst>
        </a:prstGeom>
        <a:solidFill>
          <a:schemeClr val="accent5">
            <a:lumMod val="60000"/>
            <a:lumOff val="40000"/>
          </a:schemeClr>
        </a:solidFill>
        <a:ln w="12700" cap="flat" cmpd="sng" algn="ctr">
          <a:solidFill>
            <a:schemeClr val="accent5">
              <a:shade val="50000"/>
            </a:schemeClr>
          </a:solidFill>
          <a:prstDash val="solid"/>
          <a:miter lim="800000"/>
        </a:ln>
        <a:effectLst/>
      </dsp:spPr>
      <dsp:style>
        <a:lnRef idx="2">
          <a:schemeClr val="accent5">
            <a:shade val="50000"/>
          </a:schemeClr>
        </a:lnRef>
        <a:fillRef idx="1">
          <a:schemeClr val="accent5"/>
        </a:fillRef>
        <a:effectRef idx="0">
          <a:schemeClr val="accent5"/>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100000"/>
            </a:lnSpc>
            <a:spcBef>
              <a:spcPct val="0"/>
            </a:spcBef>
            <a:spcAft>
              <a:spcPts val="0"/>
            </a:spcAft>
            <a:buNone/>
          </a:pPr>
          <a:endParaRPr lang="lt-LT" sz="1600" b="1" kern="1200" dirty="0">
            <a:solidFill>
              <a:schemeClr val="accent5">
                <a:lumMod val="75000"/>
              </a:schemeClr>
            </a:solidFill>
            <a:latin typeface="+mj-lt"/>
            <a:ea typeface="+mj-ea"/>
            <a:cs typeface="Arial" panose="020B0604020202020204" pitchFamily="34" charset="0"/>
          </a:endParaRPr>
        </a:p>
        <a:p>
          <a:pPr marL="0" lvl="0" indent="0" algn="ctr" defTabSz="711200">
            <a:lnSpc>
              <a:spcPct val="100000"/>
            </a:lnSpc>
            <a:spcBef>
              <a:spcPct val="0"/>
            </a:spcBef>
            <a:spcAft>
              <a:spcPts val="0"/>
            </a:spcAft>
            <a:buNone/>
          </a:pPr>
          <a:endParaRPr lang="lt-LT" sz="1600" b="1" kern="1200" dirty="0">
            <a:solidFill>
              <a:schemeClr val="accent5">
                <a:lumMod val="75000"/>
              </a:schemeClr>
            </a:solidFill>
            <a:latin typeface="+mj-lt"/>
            <a:ea typeface="+mj-ea"/>
            <a:cs typeface="Arial" panose="020B0604020202020204" pitchFamily="34" charset="0"/>
          </a:endParaRPr>
        </a:p>
        <a:p>
          <a:pPr marL="0" lvl="0" indent="0" algn="ctr" defTabSz="711200">
            <a:lnSpc>
              <a:spcPct val="100000"/>
            </a:lnSpc>
            <a:spcBef>
              <a:spcPct val="0"/>
            </a:spcBef>
            <a:spcAft>
              <a:spcPts val="0"/>
            </a:spcAft>
            <a:buNone/>
          </a:pPr>
          <a:r>
            <a:rPr lang="en-US" sz="1700" b="1" kern="1200" dirty="0">
              <a:solidFill>
                <a:schemeClr val="accent5">
                  <a:lumMod val="75000"/>
                </a:schemeClr>
              </a:solidFill>
              <a:latin typeface="+mj-lt"/>
              <a:ea typeface="+mj-ea"/>
              <a:cs typeface="Arial" panose="020B0604020202020204" pitchFamily="34" charset="0"/>
            </a:rPr>
            <a:t>2</a:t>
          </a:r>
          <a:r>
            <a:rPr lang="lt-LT" sz="1700" b="1" kern="1200" dirty="0">
              <a:solidFill>
                <a:schemeClr val="accent5">
                  <a:lumMod val="75000"/>
                </a:schemeClr>
              </a:solidFill>
              <a:latin typeface="+mj-lt"/>
              <a:ea typeface="+mj-ea"/>
              <a:cs typeface="Arial" panose="020B0604020202020204" pitchFamily="34" charset="0"/>
            </a:rPr>
            <a:t>.</a:t>
          </a:r>
          <a:r>
            <a:rPr lang="en-US" sz="1700" b="1" kern="1200" dirty="0">
              <a:solidFill>
                <a:schemeClr val="accent5">
                  <a:lumMod val="75000"/>
                </a:schemeClr>
              </a:solidFill>
              <a:latin typeface="+mj-lt"/>
              <a:ea typeface="+mj-ea"/>
              <a:cs typeface="Arial" panose="020B0604020202020204" pitchFamily="34" charset="0"/>
            </a:rPr>
            <a:t>2</a:t>
          </a:r>
          <a:r>
            <a:rPr lang="lt-LT" sz="1700" b="1" kern="1200" dirty="0">
              <a:solidFill>
                <a:schemeClr val="accent5">
                  <a:lumMod val="75000"/>
                </a:schemeClr>
              </a:solidFill>
              <a:latin typeface="+mj-lt"/>
              <a:ea typeface="+mj-ea"/>
              <a:cs typeface="Arial" panose="020B0604020202020204" pitchFamily="34" charset="0"/>
            </a:rPr>
            <a:t>. Uždavinio - </a:t>
          </a:r>
          <a:r>
            <a:rPr lang="en-US" sz="1700" b="1" kern="1200" dirty="0" err="1">
              <a:solidFill>
                <a:schemeClr val="accent5">
                  <a:lumMod val="75000"/>
                </a:schemeClr>
              </a:solidFill>
              <a:latin typeface="+mj-lt"/>
              <a:ea typeface="+mj-ea"/>
              <a:cs typeface="Arial" panose="020B0604020202020204" pitchFamily="34" charset="0"/>
            </a:rPr>
            <a:t>Skatinti</a:t>
          </a:r>
          <a:r>
            <a:rPr lang="en-US" sz="1700" b="1" kern="1200" dirty="0">
              <a:solidFill>
                <a:schemeClr val="accent5">
                  <a:lumMod val="75000"/>
                </a:schemeClr>
              </a:solidFill>
              <a:latin typeface="+mj-lt"/>
              <a:ea typeface="+mj-ea"/>
              <a:cs typeface="Arial" panose="020B0604020202020204" pitchFamily="34" charset="0"/>
            </a:rPr>
            <a:t> </a:t>
          </a:r>
          <a:r>
            <a:rPr lang="en-US" sz="1700" b="1" kern="1200" dirty="0" err="1">
              <a:solidFill>
                <a:schemeClr val="accent5">
                  <a:lumMod val="75000"/>
                </a:schemeClr>
              </a:solidFill>
              <a:latin typeface="+mj-lt"/>
              <a:ea typeface="+mj-ea"/>
              <a:cs typeface="Arial" panose="020B0604020202020204" pitchFamily="34" charset="0"/>
            </a:rPr>
            <a:t>atsinaujinančiąją</a:t>
          </a:r>
          <a:r>
            <a:rPr lang="en-US" sz="1700" b="1" kern="1200" dirty="0">
              <a:solidFill>
                <a:schemeClr val="accent5">
                  <a:lumMod val="75000"/>
                </a:schemeClr>
              </a:solidFill>
              <a:latin typeface="+mj-lt"/>
              <a:ea typeface="+mj-ea"/>
              <a:cs typeface="Arial" panose="020B0604020202020204" pitchFamily="34" charset="0"/>
            </a:rPr>
            <a:t> </a:t>
          </a:r>
          <a:r>
            <a:rPr lang="en-US" sz="1700" b="1" kern="1200" dirty="0" err="1">
              <a:solidFill>
                <a:schemeClr val="accent5">
                  <a:lumMod val="75000"/>
                </a:schemeClr>
              </a:solidFill>
              <a:latin typeface="+mj-lt"/>
              <a:ea typeface="+mj-ea"/>
              <a:cs typeface="Arial" panose="020B0604020202020204" pitchFamily="34" charset="0"/>
            </a:rPr>
            <a:t>energiją</a:t>
          </a:r>
          <a:r>
            <a:rPr lang="en-US" sz="1700" b="1" kern="1200" dirty="0">
              <a:solidFill>
                <a:schemeClr val="accent5">
                  <a:lumMod val="75000"/>
                </a:schemeClr>
              </a:solidFill>
              <a:latin typeface="+mj-lt"/>
              <a:ea typeface="+mj-ea"/>
              <a:cs typeface="Arial" panose="020B0604020202020204" pitchFamily="34" charset="0"/>
            </a:rPr>
            <a:t> </a:t>
          </a:r>
          <a:r>
            <a:rPr lang="en-US" sz="1700" b="1" kern="1200" dirty="0" err="1">
              <a:solidFill>
                <a:schemeClr val="accent5">
                  <a:lumMod val="75000"/>
                </a:schemeClr>
              </a:solidFill>
              <a:latin typeface="+mj-lt"/>
              <a:ea typeface="+mj-ea"/>
              <a:cs typeface="Arial" panose="020B0604020202020204" pitchFamily="34" charset="0"/>
            </a:rPr>
            <a:t>pagal</a:t>
          </a:r>
          <a:r>
            <a:rPr lang="en-US" sz="1700" b="1" kern="1200" dirty="0">
              <a:solidFill>
                <a:schemeClr val="accent5">
                  <a:lumMod val="75000"/>
                </a:schemeClr>
              </a:solidFill>
              <a:latin typeface="+mj-lt"/>
              <a:ea typeface="+mj-ea"/>
              <a:cs typeface="Arial" panose="020B0604020202020204" pitchFamily="34" charset="0"/>
            </a:rPr>
            <a:t> </a:t>
          </a:r>
          <a:r>
            <a:rPr lang="en-US" sz="1700" b="1" kern="1200" dirty="0" err="1">
              <a:solidFill>
                <a:schemeClr val="accent5">
                  <a:lumMod val="75000"/>
                </a:schemeClr>
              </a:solidFill>
              <a:latin typeface="+mj-lt"/>
              <a:ea typeface="+mj-ea"/>
              <a:cs typeface="Arial" panose="020B0604020202020204" pitchFamily="34" charset="0"/>
            </a:rPr>
            <a:t>Direktyvą</a:t>
          </a:r>
          <a:r>
            <a:rPr lang="en-US" sz="1700" b="1" kern="1200" dirty="0">
              <a:solidFill>
                <a:schemeClr val="accent5">
                  <a:lumMod val="75000"/>
                </a:schemeClr>
              </a:solidFill>
              <a:latin typeface="+mj-lt"/>
              <a:ea typeface="+mj-ea"/>
              <a:cs typeface="Arial" panose="020B0604020202020204" pitchFamily="34" charset="0"/>
            </a:rPr>
            <a:t> (ES) 2018/2001, </a:t>
          </a:r>
          <a:r>
            <a:rPr lang="en-US" sz="1700" b="1" kern="1200" dirty="0" err="1">
              <a:solidFill>
                <a:schemeClr val="accent5">
                  <a:lumMod val="75000"/>
                </a:schemeClr>
              </a:solidFill>
              <a:latin typeface="+mj-lt"/>
              <a:ea typeface="+mj-ea"/>
              <a:cs typeface="Arial" panose="020B0604020202020204" pitchFamily="34" charset="0"/>
            </a:rPr>
            <a:t>įskaitant</a:t>
          </a:r>
          <a:r>
            <a:rPr lang="en-US" sz="1700" b="1" kern="1200" dirty="0">
              <a:solidFill>
                <a:schemeClr val="accent5">
                  <a:lumMod val="75000"/>
                </a:schemeClr>
              </a:solidFill>
              <a:latin typeface="+mj-lt"/>
              <a:ea typeface="+mj-ea"/>
              <a:cs typeface="Arial" panose="020B0604020202020204" pitchFamily="34" charset="0"/>
            </a:rPr>
            <a:t> </a:t>
          </a:r>
          <a:r>
            <a:rPr lang="en-US" sz="1700" b="1" kern="1200" dirty="0" err="1">
              <a:solidFill>
                <a:schemeClr val="accent5">
                  <a:lumMod val="75000"/>
                </a:schemeClr>
              </a:solidFill>
              <a:latin typeface="+mj-lt"/>
              <a:ea typeface="+mj-ea"/>
              <a:cs typeface="Arial" panose="020B0604020202020204" pitchFamily="34" charset="0"/>
            </a:rPr>
            <a:t>joje</a:t>
          </a:r>
          <a:r>
            <a:rPr lang="en-US" sz="1700" b="1" kern="1200" dirty="0">
              <a:solidFill>
                <a:schemeClr val="accent5">
                  <a:lumMod val="75000"/>
                </a:schemeClr>
              </a:solidFill>
              <a:latin typeface="+mj-lt"/>
              <a:ea typeface="+mj-ea"/>
              <a:cs typeface="Arial" panose="020B0604020202020204" pitchFamily="34" charset="0"/>
            </a:rPr>
            <a:t> </a:t>
          </a:r>
          <a:r>
            <a:rPr lang="en-US" sz="1700" b="1" kern="1200" dirty="0" err="1">
              <a:solidFill>
                <a:schemeClr val="accent5">
                  <a:lumMod val="75000"/>
                </a:schemeClr>
              </a:solidFill>
              <a:latin typeface="+mj-lt"/>
              <a:ea typeface="+mj-ea"/>
              <a:cs typeface="Arial" panose="020B0604020202020204" pitchFamily="34" charset="0"/>
            </a:rPr>
            <a:t>nustatytus</a:t>
          </a:r>
          <a:r>
            <a:rPr lang="en-US" sz="1700" b="1" kern="1200" dirty="0">
              <a:solidFill>
                <a:schemeClr val="accent5">
                  <a:lumMod val="75000"/>
                </a:schemeClr>
              </a:solidFill>
              <a:latin typeface="+mj-lt"/>
              <a:ea typeface="+mj-ea"/>
              <a:cs typeface="Arial" panose="020B0604020202020204" pitchFamily="34" charset="0"/>
            </a:rPr>
            <a:t> </a:t>
          </a:r>
          <a:r>
            <a:rPr lang="en-US" sz="1700" b="1" kern="1200" dirty="0" err="1">
              <a:solidFill>
                <a:schemeClr val="accent5">
                  <a:lumMod val="75000"/>
                </a:schemeClr>
              </a:solidFill>
              <a:latin typeface="+mj-lt"/>
              <a:ea typeface="+mj-ea"/>
              <a:cs typeface="Arial" panose="020B0604020202020204" pitchFamily="34" charset="0"/>
            </a:rPr>
            <a:t>tvarumo</a:t>
          </a:r>
          <a:r>
            <a:rPr lang="en-US" sz="1700" b="1" kern="1200" dirty="0">
              <a:solidFill>
                <a:schemeClr val="accent5">
                  <a:lumMod val="75000"/>
                </a:schemeClr>
              </a:solidFill>
              <a:latin typeface="+mj-lt"/>
              <a:ea typeface="+mj-ea"/>
              <a:cs typeface="Arial" panose="020B0604020202020204" pitchFamily="34" charset="0"/>
            </a:rPr>
            <a:t> </a:t>
          </a:r>
          <a:r>
            <a:rPr lang="en-US" sz="1700" b="1" kern="1200" dirty="0" err="1">
              <a:solidFill>
                <a:schemeClr val="accent5">
                  <a:lumMod val="75000"/>
                </a:schemeClr>
              </a:solidFill>
              <a:latin typeface="+mj-lt"/>
              <a:ea typeface="+mj-ea"/>
              <a:cs typeface="Arial" panose="020B0604020202020204" pitchFamily="34" charset="0"/>
            </a:rPr>
            <a:t>kriterijus</a:t>
          </a:r>
          <a:r>
            <a:rPr lang="lt-LT" sz="1700" b="1" kern="1200" dirty="0">
              <a:solidFill>
                <a:schemeClr val="accent5">
                  <a:lumMod val="75000"/>
                </a:schemeClr>
              </a:solidFill>
              <a:latin typeface="+mj-lt"/>
              <a:ea typeface="+mj-ea"/>
              <a:cs typeface="Arial" panose="020B0604020202020204" pitchFamily="34" charset="0"/>
            </a:rPr>
            <a:t>- įgyvendinamos veiklos</a:t>
          </a:r>
          <a:endParaRPr lang="lt-LT" sz="1700" b="0" kern="1200" dirty="0">
            <a:solidFill>
              <a:schemeClr val="accent5">
                <a:lumMod val="75000"/>
              </a:schemeClr>
            </a:solidFill>
            <a:latin typeface="+mj-lt"/>
          </a:endParaRPr>
        </a:p>
      </dsp:txBody>
      <dsp:txXfrm>
        <a:off x="5979804" y="0"/>
        <a:ext cx="5557234" cy="324310"/>
      </dsp:txXfrm>
    </dsp:sp>
  </dsp:spTree>
</dsp:drawing>
</file>

<file path=ppt/diagrams/layout1.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10.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9.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0.3932</cdr:x>
      <cdr:y>0.21837</cdr:y>
    </cdr:from>
    <cdr:to>
      <cdr:x>0.48724</cdr:x>
      <cdr:y>0.43985</cdr:y>
    </cdr:to>
    <cdr:sp macro="" textlink="">
      <cdr:nvSpPr>
        <cdr:cNvPr id="2" name="Rectangle 1"/>
        <cdr:cNvSpPr/>
      </cdr:nvSpPr>
      <cdr:spPr>
        <a:xfrm xmlns:a="http://schemas.openxmlformats.org/drawingml/2006/main">
          <a:off x="4411227" y="1063486"/>
          <a:ext cx="1055077" cy="1078668"/>
        </a:xfrm>
        <a:prstGeom xmlns:a="http://schemas.openxmlformats.org/drawingml/2006/main" prst="rect">
          <a:avLst/>
        </a:prstGeom>
        <a:noFill xmlns:a="http://schemas.openxmlformats.org/drawingml/2006/main"/>
        <a:ln xmlns:a="http://schemas.openxmlformats.org/drawingml/2006/main">
          <a:no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r>
            <a:rPr lang="lt-LT" sz="1400" i="1" dirty="0">
              <a:solidFill>
                <a:schemeClr val="bg1"/>
              </a:solidFill>
            </a:rPr>
            <a:t>Dar vyksta derybos  su Europos Komisija </a:t>
          </a:r>
        </a:p>
      </cdr:txBody>
    </cdr:sp>
  </cdr:relSizeAnchor>
</c:userShapes>
</file>

<file path=ppt/drawings/drawing2.xml><?xml version="1.0" encoding="utf-8"?>
<c:userShapes xmlns:c="http://schemas.openxmlformats.org/drawingml/2006/chart">
  <cdr:relSizeAnchor xmlns:cdr="http://schemas.openxmlformats.org/drawingml/2006/chartDrawing">
    <cdr:from>
      <cdr:x>0.59964</cdr:x>
      <cdr:y>0.18924</cdr:y>
    </cdr:from>
    <cdr:to>
      <cdr:x>0.78725</cdr:x>
      <cdr:y>0.5</cdr:y>
    </cdr:to>
    <cdr:sp macro="" textlink="">
      <cdr:nvSpPr>
        <cdr:cNvPr id="2" name="Flowchart: Preparation 1"/>
        <cdr:cNvSpPr/>
      </cdr:nvSpPr>
      <cdr:spPr>
        <a:xfrm xmlns:a="http://schemas.openxmlformats.org/drawingml/2006/main">
          <a:off x="6712298" y="954593"/>
          <a:ext cx="2100106" cy="1567543"/>
        </a:xfrm>
        <a:prstGeom xmlns:a="http://schemas.openxmlformats.org/drawingml/2006/main" prst="flowChartPreparation">
          <a:avLst/>
        </a:prstGeom>
        <a:solidFill xmlns:a="http://schemas.openxmlformats.org/drawingml/2006/main">
          <a:schemeClr val="accent3"/>
        </a:solidFill>
        <a:ln xmlns:a="http://schemas.openxmlformats.org/drawingml/2006/main">
          <a:no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pPr algn="just"/>
          <a:r>
            <a:rPr lang="lt-LT" sz="1400" b="1" dirty="0">
              <a:solidFill>
                <a:schemeClr val="bg1"/>
              </a:solidFill>
            </a:rPr>
            <a:t>Inovacijoms:</a:t>
          </a:r>
        </a:p>
        <a:p xmlns:a="http://schemas.openxmlformats.org/drawingml/2006/main">
          <a:pPr algn="just"/>
          <a:r>
            <a:rPr lang="lt-LT" sz="1400" b="1" dirty="0">
              <a:solidFill>
                <a:schemeClr val="bg1"/>
              </a:solidFill>
            </a:rPr>
            <a:t>+ 10,0 mln. eurų Ko-investicinis fondas </a:t>
          </a:r>
        </a:p>
        <a:p xmlns:a="http://schemas.openxmlformats.org/drawingml/2006/main">
          <a:pPr algn="just"/>
          <a:r>
            <a:rPr lang="lt-LT" i="1" dirty="0">
              <a:solidFill>
                <a:schemeClr val="bg1"/>
              </a:solidFill>
            </a:rPr>
            <a:t>(+ 30,0 mln. eurų </a:t>
          </a:r>
          <a:r>
            <a:rPr lang="lt-LT" i="1" dirty="0" err="1">
              <a:solidFill>
                <a:schemeClr val="bg1"/>
              </a:solidFill>
            </a:rPr>
            <a:t>grįž</a:t>
          </a:r>
          <a:r>
            <a:rPr lang="lt-LT" i="1" dirty="0">
              <a:solidFill>
                <a:schemeClr val="bg1"/>
              </a:solidFill>
            </a:rPr>
            <a:t>. lėšos)</a:t>
          </a: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lt-LT"/>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923A152-58A9-482C-A1BF-3784273BCA6A}" type="datetimeFigureOut">
              <a:rPr lang="lt-LT" smtClean="0"/>
              <a:t>2022-08-18</a:t>
            </a:fld>
            <a:endParaRPr lang="lt-LT"/>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lt-LT"/>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t-LT"/>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lt-LT"/>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2555CD9-F513-4B3A-9A38-4073B899965B}" type="slidenum">
              <a:rPr lang="lt-LT" smtClean="0"/>
              <a:t>‹#›</a:t>
            </a:fld>
            <a:endParaRPr lang="lt-LT"/>
          </a:p>
        </p:txBody>
      </p:sp>
    </p:spTree>
    <p:extLst>
      <p:ext uri="{BB962C8B-B14F-4D97-AF65-F5344CB8AC3E}">
        <p14:creationId xmlns:p14="http://schemas.microsoft.com/office/powerpoint/2010/main" val="10491260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t-LT"/>
          </a:p>
        </p:txBody>
      </p:sp>
      <p:sp>
        <p:nvSpPr>
          <p:cNvPr id="4" name="Slide Number Placeholder 3"/>
          <p:cNvSpPr>
            <a:spLocks noGrp="1"/>
          </p:cNvSpPr>
          <p:nvPr>
            <p:ph type="sldNum" sz="quarter" idx="10"/>
          </p:nvPr>
        </p:nvSpPr>
        <p:spPr/>
        <p:txBody>
          <a:bodyPr/>
          <a:lstStyle/>
          <a:p>
            <a:fld id="{D2555CD9-F513-4B3A-9A38-4073B899965B}" type="slidenum">
              <a:rPr lang="lt-LT" smtClean="0"/>
              <a:t>1</a:t>
            </a:fld>
            <a:endParaRPr lang="lt-LT"/>
          </a:p>
        </p:txBody>
      </p:sp>
    </p:spTree>
    <p:extLst>
      <p:ext uri="{BB962C8B-B14F-4D97-AF65-F5344CB8AC3E}">
        <p14:creationId xmlns:p14="http://schemas.microsoft.com/office/powerpoint/2010/main" val="374170395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4EFC9EC-72A3-A944-9F35-A0D7183B094C}" type="slidenum">
              <a:rPr lang="en-US" smtClean="0"/>
              <a:t>19</a:t>
            </a:fld>
            <a:endParaRPr lang="en-US" dirty="0"/>
          </a:p>
        </p:txBody>
      </p:sp>
    </p:spTree>
    <p:extLst>
      <p:ext uri="{BB962C8B-B14F-4D97-AF65-F5344CB8AC3E}">
        <p14:creationId xmlns:p14="http://schemas.microsoft.com/office/powerpoint/2010/main" val="417490754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4EFC9EC-72A3-A944-9F35-A0D7183B094C}" type="slidenum">
              <a:rPr lang="en-US" smtClean="0"/>
              <a:t>20</a:t>
            </a:fld>
            <a:endParaRPr lang="en-US"/>
          </a:p>
        </p:txBody>
      </p:sp>
    </p:spTree>
    <p:extLst>
      <p:ext uri="{BB962C8B-B14F-4D97-AF65-F5344CB8AC3E}">
        <p14:creationId xmlns:p14="http://schemas.microsoft.com/office/powerpoint/2010/main" val="41734059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t-LT" dirty="0"/>
          </a:p>
        </p:txBody>
      </p:sp>
      <p:sp>
        <p:nvSpPr>
          <p:cNvPr id="4" name="Slide Number Placeholder 3"/>
          <p:cNvSpPr>
            <a:spLocks noGrp="1"/>
          </p:cNvSpPr>
          <p:nvPr>
            <p:ph type="sldNum" sz="quarter" idx="10"/>
          </p:nvPr>
        </p:nvSpPr>
        <p:spPr/>
        <p:txBody>
          <a:bodyPr/>
          <a:lstStyle/>
          <a:p>
            <a:fld id="{D2555CD9-F513-4B3A-9A38-4073B899965B}" type="slidenum">
              <a:rPr lang="lt-LT" smtClean="0"/>
              <a:t>3</a:t>
            </a:fld>
            <a:endParaRPr lang="lt-LT"/>
          </a:p>
        </p:txBody>
      </p:sp>
    </p:spTree>
    <p:extLst>
      <p:ext uri="{BB962C8B-B14F-4D97-AF65-F5344CB8AC3E}">
        <p14:creationId xmlns:p14="http://schemas.microsoft.com/office/powerpoint/2010/main" val="14508440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t-LT" dirty="0"/>
          </a:p>
        </p:txBody>
      </p:sp>
      <p:sp>
        <p:nvSpPr>
          <p:cNvPr id="4" name="Slide Number Placeholder 3"/>
          <p:cNvSpPr>
            <a:spLocks noGrp="1"/>
          </p:cNvSpPr>
          <p:nvPr>
            <p:ph type="sldNum" sz="quarter" idx="5"/>
          </p:nvPr>
        </p:nvSpPr>
        <p:spPr/>
        <p:txBody>
          <a:bodyPr/>
          <a:lstStyle/>
          <a:p>
            <a:fld id="{D2555CD9-F513-4B3A-9A38-4073B899965B}" type="slidenum">
              <a:rPr lang="lt-LT" smtClean="0"/>
              <a:t>4</a:t>
            </a:fld>
            <a:endParaRPr lang="lt-LT"/>
          </a:p>
        </p:txBody>
      </p:sp>
    </p:spTree>
    <p:extLst>
      <p:ext uri="{BB962C8B-B14F-4D97-AF65-F5344CB8AC3E}">
        <p14:creationId xmlns:p14="http://schemas.microsoft.com/office/powerpoint/2010/main" val="13001500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lt-LT" b="1" dirty="0"/>
              <a:t>2021-2027 m. ES fondų investicijos 1 prioritetui sieks 748 474  600 Eur, iš jų VVL regionui 576  325 442 E</a:t>
            </a:r>
            <a:r>
              <a:rPr lang="en-US" b="1" dirty="0" err="1"/>
              <a:t>ur</a:t>
            </a:r>
            <a:r>
              <a:rPr lang="lt-LT" b="1" dirty="0"/>
              <a:t>, Sostinės </a:t>
            </a:r>
            <a:r>
              <a:rPr lang="en-US" b="1" dirty="0"/>
              <a:t>r</a:t>
            </a:r>
            <a:r>
              <a:rPr lang="lt-LT" b="1" dirty="0" err="1"/>
              <a:t>egionui</a:t>
            </a:r>
            <a:r>
              <a:rPr lang="lt-LT" b="1" dirty="0"/>
              <a:t> 172  149 158 E</a:t>
            </a:r>
            <a:r>
              <a:rPr lang="en-US" b="1" dirty="0" err="1"/>
              <a:t>ur</a:t>
            </a:r>
            <a:r>
              <a:rPr lang="lt-LT" b="1" dirty="0"/>
              <a:t>, investicijos 2 prioritetui sieks 120 814 162 E</a:t>
            </a:r>
            <a:r>
              <a:rPr lang="en-US" b="1" dirty="0" err="1"/>
              <a:t>ur</a:t>
            </a:r>
            <a:r>
              <a:rPr lang="lt-LT" b="1" dirty="0"/>
              <a:t>.</a:t>
            </a:r>
          </a:p>
          <a:p>
            <a:r>
              <a:rPr lang="lt-LT" b="1" dirty="0">
                <a:solidFill>
                  <a:schemeClr val="tx1"/>
                </a:solidFill>
              </a:rPr>
              <a:t>Pirmas veiklos „Skatinti inovacijų pasiūlą“ kvietimas planuojamas </a:t>
            </a:r>
            <a:r>
              <a:rPr lang="en-US" b="1" dirty="0">
                <a:solidFill>
                  <a:schemeClr val="tx1"/>
                </a:solidFill>
              </a:rPr>
              <a:t>2022 m. IV </a:t>
            </a:r>
            <a:r>
              <a:rPr lang="en-US" b="1" dirty="0" err="1">
                <a:solidFill>
                  <a:schemeClr val="tx1"/>
                </a:solidFill>
              </a:rPr>
              <a:t>ketvirtyje</a:t>
            </a:r>
            <a:r>
              <a:rPr lang="en-US" b="1" dirty="0">
                <a:solidFill>
                  <a:schemeClr val="tx1"/>
                </a:solidFill>
              </a:rPr>
              <a:t> (</a:t>
            </a:r>
            <a:r>
              <a:rPr lang="en-US" b="1" dirty="0" err="1">
                <a:solidFill>
                  <a:schemeClr val="tx1"/>
                </a:solidFill>
              </a:rPr>
              <a:t>lapkritis</a:t>
            </a:r>
            <a:r>
              <a:rPr lang="lt-LT" b="1" dirty="0">
                <a:solidFill>
                  <a:schemeClr val="tx1"/>
                </a:solidFill>
              </a:rPr>
              <a:t>)</a:t>
            </a:r>
            <a:r>
              <a:rPr lang="en-US" b="1" dirty="0">
                <a:solidFill>
                  <a:schemeClr val="tx1"/>
                </a:solidFill>
              </a:rPr>
              <a:t> - MTEP </a:t>
            </a:r>
            <a:r>
              <a:rPr lang="en-US" b="1" dirty="0" err="1">
                <a:solidFill>
                  <a:schemeClr val="tx1"/>
                </a:solidFill>
              </a:rPr>
              <a:t>ir</a:t>
            </a:r>
            <a:r>
              <a:rPr lang="en-US" b="1" dirty="0">
                <a:solidFill>
                  <a:schemeClr val="tx1"/>
                </a:solidFill>
              </a:rPr>
              <a:t> </a:t>
            </a:r>
            <a:r>
              <a:rPr lang="en-US" b="1" dirty="0" err="1">
                <a:solidFill>
                  <a:schemeClr val="tx1"/>
                </a:solidFill>
              </a:rPr>
              <a:t>patentavimo</a:t>
            </a:r>
            <a:r>
              <a:rPr lang="en-US" b="1" dirty="0">
                <a:solidFill>
                  <a:schemeClr val="tx1"/>
                </a:solidFill>
              </a:rPr>
              <a:t> </a:t>
            </a:r>
            <a:r>
              <a:rPr lang="en-US" b="1" dirty="0" err="1">
                <a:solidFill>
                  <a:schemeClr val="tx1"/>
                </a:solidFill>
              </a:rPr>
              <a:t>vykdymas</a:t>
            </a:r>
            <a:r>
              <a:rPr lang="en-US" b="1" dirty="0">
                <a:solidFill>
                  <a:schemeClr val="tx1"/>
                </a:solidFill>
              </a:rPr>
              <a:t> </a:t>
            </a:r>
            <a:r>
              <a:rPr lang="en-US" b="1" dirty="0" err="1">
                <a:solidFill>
                  <a:schemeClr val="tx1"/>
                </a:solidFill>
              </a:rPr>
              <a:t>pradedantiems</a:t>
            </a:r>
            <a:r>
              <a:rPr lang="en-US" b="1" dirty="0">
                <a:solidFill>
                  <a:schemeClr val="tx1"/>
                </a:solidFill>
              </a:rPr>
              <a:t> </a:t>
            </a:r>
            <a:r>
              <a:rPr lang="en-US" b="1" dirty="0" err="1">
                <a:solidFill>
                  <a:schemeClr val="tx1"/>
                </a:solidFill>
              </a:rPr>
              <a:t>inovatoriams</a:t>
            </a:r>
            <a:r>
              <a:rPr lang="en-US" b="1" dirty="0">
                <a:solidFill>
                  <a:schemeClr val="tx1"/>
                </a:solidFill>
              </a:rPr>
              <a:t> -  </a:t>
            </a:r>
            <a:r>
              <a:rPr lang="en-US" b="1" dirty="0" err="1">
                <a:solidFill>
                  <a:schemeClr val="tx1"/>
                </a:solidFill>
              </a:rPr>
              <a:t>numatyta</a:t>
            </a:r>
            <a:r>
              <a:rPr lang="en-US" b="1" dirty="0">
                <a:solidFill>
                  <a:schemeClr val="tx1"/>
                </a:solidFill>
              </a:rPr>
              <a:t> </a:t>
            </a:r>
            <a:r>
              <a:rPr lang="en-US" b="1" dirty="0" err="1">
                <a:solidFill>
                  <a:schemeClr val="tx1"/>
                </a:solidFill>
              </a:rPr>
              <a:t>suma</a:t>
            </a:r>
            <a:r>
              <a:rPr lang="en-US" b="1" dirty="0">
                <a:solidFill>
                  <a:schemeClr val="tx1"/>
                </a:solidFill>
              </a:rPr>
              <a:t> 1,8 </a:t>
            </a:r>
            <a:r>
              <a:rPr lang="en-US" b="1" dirty="0" err="1">
                <a:solidFill>
                  <a:schemeClr val="tx1"/>
                </a:solidFill>
              </a:rPr>
              <a:t>mln</a:t>
            </a:r>
            <a:r>
              <a:rPr lang="en-US" b="1" dirty="0">
                <a:solidFill>
                  <a:schemeClr val="tx1"/>
                </a:solidFill>
              </a:rPr>
              <a:t>. Eur.</a:t>
            </a:r>
            <a:endParaRPr lang="lt-LT" b="1" dirty="0">
              <a:solidFill>
                <a:schemeClr val="tx1"/>
              </a:solidFill>
            </a:endParaRPr>
          </a:p>
          <a:p>
            <a:r>
              <a:rPr lang="lt-LT" b="1" dirty="0">
                <a:solidFill>
                  <a:schemeClr val="tx1"/>
                </a:solidFill>
              </a:rPr>
              <a:t>Pirmas veiklos „Skatinti MVĮ dalyvavimą tarptautinėse MTEPI iniciatyvose“ kvietimas planuojamas </a:t>
            </a:r>
            <a:r>
              <a:rPr lang="en-US" b="1" dirty="0">
                <a:solidFill>
                  <a:schemeClr val="tx1"/>
                </a:solidFill>
              </a:rPr>
              <a:t>2022 m. IV </a:t>
            </a:r>
            <a:r>
              <a:rPr lang="en-US" b="1" dirty="0" err="1">
                <a:solidFill>
                  <a:schemeClr val="tx1"/>
                </a:solidFill>
              </a:rPr>
              <a:t>ketvirtyje</a:t>
            </a:r>
            <a:r>
              <a:rPr lang="en-US" b="1" dirty="0">
                <a:solidFill>
                  <a:schemeClr val="tx1"/>
                </a:solidFill>
              </a:rPr>
              <a:t> (</a:t>
            </a:r>
            <a:r>
              <a:rPr lang="en-US" b="1" dirty="0" err="1">
                <a:solidFill>
                  <a:schemeClr val="tx1"/>
                </a:solidFill>
              </a:rPr>
              <a:t>gruodis</a:t>
            </a:r>
            <a:r>
              <a:rPr lang="lt-LT" b="1" dirty="0">
                <a:solidFill>
                  <a:schemeClr val="tx1"/>
                </a:solidFill>
              </a:rPr>
              <a:t>), numatyta suma 0</a:t>
            </a:r>
            <a:r>
              <a:rPr lang="en-US" b="1" dirty="0">
                <a:solidFill>
                  <a:schemeClr val="tx1"/>
                </a:solidFill>
              </a:rPr>
              <a:t>,3 </a:t>
            </a:r>
            <a:r>
              <a:rPr lang="en-US" b="1" dirty="0" err="1">
                <a:solidFill>
                  <a:schemeClr val="tx1"/>
                </a:solidFill>
              </a:rPr>
              <a:t>mln</a:t>
            </a:r>
            <a:r>
              <a:rPr lang="en-US" b="1" dirty="0">
                <a:solidFill>
                  <a:schemeClr val="tx1"/>
                </a:solidFill>
              </a:rPr>
              <a:t>. Eur.</a:t>
            </a:r>
            <a:endParaRPr lang="lt-LT" b="1" dirty="0">
              <a:solidFill>
                <a:schemeClr val="tx1"/>
              </a:solidFill>
            </a:endParaRPr>
          </a:p>
          <a:p>
            <a:endParaRPr lang="lt-LT" b="1" dirty="0">
              <a:solidFill>
                <a:schemeClr val="tx1"/>
              </a:solidFill>
            </a:endParaRPr>
          </a:p>
        </p:txBody>
      </p:sp>
      <p:sp>
        <p:nvSpPr>
          <p:cNvPr id="4" name="Slide Number Placeholder 3"/>
          <p:cNvSpPr>
            <a:spLocks noGrp="1"/>
          </p:cNvSpPr>
          <p:nvPr>
            <p:ph type="sldNum" sz="quarter" idx="5"/>
          </p:nvPr>
        </p:nvSpPr>
        <p:spPr/>
        <p:txBody>
          <a:bodyPr/>
          <a:lstStyle/>
          <a:p>
            <a:fld id="{D2555CD9-F513-4B3A-9A38-4073B899965B}" type="slidenum">
              <a:rPr lang="lt-LT" smtClean="0"/>
              <a:t>5</a:t>
            </a:fld>
            <a:endParaRPr lang="lt-LT"/>
          </a:p>
        </p:txBody>
      </p:sp>
    </p:spTree>
    <p:extLst>
      <p:ext uri="{BB962C8B-B14F-4D97-AF65-F5344CB8AC3E}">
        <p14:creationId xmlns:p14="http://schemas.microsoft.com/office/powerpoint/2010/main" val="360041598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t-LT"/>
          </a:p>
        </p:txBody>
      </p:sp>
      <p:sp>
        <p:nvSpPr>
          <p:cNvPr id="4" name="Slide Number Placeholder 3"/>
          <p:cNvSpPr>
            <a:spLocks noGrp="1"/>
          </p:cNvSpPr>
          <p:nvPr>
            <p:ph type="sldNum" sz="quarter" idx="5"/>
          </p:nvPr>
        </p:nvSpPr>
        <p:spPr/>
        <p:txBody>
          <a:bodyPr/>
          <a:lstStyle/>
          <a:p>
            <a:fld id="{D2555CD9-F513-4B3A-9A38-4073B899965B}" type="slidenum">
              <a:rPr lang="lt-LT" smtClean="0"/>
              <a:t>6</a:t>
            </a:fld>
            <a:endParaRPr lang="lt-LT"/>
          </a:p>
        </p:txBody>
      </p:sp>
    </p:spTree>
    <p:extLst>
      <p:ext uri="{BB962C8B-B14F-4D97-AF65-F5344CB8AC3E}">
        <p14:creationId xmlns:p14="http://schemas.microsoft.com/office/powerpoint/2010/main" val="31998764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t-LT" b="1" dirty="0">
                <a:solidFill>
                  <a:schemeClr val="tx1"/>
                </a:solidFill>
              </a:rPr>
              <a:t>Pirmas </a:t>
            </a:r>
            <a:r>
              <a:rPr lang="lt-LT" sz="1200" b="1" kern="1200" dirty="0">
                <a:solidFill>
                  <a:schemeClr val="tx1"/>
                </a:solidFill>
                <a:latin typeface="+mn-lt"/>
                <a:ea typeface="+mn-ea"/>
                <a:cs typeface="+mn-cs"/>
              </a:rPr>
              <a:t>veiklos „Skatinti greitesnį MVĮ atsigavimą po ekonominio nuosmukio“ kvietimas planuojamas 2022 m. IV </a:t>
            </a:r>
            <a:r>
              <a:rPr lang="lt-LT" sz="1200" b="1" kern="1200" dirty="0" err="1">
                <a:solidFill>
                  <a:schemeClr val="tx1"/>
                </a:solidFill>
                <a:latin typeface="+mn-lt"/>
                <a:ea typeface="+mn-ea"/>
                <a:cs typeface="+mn-cs"/>
              </a:rPr>
              <a:t>ketv</a:t>
            </a:r>
            <a:r>
              <a:rPr lang="lt-LT" sz="1200" b="1" kern="1200" dirty="0">
                <a:solidFill>
                  <a:schemeClr val="tx1"/>
                </a:solidFill>
                <a:latin typeface="+mn-lt"/>
                <a:ea typeface="+mn-ea"/>
                <a:cs typeface="+mn-cs"/>
              </a:rPr>
              <a:t>. Kvietimo suma 2,5 mln. EUR.</a:t>
            </a:r>
          </a:p>
        </p:txBody>
      </p:sp>
      <p:sp>
        <p:nvSpPr>
          <p:cNvPr id="4" name="Slide Number Placeholder 3"/>
          <p:cNvSpPr>
            <a:spLocks noGrp="1"/>
          </p:cNvSpPr>
          <p:nvPr>
            <p:ph type="sldNum" sz="quarter" idx="5"/>
          </p:nvPr>
        </p:nvSpPr>
        <p:spPr/>
        <p:txBody>
          <a:bodyPr/>
          <a:lstStyle/>
          <a:p>
            <a:fld id="{D2555CD9-F513-4B3A-9A38-4073B899965B}" type="slidenum">
              <a:rPr lang="lt-LT" smtClean="0"/>
              <a:t>7</a:t>
            </a:fld>
            <a:endParaRPr lang="lt-LT"/>
          </a:p>
        </p:txBody>
      </p:sp>
    </p:spTree>
    <p:extLst>
      <p:ext uri="{BB962C8B-B14F-4D97-AF65-F5344CB8AC3E}">
        <p14:creationId xmlns:p14="http://schemas.microsoft.com/office/powerpoint/2010/main" val="302602940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t-LT"/>
          </a:p>
        </p:txBody>
      </p:sp>
      <p:sp>
        <p:nvSpPr>
          <p:cNvPr id="4" name="Slide Number Placeholder 3"/>
          <p:cNvSpPr>
            <a:spLocks noGrp="1"/>
          </p:cNvSpPr>
          <p:nvPr>
            <p:ph type="sldNum" sz="quarter" idx="5"/>
          </p:nvPr>
        </p:nvSpPr>
        <p:spPr/>
        <p:txBody>
          <a:bodyPr/>
          <a:lstStyle/>
          <a:p>
            <a:fld id="{D2555CD9-F513-4B3A-9A38-4073B899965B}" type="slidenum">
              <a:rPr lang="lt-LT" smtClean="0"/>
              <a:t>8</a:t>
            </a:fld>
            <a:endParaRPr lang="lt-LT"/>
          </a:p>
        </p:txBody>
      </p:sp>
    </p:spTree>
    <p:extLst>
      <p:ext uri="{BB962C8B-B14F-4D97-AF65-F5344CB8AC3E}">
        <p14:creationId xmlns:p14="http://schemas.microsoft.com/office/powerpoint/2010/main" val="71299354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lt-LT" b="1" dirty="0"/>
              <a:t>2021-2027 m. ES fondų investicijos 2 prioritetui sieks 120 814 162 E</a:t>
            </a:r>
            <a:r>
              <a:rPr lang="en-US" b="1" dirty="0" err="1"/>
              <a:t>ur</a:t>
            </a:r>
            <a:r>
              <a:rPr lang="lt-LT" b="1" dirty="0"/>
              <a:t>.</a:t>
            </a:r>
          </a:p>
          <a:p>
            <a:pPr marL="0" marR="0" indent="0" algn="l" defTabSz="914400" rtl="0" eaLnBrk="1" fontAlgn="auto" latinLnBrk="0" hangingPunct="1">
              <a:lnSpc>
                <a:spcPct val="100000"/>
              </a:lnSpc>
              <a:spcBef>
                <a:spcPts val="0"/>
              </a:spcBef>
              <a:spcAft>
                <a:spcPts val="0"/>
              </a:spcAft>
              <a:buClrTx/>
              <a:buSzTx/>
              <a:buFontTx/>
              <a:buNone/>
              <a:tabLst/>
              <a:defRPr/>
            </a:pPr>
            <a:r>
              <a:rPr lang="lt-LT" b="1" dirty="0"/>
              <a:t>Pirmasis veiklos „Didinti energijos vartojimo efektyvumą pramonės įmonėse“ kvietimas planuojamas </a:t>
            </a:r>
            <a:r>
              <a:rPr lang="en-US" b="1" dirty="0"/>
              <a:t>2022 m. IV </a:t>
            </a:r>
            <a:r>
              <a:rPr lang="en-US" b="1" dirty="0" err="1"/>
              <a:t>ketv</a:t>
            </a:r>
            <a:r>
              <a:rPr lang="en-US" b="1" dirty="0"/>
              <a:t>. (</a:t>
            </a:r>
            <a:r>
              <a:rPr lang="en-US" b="1" dirty="0" err="1"/>
              <a:t>lapkritis</a:t>
            </a:r>
            <a:r>
              <a:rPr lang="en-US" b="1" dirty="0"/>
              <a:t>), </a:t>
            </a:r>
            <a:r>
              <a:rPr lang="lt-LT" b="1" dirty="0"/>
              <a:t>jam</a:t>
            </a:r>
            <a:r>
              <a:rPr lang="en-US" b="1" dirty="0"/>
              <a:t> </a:t>
            </a:r>
            <a:r>
              <a:rPr lang="en-US" b="1" dirty="0" err="1"/>
              <a:t>numatoma</a:t>
            </a:r>
            <a:r>
              <a:rPr lang="en-US" b="1" dirty="0"/>
              <a:t> </a:t>
            </a:r>
            <a:r>
              <a:rPr lang="en-US" b="1" dirty="0" err="1"/>
              <a:t>skirti</a:t>
            </a:r>
            <a:r>
              <a:rPr lang="en-US" b="1" dirty="0"/>
              <a:t> 35 </a:t>
            </a:r>
            <a:r>
              <a:rPr lang="en-US" b="1" dirty="0" err="1"/>
              <a:t>mln</a:t>
            </a:r>
            <a:r>
              <a:rPr lang="en-US" b="1" dirty="0"/>
              <a:t>. Eur.</a:t>
            </a:r>
          </a:p>
          <a:p>
            <a:pPr marL="0" marR="0" indent="0" algn="l" defTabSz="914400" rtl="0" eaLnBrk="1" fontAlgn="auto" latinLnBrk="0" hangingPunct="1">
              <a:lnSpc>
                <a:spcPct val="100000"/>
              </a:lnSpc>
              <a:spcBef>
                <a:spcPts val="0"/>
              </a:spcBef>
              <a:spcAft>
                <a:spcPts val="0"/>
              </a:spcAft>
              <a:buClrTx/>
              <a:buSzTx/>
              <a:buFontTx/>
              <a:buNone/>
              <a:tabLst/>
              <a:defRPr/>
            </a:pPr>
            <a:r>
              <a:rPr lang="en-US" b="1" dirty="0" err="1"/>
              <a:t>Pirmasis</a:t>
            </a:r>
            <a:r>
              <a:rPr lang="en-US" b="1" dirty="0"/>
              <a:t> </a:t>
            </a:r>
            <a:r>
              <a:rPr lang="en-US" b="1" dirty="0" err="1"/>
              <a:t>veiklos</a:t>
            </a:r>
            <a:r>
              <a:rPr lang="en-US" b="1" dirty="0"/>
              <a:t> “</a:t>
            </a:r>
            <a:r>
              <a:rPr lang="lt-LT" b="1" dirty="0"/>
              <a:t>Skatinti AEI diegimą pramonės įmonėse</a:t>
            </a:r>
            <a:r>
              <a:rPr lang="en-US" b="1" dirty="0"/>
              <a:t>” </a:t>
            </a:r>
            <a:r>
              <a:rPr lang="en-US" b="1" dirty="0" err="1"/>
              <a:t>kvietimas</a:t>
            </a:r>
            <a:r>
              <a:rPr lang="en-US" b="1" dirty="0"/>
              <a:t> </a:t>
            </a:r>
            <a:r>
              <a:rPr lang="lt-LT" b="1" dirty="0"/>
              <a:t>planuojamas</a:t>
            </a:r>
            <a:r>
              <a:rPr lang="en-US" b="1" dirty="0"/>
              <a:t> 2022 m. III </a:t>
            </a:r>
            <a:r>
              <a:rPr lang="en-US" b="1" dirty="0" err="1"/>
              <a:t>ketv</a:t>
            </a:r>
            <a:r>
              <a:rPr lang="en-US" b="1" dirty="0"/>
              <a:t>. (rugs</a:t>
            </a:r>
            <a:r>
              <a:rPr lang="lt-LT" b="1" dirty="0" err="1"/>
              <a:t>ėjis</a:t>
            </a:r>
            <a:r>
              <a:rPr lang="en-US" b="1" dirty="0"/>
              <a:t>), </a:t>
            </a:r>
            <a:r>
              <a:rPr lang="lt-LT" b="1" dirty="0"/>
              <a:t>jam</a:t>
            </a:r>
            <a:r>
              <a:rPr lang="en-US" b="1" dirty="0"/>
              <a:t> </a:t>
            </a:r>
            <a:r>
              <a:rPr lang="en-US" b="1" dirty="0" err="1"/>
              <a:t>numatoma</a:t>
            </a:r>
            <a:r>
              <a:rPr lang="en-US" b="1" dirty="0"/>
              <a:t> </a:t>
            </a:r>
            <a:r>
              <a:rPr lang="en-US" b="1" dirty="0" err="1"/>
              <a:t>skirti</a:t>
            </a:r>
            <a:r>
              <a:rPr lang="en-US" b="1" dirty="0"/>
              <a:t> 10 </a:t>
            </a:r>
            <a:r>
              <a:rPr lang="en-US" b="1" dirty="0" err="1"/>
              <a:t>mln</a:t>
            </a:r>
            <a:r>
              <a:rPr lang="en-US" b="1" dirty="0"/>
              <a:t>. Eur.</a:t>
            </a:r>
            <a:endParaRPr lang="lt-LT" b="1" dirty="0"/>
          </a:p>
          <a:p>
            <a:pPr marL="0" marR="0" indent="0" algn="l" defTabSz="914400" rtl="0" eaLnBrk="1" fontAlgn="auto" latinLnBrk="0" hangingPunct="1">
              <a:lnSpc>
                <a:spcPct val="100000"/>
              </a:lnSpc>
              <a:spcBef>
                <a:spcPts val="0"/>
              </a:spcBef>
              <a:spcAft>
                <a:spcPts val="0"/>
              </a:spcAft>
              <a:buClrTx/>
              <a:buSzTx/>
              <a:buFontTx/>
              <a:buNone/>
              <a:tabLst/>
              <a:defRPr/>
            </a:pPr>
            <a:endParaRPr lang="lt-LT" b="1" dirty="0"/>
          </a:p>
          <a:p>
            <a:pPr marL="0" marR="0" indent="0" algn="l" defTabSz="914400" rtl="0" eaLnBrk="1" fontAlgn="auto" latinLnBrk="0" hangingPunct="1">
              <a:lnSpc>
                <a:spcPct val="100000"/>
              </a:lnSpc>
              <a:spcBef>
                <a:spcPts val="0"/>
              </a:spcBef>
              <a:spcAft>
                <a:spcPts val="0"/>
              </a:spcAft>
              <a:buClrTx/>
              <a:buSzTx/>
              <a:buFontTx/>
              <a:buNone/>
              <a:tabLst/>
              <a:defRPr/>
            </a:pPr>
            <a:endParaRPr lang="lt-LT" b="1" dirty="0"/>
          </a:p>
          <a:p>
            <a:endParaRPr lang="lt-LT" dirty="0"/>
          </a:p>
        </p:txBody>
      </p:sp>
      <p:sp>
        <p:nvSpPr>
          <p:cNvPr id="4" name="Slide Number Placeholder 3"/>
          <p:cNvSpPr>
            <a:spLocks noGrp="1"/>
          </p:cNvSpPr>
          <p:nvPr>
            <p:ph type="sldNum" sz="quarter" idx="5"/>
          </p:nvPr>
        </p:nvSpPr>
        <p:spPr/>
        <p:txBody>
          <a:bodyPr/>
          <a:lstStyle/>
          <a:p>
            <a:fld id="{D2555CD9-F513-4B3A-9A38-4073B899965B}" type="slidenum">
              <a:rPr lang="lt-LT" smtClean="0"/>
              <a:t>9</a:t>
            </a:fld>
            <a:endParaRPr lang="lt-LT"/>
          </a:p>
        </p:txBody>
      </p:sp>
    </p:spTree>
    <p:extLst>
      <p:ext uri="{BB962C8B-B14F-4D97-AF65-F5344CB8AC3E}">
        <p14:creationId xmlns:p14="http://schemas.microsoft.com/office/powerpoint/2010/main" val="415691195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9CEE84D-F454-488D-8A5D-7D22B0A613C6}" type="slidenum">
              <a:rPr lang="lt-LT" smtClean="0"/>
              <a:t>17</a:t>
            </a:fld>
            <a:endParaRPr lang="lt-LT"/>
          </a:p>
        </p:txBody>
      </p:sp>
    </p:spTree>
    <p:extLst>
      <p:ext uri="{BB962C8B-B14F-4D97-AF65-F5344CB8AC3E}">
        <p14:creationId xmlns:p14="http://schemas.microsoft.com/office/powerpoint/2010/main" val="379267703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Master" Target="../slideMasters/slideMaster1.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hyperlink" Target="http://katalogas.cpo.lt/" TargetMode="External"/><Relationship Id="rId2" Type="http://schemas.openxmlformats.org/officeDocument/2006/relationships/hyperlink" Target="http://www.cpo.lt/" TargetMode="External"/><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4.jp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image" Target="../media/image4.jpg"/><Relationship Id="rId1" Type="http://schemas.openxmlformats.org/officeDocument/2006/relationships/slideMaster" Target="../slideMasters/slideMaster1.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124700"/>
            <a:ext cx="12192000" cy="6770526"/>
          </a:xfrm>
          <a:prstGeom prst="rect">
            <a:avLst/>
          </a:prstGeom>
        </p:spPr>
      </p:pic>
      <p:sp>
        <p:nvSpPr>
          <p:cNvPr id="2" name="Title 1"/>
          <p:cNvSpPr>
            <a:spLocks noGrp="1"/>
          </p:cNvSpPr>
          <p:nvPr>
            <p:ph type="ctrTitle" hasCustomPrompt="1"/>
          </p:nvPr>
        </p:nvSpPr>
        <p:spPr>
          <a:xfrm>
            <a:off x="1524000" y="3322750"/>
            <a:ext cx="9144000" cy="753884"/>
          </a:xfrm>
        </p:spPr>
        <p:txBody>
          <a:bodyPr anchor="b">
            <a:normAutofit/>
          </a:bodyPr>
          <a:lstStyle>
            <a:lvl1pPr algn="ctr">
              <a:defRPr sz="4000" b="1" baseline="0">
                <a:effectLst/>
              </a:defRPr>
            </a:lvl1pPr>
          </a:lstStyle>
          <a:p>
            <a:r>
              <a:rPr lang="en-US" dirty="0"/>
              <a:t>A</a:t>
            </a:r>
            <a:r>
              <a:rPr lang="lt-LT" dirty="0"/>
              <a:t>ČIŪ UŽ JŪSŲ DĖMESĮ </a:t>
            </a:r>
            <a:r>
              <a:rPr lang="en-US" dirty="0"/>
              <a:t>!</a:t>
            </a:r>
            <a:endParaRPr lang="lt-LT" dirty="0"/>
          </a:p>
        </p:txBody>
      </p:sp>
      <p:sp>
        <p:nvSpPr>
          <p:cNvPr id="3" name="Subtitle 2"/>
          <p:cNvSpPr>
            <a:spLocks noGrp="1"/>
          </p:cNvSpPr>
          <p:nvPr>
            <p:ph type="subTitle" idx="1"/>
          </p:nvPr>
        </p:nvSpPr>
        <p:spPr>
          <a:xfrm>
            <a:off x="1524000" y="4527927"/>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lt-LT" dirty="0"/>
          </a:p>
        </p:txBody>
      </p:sp>
    </p:spTree>
    <p:extLst>
      <p:ext uri="{BB962C8B-B14F-4D97-AF65-F5344CB8AC3E}">
        <p14:creationId xmlns:p14="http://schemas.microsoft.com/office/powerpoint/2010/main" val="37847085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9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8200" y="352246"/>
            <a:ext cx="10250510" cy="1325563"/>
          </a:xfrm>
        </p:spPr>
        <p:txBody>
          <a:bodyPr/>
          <a:lstStyle>
            <a:lvl1pPr>
              <a:defRPr sz="3600" baseline="0"/>
            </a:lvl1pPr>
          </a:lstStyle>
          <a:p>
            <a:r>
              <a:rPr lang="en-US" dirty="0"/>
              <a:t>PAVADINIMAS</a:t>
            </a:r>
            <a:r>
              <a:rPr lang="lt-LT" dirty="0"/>
              <a:t>  </a:t>
            </a:r>
          </a:p>
        </p:txBody>
      </p:sp>
      <p:sp>
        <p:nvSpPr>
          <p:cNvPr id="4" name="Date Placeholder 3"/>
          <p:cNvSpPr>
            <a:spLocks noGrp="1"/>
          </p:cNvSpPr>
          <p:nvPr>
            <p:ph type="dt" sz="half" idx="10"/>
          </p:nvPr>
        </p:nvSpPr>
        <p:spPr/>
        <p:txBody>
          <a:bodyPr/>
          <a:lstStyle/>
          <a:p>
            <a:fld id="{35B2A916-379C-42D7-B45D-68947AD95BD7}" type="datetimeFigureOut">
              <a:rPr lang="lt-LT" smtClean="0"/>
              <a:t>2022-08-18</a:t>
            </a:fld>
            <a:endParaRPr lang="lt-LT"/>
          </a:p>
        </p:txBody>
      </p:sp>
      <p:sp>
        <p:nvSpPr>
          <p:cNvPr id="9" name="Content Placeholder 2"/>
          <p:cNvSpPr>
            <a:spLocks noGrp="1"/>
          </p:cNvSpPr>
          <p:nvPr>
            <p:ph idx="13" hasCustomPrompt="1"/>
          </p:nvPr>
        </p:nvSpPr>
        <p:spPr>
          <a:xfrm>
            <a:off x="7559898" y="2137893"/>
            <a:ext cx="3528811" cy="3425779"/>
          </a:xfrm>
        </p:spPr>
        <p:txBody>
          <a:bodyPr>
            <a:normAutofit/>
          </a:bodyPr>
          <a:lstStyle>
            <a:lvl1pPr marL="0" indent="0" algn="l">
              <a:buNone/>
              <a:defRPr sz="1400"/>
            </a:lvl1pPr>
          </a:lstStyle>
          <a:p>
            <a:pPr lvl="0"/>
            <a:r>
              <a:rPr lang="en-US" dirty="0"/>
              <a:t>TEKSTAS</a:t>
            </a:r>
            <a:endParaRPr lang="lt-LT" dirty="0"/>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38200" y="2744355"/>
            <a:ext cx="6205741" cy="2212853"/>
          </a:xfrm>
          <a:prstGeom prst="rect">
            <a:avLst/>
          </a:prstGeom>
        </p:spPr>
      </p:pic>
      <p:sp>
        <p:nvSpPr>
          <p:cNvPr id="8" name="Content Placeholder 2"/>
          <p:cNvSpPr>
            <a:spLocks noGrp="1"/>
          </p:cNvSpPr>
          <p:nvPr>
            <p:ph idx="14" hasCustomPrompt="1"/>
          </p:nvPr>
        </p:nvSpPr>
        <p:spPr>
          <a:xfrm>
            <a:off x="2176665" y="5008586"/>
            <a:ext cx="1404736" cy="748270"/>
          </a:xfrm>
        </p:spPr>
        <p:txBody>
          <a:bodyPr>
            <a:normAutofit/>
          </a:bodyPr>
          <a:lstStyle>
            <a:lvl1pPr marL="0" indent="0" algn="ctr">
              <a:buNone/>
              <a:defRPr sz="1400"/>
            </a:lvl1pPr>
          </a:lstStyle>
          <a:p>
            <a:pPr lvl="0"/>
            <a:r>
              <a:rPr lang="en-US" dirty="0"/>
              <a:t>TEKSTAS</a:t>
            </a:r>
            <a:endParaRPr lang="lt-LT" dirty="0"/>
          </a:p>
        </p:txBody>
      </p:sp>
      <p:sp>
        <p:nvSpPr>
          <p:cNvPr id="10" name="Content Placeholder 2"/>
          <p:cNvSpPr>
            <a:spLocks noGrp="1"/>
          </p:cNvSpPr>
          <p:nvPr>
            <p:ph idx="15" hasCustomPrompt="1"/>
          </p:nvPr>
        </p:nvSpPr>
        <p:spPr>
          <a:xfrm>
            <a:off x="4610235" y="5008586"/>
            <a:ext cx="1404736" cy="748270"/>
          </a:xfrm>
        </p:spPr>
        <p:txBody>
          <a:bodyPr>
            <a:normAutofit/>
          </a:bodyPr>
          <a:lstStyle>
            <a:lvl1pPr marL="0" indent="0" algn="ctr">
              <a:buNone/>
              <a:defRPr sz="1400"/>
            </a:lvl1pPr>
          </a:lstStyle>
          <a:p>
            <a:pPr lvl="0"/>
            <a:r>
              <a:rPr lang="en-US" dirty="0"/>
              <a:t>TEKSTAS</a:t>
            </a:r>
            <a:endParaRPr lang="lt-LT" dirty="0"/>
          </a:p>
        </p:txBody>
      </p:sp>
    </p:spTree>
    <p:extLst>
      <p:ext uri="{BB962C8B-B14F-4D97-AF65-F5344CB8AC3E}">
        <p14:creationId xmlns:p14="http://schemas.microsoft.com/office/powerpoint/2010/main" val="21489858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5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8200" y="365125"/>
            <a:ext cx="10250510" cy="1325563"/>
          </a:xfrm>
        </p:spPr>
        <p:txBody>
          <a:bodyPr/>
          <a:lstStyle>
            <a:lvl1pPr>
              <a:defRPr sz="3600" baseline="0"/>
            </a:lvl1pPr>
          </a:lstStyle>
          <a:p>
            <a:r>
              <a:rPr lang="en-US" dirty="0"/>
              <a:t>PAVADINIMAS</a:t>
            </a:r>
            <a:endParaRPr lang="lt-LT" dirty="0"/>
          </a:p>
        </p:txBody>
      </p:sp>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38200" y="1817649"/>
            <a:ext cx="6012857" cy="4538701"/>
          </a:xfrm>
          <a:prstGeom prst="rect">
            <a:avLst/>
          </a:prstGeom>
        </p:spPr>
      </p:pic>
      <p:sp>
        <p:nvSpPr>
          <p:cNvPr id="7" name="Content Placeholder 2"/>
          <p:cNvSpPr>
            <a:spLocks noGrp="1"/>
          </p:cNvSpPr>
          <p:nvPr>
            <p:ph idx="11" hasCustomPrompt="1"/>
          </p:nvPr>
        </p:nvSpPr>
        <p:spPr>
          <a:xfrm>
            <a:off x="4534548" y="5155285"/>
            <a:ext cx="2069212" cy="553791"/>
          </a:xfrm>
        </p:spPr>
        <p:txBody>
          <a:bodyPr>
            <a:normAutofit/>
          </a:bodyPr>
          <a:lstStyle>
            <a:lvl1pPr marL="0" indent="0">
              <a:buNone/>
              <a:defRPr sz="1400"/>
            </a:lvl1pPr>
          </a:lstStyle>
          <a:p>
            <a:pPr lvl="0"/>
            <a:r>
              <a:rPr lang="lt-LT" dirty="0"/>
              <a:t>TEKSTAS</a:t>
            </a:r>
          </a:p>
        </p:txBody>
      </p:sp>
      <p:sp>
        <p:nvSpPr>
          <p:cNvPr id="11" name="Content Placeholder 2"/>
          <p:cNvSpPr>
            <a:spLocks noGrp="1"/>
          </p:cNvSpPr>
          <p:nvPr>
            <p:ph idx="15" hasCustomPrompt="1"/>
          </p:nvPr>
        </p:nvSpPr>
        <p:spPr>
          <a:xfrm>
            <a:off x="4534548" y="2982357"/>
            <a:ext cx="2069212" cy="504110"/>
          </a:xfrm>
        </p:spPr>
        <p:txBody>
          <a:bodyPr>
            <a:normAutofit/>
          </a:bodyPr>
          <a:lstStyle>
            <a:lvl1pPr marL="0" indent="0">
              <a:buNone/>
              <a:defRPr sz="1400"/>
            </a:lvl1pPr>
          </a:lstStyle>
          <a:p>
            <a:pPr lvl="0"/>
            <a:r>
              <a:rPr lang="lt-LT" dirty="0"/>
              <a:t>TEKSTAS</a:t>
            </a:r>
          </a:p>
        </p:txBody>
      </p:sp>
      <p:sp>
        <p:nvSpPr>
          <p:cNvPr id="9" name="Content Placeholder 2"/>
          <p:cNvSpPr>
            <a:spLocks noGrp="1"/>
          </p:cNvSpPr>
          <p:nvPr>
            <p:ph idx="13" hasCustomPrompt="1"/>
          </p:nvPr>
        </p:nvSpPr>
        <p:spPr>
          <a:xfrm>
            <a:off x="1078723" y="1817649"/>
            <a:ext cx="2069212" cy="553791"/>
          </a:xfrm>
        </p:spPr>
        <p:txBody>
          <a:bodyPr>
            <a:normAutofit/>
          </a:bodyPr>
          <a:lstStyle>
            <a:lvl1pPr marL="0" indent="0">
              <a:buNone/>
              <a:defRPr sz="1400"/>
            </a:lvl1pPr>
          </a:lstStyle>
          <a:p>
            <a:pPr lvl="0"/>
            <a:r>
              <a:rPr lang="lt-LT" dirty="0"/>
              <a:t>TEKSTAS</a:t>
            </a:r>
          </a:p>
        </p:txBody>
      </p:sp>
      <p:sp>
        <p:nvSpPr>
          <p:cNvPr id="12" name="Content Placeholder 2"/>
          <p:cNvSpPr>
            <a:spLocks noGrp="1"/>
          </p:cNvSpPr>
          <p:nvPr>
            <p:ph idx="16" hasCustomPrompt="1"/>
          </p:nvPr>
        </p:nvSpPr>
        <p:spPr>
          <a:xfrm>
            <a:off x="1078723" y="4043729"/>
            <a:ext cx="2069212" cy="504110"/>
          </a:xfrm>
        </p:spPr>
        <p:txBody>
          <a:bodyPr>
            <a:normAutofit/>
          </a:bodyPr>
          <a:lstStyle>
            <a:lvl1pPr marL="0" indent="0">
              <a:buNone/>
              <a:defRPr sz="1400"/>
            </a:lvl1pPr>
          </a:lstStyle>
          <a:p>
            <a:pPr lvl="0"/>
            <a:r>
              <a:rPr lang="lt-LT" dirty="0"/>
              <a:t>TEKSTAS</a:t>
            </a:r>
          </a:p>
        </p:txBody>
      </p:sp>
      <p:pic>
        <p:nvPicPr>
          <p:cNvPr id="13" name="Picture 1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641709" y="2165272"/>
            <a:ext cx="667402" cy="602167"/>
          </a:xfrm>
          <a:prstGeom prst="rect">
            <a:avLst/>
          </a:prstGeom>
        </p:spPr>
      </p:pic>
      <p:pic>
        <p:nvPicPr>
          <p:cNvPr id="16" name="Picture 15"/>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3625629" y="4292477"/>
            <a:ext cx="647513" cy="647513"/>
          </a:xfrm>
          <a:prstGeom prst="rect">
            <a:avLst/>
          </a:prstGeom>
        </p:spPr>
      </p:pic>
      <p:pic>
        <p:nvPicPr>
          <p:cNvPr id="17" name="Picture 16"/>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3477843" y="3178929"/>
            <a:ext cx="553970" cy="690907"/>
          </a:xfrm>
          <a:prstGeom prst="rect">
            <a:avLst/>
          </a:prstGeom>
        </p:spPr>
      </p:pic>
      <p:pic>
        <p:nvPicPr>
          <p:cNvPr id="19" name="Picture 18"/>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3477843" y="5343095"/>
            <a:ext cx="719075" cy="731962"/>
          </a:xfrm>
          <a:prstGeom prst="rect">
            <a:avLst/>
          </a:prstGeom>
        </p:spPr>
      </p:pic>
      <p:sp>
        <p:nvSpPr>
          <p:cNvPr id="14" name="Content Placeholder 2"/>
          <p:cNvSpPr>
            <a:spLocks noGrp="1"/>
          </p:cNvSpPr>
          <p:nvPr>
            <p:ph idx="17" hasCustomPrompt="1"/>
          </p:nvPr>
        </p:nvSpPr>
        <p:spPr>
          <a:xfrm>
            <a:off x="7214994" y="1817648"/>
            <a:ext cx="3873715" cy="3762881"/>
          </a:xfrm>
        </p:spPr>
        <p:txBody>
          <a:bodyPr>
            <a:normAutofit/>
          </a:bodyPr>
          <a:lstStyle>
            <a:lvl1pPr marL="0" indent="0">
              <a:buNone/>
              <a:defRPr sz="1600"/>
            </a:lvl1pPr>
          </a:lstStyle>
          <a:p>
            <a:pPr lvl="0"/>
            <a:r>
              <a:rPr lang="lt-LT" dirty="0"/>
              <a:t>TEKSTAS</a:t>
            </a:r>
          </a:p>
        </p:txBody>
      </p:sp>
    </p:spTree>
    <p:extLst>
      <p:ext uri="{BB962C8B-B14F-4D97-AF65-F5344CB8AC3E}">
        <p14:creationId xmlns:p14="http://schemas.microsoft.com/office/powerpoint/2010/main" val="325167806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8200" y="365125"/>
            <a:ext cx="10250510" cy="1325563"/>
          </a:xfrm>
        </p:spPr>
        <p:txBody>
          <a:bodyPr/>
          <a:lstStyle>
            <a:lvl1pPr>
              <a:defRPr sz="3600"/>
            </a:lvl1pPr>
          </a:lstStyle>
          <a:p>
            <a:r>
              <a:rPr lang="en-US" dirty="0"/>
              <a:t>PAVADINIMAS</a:t>
            </a:r>
            <a:endParaRPr lang="lt-LT" dirty="0"/>
          </a:p>
        </p:txBody>
      </p:sp>
      <p:sp>
        <p:nvSpPr>
          <p:cNvPr id="3" name="Content Placeholder 2"/>
          <p:cNvSpPr>
            <a:spLocks noGrp="1"/>
          </p:cNvSpPr>
          <p:nvPr>
            <p:ph idx="1" hasCustomPrompt="1"/>
          </p:nvPr>
        </p:nvSpPr>
        <p:spPr>
          <a:xfrm>
            <a:off x="5963455" y="2029071"/>
            <a:ext cx="4753852" cy="3726060"/>
          </a:xfrm>
        </p:spPr>
        <p:txBody>
          <a:bodyPr>
            <a:normAutofit/>
          </a:bodyPr>
          <a:lstStyle>
            <a:lvl1pPr marL="0" indent="0">
              <a:buNone/>
              <a:defRPr sz="1800"/>
            </a:lvl1pPr>
          </a:lstStyle>
          <a:p>
            <a:pPr lvl="0"/>
            <a:r>
              <a:rPr lang="lt-LT" dirty="0"/>
              <a:t>TEKSTAS</a:t>
            </a:r>
            <a:r>
              <a:rPr lang="en-US" dirty="0"/>
              <a:t>/</a:t>
            </a:r>
            <a:r>
              <a:rPr lang="en-US" dirty="0" err="1"/>
              <a:t>nuotrauka</a:t>
            </a:r>
            <a:endParaRPr lang="lt-LT" dirty="0"/>
          </a:p>
        </p:txBody>
      </p:sp>
      <p:sp>
        <p:nvSpPr>
          <p:cNvPr id="4" name="Date Placeholder 3"/>
          <p:cNvSpPr>
            <a:spLocks noGrp="1"/>
          </p:cNvSpPr>
          <p:nvPr>
            <p:ph type="dt" sz="half" idx="10"/>
          </p:nvPr>
        </p:nvSpPr>
        <p:spPr/>
        <p:txBody>
          <a:bodyPr/>
          <a:lstStyle/>
          <a:p>
            <a:fld id="{35B2A916-379C-42D7-B45D-68947AD95BD7}" type="datetimeFigureOut">
              <a:rPr lang="lt-LT" smtClean="0"/>
              <a:t>2022-08-18</a:t>
            </a:fld>
            <a:endParaRPr lang="lt-LT"/>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38200" y="1888395"/>
            <a:ext cx="4428402" cy="4129572"/>
          </a:xfrm>
          <a:prstGeom prst="rect">
            <a:avLst/>
          </a:prstGeom>
        </p:spPr>
      </p:pic>
      <p:sp>
        <p:nvSpPr>
          <p:cNvPr id="6" name="Content Placeholder 2"/>
          <p:cNvSpPr>
            <a:spLocks noGrp="1"/>
          </p:cNvSpPr>
          <p:nvPr>
            <p:ph idx="11" hasCustomPrompt="1"/>
          </p:nvPr>
        </p:nvSpPr>
        <p:spPr>
          <a:xfrm>
            <a:off x="1549316" y="2138082"/>
            <a:ext cx="387060" cy="510989"/>
          </a:xfrm>
        </p:spPr>
        <p:txBody>
          <a:bodyPr>
            <a:normAutofit/>
          </a:bodyPr>
          <a:lstStyle>
            <a:lvl1pPr marL="0" indent="0">
              <a:buNone/>
              <a:defRPr sz="2800"/>
            </a:lvl1pPr>
          </a:lstStyle>
          <a:p>
            <a:pPr lvl="0"/>
            <a:r>
              <a:rPr lang="en-US" dirty="0"/>
              <a:t>1</a:t>
            </a:r>
            <a:endParaRPr lang="lt-LT" dirty="0"/>
          </a:p>
        </p:txBody>
      </p:sp>
      <p:sp>
        <p:nvSpPr>
          <p:cNvPr id="8" name="Content Placeholder 2"/>
          <p:cNvSpPr>
            <a:spLocks noGrp="1"/>
          </p:cNvSpPr>
          <p:nvPr>
            <p:ph idx="12" hasCustomPrompt="1"/>
          </p:nvPr>
        </p:nvSpPr>
        <p:spPr>
          <a:xfrm>
            <a:off x="1135362" y="3173429"/>
            <a:ext cx="387060" cy="510989"/>
          </a:xfrm>
        </p:spPr>
        <p:txBody>
          <a:bodyPr>
            <a:normAutofit/>
          </a:bodyPr>
          <a:lstStyle>
            <a:lvl1pPr marL="0" indent="0">
              <a:buNone/>
              <a:defRPr sz="2800"/>
            </a:lvl1pPr>
          </a:lstStyle>
          <a:p>
            <a:pPr lvl="0"/>
            <a:r>
              <a:rPr lang="en-US" dirty="0"/>
              <a:t>2</a:t>
            </a:r>
            <a:endParaRPr lang="lt-LT" dirty="0"/>
          </a:p>
        </p:txBody>
      </p:sp>
      <p:sp>
        <p:nvSpPr>
          <p:cNvPr id="9" name="Content Placeholder 2"/>
          <p:cNvSpPr>
            <a:spLocks noGrp="1"/>
          </p:cNvSpPr>
          <p:nvPr>
            <p:ph idx="13" hasCustomPrompt="1"/>
          </p:nvPr>
        </p:nvSpPr>
        <p:spPr>
          <a:xfrm>
            <a:off x="1549316" y="4199964"/>
            <a:ext cx="387060" cy="510989"/>
          </a:xfrm>
        </p:spPr>
        <p:txBody>
          <a:bodyPr>
            <a:normAutofit/>
          </a:bodyPr>
          <a:lstStyle>
            <a:lvl1pPr marL="0" indent="0">
              <a:buNone/>
              <a:defRPr sz="2800"/>
            </a:lvl1pPr>
          </a:lstStyle>
          <a:p>
            <a:pPr lvl="0"/>
            <a:r>
              <a:rPr lang="en-US" dirty="0"/>
              <a:t>3</a:t>
            </a:r>
            <a:endParaRPr lang="lt-LT" dirty="0"/>
          </a:p>
        </p:txBody>
      </p:sp>
      <p:sp>
        <p:nvSpPr>
          <p:cNvPr id="10" name="Content Placeholder 2"/>
          <p:cNvSpPr>
            <a:spLocks noGrp="1"/>
          </p:cNvSpPr>
          <p:nvPr>
            <p:ph idx="14" hasCustomPrompt="1"/>
          </p:nvPr>
        </p:nvSpPr>
        <p:spPr>
          <a:xfrm>
            <a:off x="1108467" y="5244142"/>
            <a:ext cx="387060" cy="510989"/>
          </a:xfrm>
        </p:spPr>
        <p:txBody>
          <a:bodyPr>
            <a:normAutofit/>
          </a:bodyPr>
          <a:lstStyle>
            <a:lvl1pPr marL="0" indent="0">
              <a:buNone/>
              <a:defRPr sz="2800"/>
            </a:lvl1pPr>
          </a:lstStyle>
          <a:p>
            <a:pPr lvl="0"/>
            <a:r>
              <a:rPr lang="en-US" dirty="0"/>
              <a:t>4</a:t>
            </a:r>
            <a:endParaRPr lang="lt-LT" dirty="0"/>
          </a:p>
        </p:txBody>
      </p:sp>
      <p:sp>
        <p:nvSpPr>
          <p:cNvPr id="11" name="Content Placeholder 2"/>
          <p:cNvSpPr>
            <a:spLocks noGrp="1"/>
          </p:cNvSpPr>
          <p:nvPr>
            <p:ph idx="15" hasCustomPrompt="1"/>
          </p:nvPr>
        </p:nvSpPr>
        <p:spPr>
          <a:xfrm>
            <a:off x="2475747" y="2029071"/>
            <a:ext cx="2486218" cy="510989"/>
          </a:xfrm>
        </p:spPr>
        <p:txBody>
          <a:bodyPr>
            <a:normAutofit/>
          </a:bodyPr>
          <a:lstStyle>
            <a:lvl1pPr marL="0" indent="0">
              <a:buNone/>
              <a:defRPr sz="1400"/>
            </a:lvl1pPr>
          </a:lstStyle>
          <a:p>
            <a:pPr lvl="0"/>
            <a:r>
              <a:rPr lang="en-US" dirty="0" err="1"/>
              <a:t>tekstas</a:t>
            </a:r>
            <a:endParaRPr lang="lt-LT" dirty="0"/>
          </a:p>
        </p:txBody>
      </p:sp>
      <p:sp>
        <p:nvSpPr>
          <p:cNvPr id="12" name="Content Placeholder 2"/>
          <p:cNvSpPr>
            <a:spLocks noGrp="1"/>
          </p:cNvSpPr>
          <p:nvPr>
            <p:ph idx="16" hasCustomPrompt="1"/>
          </p:nvPr>
        </p:nvSpPr>
        <p:spPr>
          <a:xfrm>
            <a:off x="2020662" y="3100723"/>
            <a:ext cx="2486218" cy="510989"/>
          </a:xfrm>
        </p:spPr>
        <p:txBody>
          <a:bodyPr>
            <a:normAutofit/>
          </a:bodyPr>
          <a:lstStyle>
            <a:lvl1pPr marL="0" indent="0">
              <a:buNone/>
              <a:defRPr sz="1400"/>
            </a:lvl1pPr>
          </a:lstStyle>
          <a:p>
            <a:pPr lvl="0"/>
            <a:r>
              <a:rPr lang="en-US" dirty="0" err="1"/>
              <a:t>tekstas</a:t>
            </a:r>
            <a:endParaRPr lang="lt-LT" dirty="0"/>
          </a:p>
        </p:txBody>
      </p:sp>
      <p:sp>
        <p:nvSpPr>
          <p:cNvPr id="13" name="Content Placeholder 2"/>
          <p:cNvSpPr>
            <a:spLocks noGrp="1"/>
          </p:cNvSpPr>
          <p:nvPr>
            <p:ph idx="17" hasCustomPrompt="1"/>
          </p:nvPr>
        </p:nvSpPr>
        <p:spPr>
          <a:xfrm>
            <a:off x="2475747" y="4099719"/>
            <a:ext cx="2486218" cy="510989"/>
          </a:xfrm>
        </p:spPr>
        <p:txBody>
          <a:bodyPr>
            <a:normAutofit/>
          </a:bodyPr>
          <a:lstStyle>
            <a:lvl1pPr marL="0" indent="0">
              <a:buNone/>
              <a:defRPr sz="1400"/>
            </a:lvl1pPr>
          </a:lstStyle>
          <a:p>
            <a:pPr lvl="0"/>
            <a:r>
              <a:rPr lang="en-US" dirty="0" err="1"/>
              <a:t>tekstas</a:t>
            </a:r>
            <a:endParaRPr lang="lt-LT" dirty="0"/>
          </a:p>
        </p:txBody>
      </p:sp>
      <p:sp>
        <p:nvSpPr>
          <p:cNvPr id="14" name="Content Placeholder 2"/>
          <p:cNvSpPr>
            <a:spLocks noGrp="1"/>
          </p:cNvSpPr>
          <p:nvPr>
            <p:ph idx="18" hasCustomPrompt="1"/>
          </p:nvPr>
        </p:nvSpPr>
        <p:spPr>
          <a:xfrm>
            <a:off x="2020662" y="5194352"/>
            <a:ext cx="2486218" cy="510989"/>
          </a:xfrm>
        </p:spPr>
        <p:txBody>
          <a:bodyPr>
            <a:normAutofit/>
          </a:bodyPr>
          <a:lstStyle>
            <a:lvl1pPr marL="0" indent="0">
              <a:buNone/>
              <a:defRPr sz="1400">
                <a:solidFill>
                  <a:schemeClr val="bg1">
                    <a:lumMod val="95000"/>
                  </a:schemeClr>
                </a:solidFill>
              </a:defRPr>
            </a:lvl1pPr>
          </a:lstStyle>
          <a:p>
            <a:pPr lvl="0"/>
            <a:r>
              <a:rPr lang="en-US" dirty="0" err="1"/>
              <a:t>tekstas</a:t>
            </a:r>
            <a:endParaRPr lang="lt-LT" dirty="0"/>
          </a:p>
        </p:txBody>
      </p:sp>
    </p:spTree>
    <p:extLst>
      <p:ext uri="{BB962C8B-B14F-4D97-AF65-F5344CB8AC3E}">
        <p14:creationId xmlns:p14="http://schemas.microsoft.com/office/powerpoint/2010/main" val="109331806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8200" y="396093"/>
            <a:ext cx="10515600" cy="2852737"/>
          </a:xfrm>
        </p:spPr>
        <p:txBody>
          <a:bodyPr anchor="b"/>
          <a:lstStyle>
            <a:lvl1pPr>
              <a:defRPr sz="5400" baseline="0"/>
            </a:lvl1pPr>
          </a:lstStyle>
          <a:p>
            <a:endParaRPr lang="lt-LT" dirty="0"/>
          </a:p>
        </p:txBody>
      </p:sp>
      <p:sp>
        <p:nvSpPr>
          <p:cNvPr id="3" name="Text Placeholder 2"/>
          <p:cNvSpPr>
            <a:spLocks noGrp="1"/>
          </p:cNvSpPr>
          <p:nvPr>
            <p:ph type="body" idx="1" hasCustomPrompt="1"/>
          </p:nvPr>
        </p:nvSpPr>
        <p:spPr>
          <a:xfrm>
            <a:off x="838200" y="355915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lt-LT" dirty="0"/>
              <a:t>TEXT</a:t>
            </a:r>
            <a:r>
              <a:rPr lang="en-US" dirty="0"/>
              <a:t>/</a:t>
            </a:r>
            <a:r>
              <a:rPr lang="lt-LT" dirty="0"/>
              <a:t> TEKSTAS</a:t>
            </a:r>
          </a:p>
        </p:txBody>
      </p:sp>
      <p:sp>
        <p:nvSpPr>
          <p:cNvPr id="4" name="Date Placeholder 3"/>
          <p:cNvSpPr>
            <a:spLocks noGrp="1"/>
          </p:cNvSpPr>
          <p:nvPr>
            <p:ph type="dt" sz="half" idx="10"/>
          </p:nvPr>
        </p:nvSpPr>
        <p:spPr/>
        <p:txBody>
          <a:bodyPr/>
          <a:lstStyle/>
          <a:p>
            <a:fld id="{35B2A916-379C-42D7-B45D-68947AD95BD7}" type="datetimeFigureOut">
              <a:rPr lang="lt-LT" smtClean="0"/>
              <a:t>2022-08-18</a:t>
            </a:fld>
            <a:endParaRPr lang="lt-LT"/>
          </a:p>
        </p:txBody>
      </p:sp>
      <p:sp>
        <p:nvSpPr>
          <p:cNvPr id="5" name="Footer Placeholder 4"/>
          <p:cNvSpPr>
            <a:spLocks noGrp="1"/>
          </p:cNvSpPr>
          <p:nvPr>
            <p:ph type="ftr" sz="quarter" idx="11"/>
          </p:nvPr>
        </p:nvSpPr>
        <p:spPr/>
        <p:txBody>
          <a:bodyPr/>
          <a:lstStyle/>
          <a:p>
            <a:endParaRPr lang="lt-LT"/>
          </a:p>
        </p:txBody>
      </p:sp>
    </p:spTree>
    <p:extLst>
      <p:ext uri="{BB962C8B-B14F-4D97-AF65-F5344CB8AC3E}">
        <p14:creationId xmlns:p14="http://schemas.microsoft.com/office/powerpoint/2010/main" val="14759843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8200" y="365125"/>
            <a:ext cx="10276268" cy="1325563"/>
          </a:xfrm>
        </p:spPr>
        <p:txBody>
          <a:bodyPr/>
          <a:lstStyle>
            <a:lvl1pPr>
              <a:defRPr sz="3600"/>
            </a:lvl1pPr>
          </a:lstStyle>
          <a:p>
            <a:r>
              <a:rPr lang="en-US" dirty="0"/>
              <a:t>TITLE/PAVADINIMAS</a:t>
            </a:r>
            <a:endParaRPr lang="lt-LT" dirty="0"/>
          </a:p>
        </p:txBody>
      </p:sp>
      <p:sp>
        <p:nvSpPr>
          <p:cNvPr id="3" name="Content Placeholder 2"/>
          <p:cNvSpPr>
            <a:spLocks noGrp="1"/>
          </p:cNvSpPr>
          <p:nvPr>
            <p:ph sz="half" idx="1" hasCustomPrompt="1"/>
          </p:nvPr>
        </p:nvSpPr>
        <p:spPr>
          <a:xfrm>
            <a:off x="838200" y="1825625"/>
            <a:ext cx="5163355" cy="4317598"/>
          </a:xfrm>
        </p:spPr>
        <p:txBody>
          <a:bodyPr/>
          <a:lstStyle/>
          <a:p>
            <a:pPr lvl="0"/>
            <a:r>
              <a:rPr lang="en-US" dirty="0"/>
              <a:t>PHOTO/NUOTRAUKA</a:t>
            </a:r>
            <a:endParaRPr lang="lt-LT" dirty="0"/>
          </a:p>
        </p:txBody>
      </p:sp>
      <p:sp>
        <p:nvSpPr>
          <p:cNvPr id="4" name="Content Placeholder 3"/>
          <p:cNvSpPr>
            <a:spLocks noGrp="1"/>
          </p:cNvSpPr>
          <p:nvPr>
            <p:ph sz="half" idx="2" hasCustomPrompt="1"/>
          </p:nvPr>
        </p:nvSpPr>
        <p:spPr>
          <a:xfrm>
            <a:off x="6172200" y="1825625"/>
            <a:ext cx="4942268" cy="3866837"/>
          </a:xfrm>
        </p:spPr>
        <p:txBody>
          <a:bodyPr>
            <a:normAutofit/>
          </a:bodyPr>
          <a:lstStyle>
            <a:lvl1pPr>
              <a:defRPr sz="1800"/>
            </a:lvl1pPr>
          </a:lstStyle>
          <a:p>
            <a:pPr lvl="0"/>
            <a:r>
              <a:rPr lang="lt-LT" dirty="0"/>
              <a:t>TEXT</a:t>
            </a:r>
            <a:r>
              <a:rPr lang="en-US" dirty="0"/>
              <a:t>/</a:t>
            </a:r>
            <a:r>
              <a:rPr lang="lt-LT" dirty="0"/>
              <a:t> TEKSTAS</a:t>
            </a:r>
          </a:p>
        </p:txBody>
      </p:sp>
      <p:sp>
        <p:nvSpPr>
          <p:cNvPr id="5" name="Date Placeholder 4"/>
          <p:cNvSpPr>
            <a:spLocks noGrp="1"/>
          </p:cNvSpPr>
          <p:nvPr>
            <p:ph type="dt" sz="half" idx="10"/>
          </p:nvPr>
        </p:nvSpPr>
        <p:spPr/>
        <p:txBody>
          <a:bodyPr/>
          <a:lstStyle/>
          <a:p>
            <a:fld id="{35B2A916-379C-42D7-B45D-68947AD95BD7}" type="datetimeFigureOut">
              <a:rPr lang="lt-LT" smtClean="0"/>
              <a:t>2022-08-18</a:t>
            </a:fld>
            <a:endParaRPr lang="lt-LT"/>
          </a:p>
        </p:txBody>
      </p:sp>
      <p:sp>
        <p:nvSpPr>
          <p:cNvPr id="6" name="Footer Placeholder 5"/>
          <p:cNvSpPr>
            <a:spLocks noGrp="1"/>
          </p:cNvSpPr>
          <p:nvPr>
            <p:ph type="ftr" sz="quarter" idx="11"/>
          </p:nvPr>
        </p:nvSpPr>
        <p:spPr/>
        <p:txBody>
          <a:bodyPr/>
          <a:lstStyle/>
          <a:p>
            <a:endParaRPr lang="lt-LT"/>
          </a:p>
        </p:txBody>
      </p:sp>
    </p:spTree>
    <p:extLst>
      <p:ext uri="{BB962C8B-B14F-4D97-AF65-F5344CB8AC3E}">
        <p14:creationId xmlns:p14="http://schemas.microsoft.com/office/powerpoint/2010/main" val="316556062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9788" y="365125"/>
            <a:ext cx="10223164" cy="1325563"/>
          </a:xfrm>
        </p:spPr>
        <p:txBody>
          <a:bodyPr>
            <a:normAutofit/>
          </a:bodyPr>
          <a:lstStyle>
            <a:lvl1pPr>
              <a:defRPr sz="3600"/>
            </a:lvl1pPr>
          </a:lstStyle>
          <a:p>
            <a:r>
              <a:rPr lang="en-US" dirty="0"/>
              <a:t>TITLE/PAVADINIMAS</a:t>
            </a:r>
            <a:endParaRPr lang="lt-LT" dirty="0"/>
          </a:p>
        </p:txBody>
      </p:sp>
      <p:sp>
        <p:nvSpPr>
          <p:cNvPr id="3" name="Text Placeholder 2"/>
          <p:cNvSpPr>
            <a:spLocks noGrp="1"/>
          </p:cNvSpPr>
          <p:nvPr>
            <p:ph type="body" idx="1" hasCustomPrompt="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TITLE/PAVADINIMAS</a:t>
            </a:r>
          </a:p>
        </p:txBody>
      </p:sp>
      <p:sp>
        <p:nvSpPr>
          <p:cNvPr id="4" name="Content Placeholder 3"/>
          <p:cNvSpPr>
            <a:spLocks noGrp="1"/>
          </p:cNvSpPr>
          <p:nvPr>
            <p:ph sz="half" idx="2" hasCustomPrompt="1"/>
          </p:nvPr>
        </p:nvSpPr>
        <p:spPr>
          <a:xfrm>
            <a:off x="839788" y="2505075"/>
            <a:ext cx="5157787" cy="3251781"/>
          </a:xfrm>
        </p:spPr>
        <p:txBody>
          <a:bodyPr>
            <a:normAutofit/>
          </a:bodyPr>
          <a:lstStyle>
            <a:lvl1pPr>
              <a:defRPr sz="1600"/>
            </a:lvl1pPr>
          </a:lstStyle>
          <a:p>
            <a:pPr lvl="0"/>
            <a:r>
              <a:rPr lang="lt-LT" dirty="0"/>
              <a:t>TEXT</a:t>
            </a:r>
            <a:r>
              <a:rPr lang="en-US" dirty="0"/>
              <a:t>/</a:t>
            </a:r>
            <a:r>
              <a:rPr lang="lt-LT" dirty="0"/>
              <a:t> TEKSTAS</a:t>
            </a:r>
          </a:p>
        </p:txBody>
      </p:sp>
      <p:sp>
        <p:nvSpPr>
          <p:cNvPr id="5" name="Text Placeholder 4"/>
          <p:cNvSpPr>
            <a:spLocks noGrp="1"/>
          </p:cNvSpPr>
          <p:nvPr>
            <p:ph type="body" sz="quarter" idx="3" hasCustomPrompt="1"/>
          </p:nvPr>
        </p:nvSpPr>
        <p:spPr>
          <a:xfrm>
            <a:off x="6172200" y="1681163"/>
            <a:ext cx="4890752"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TITLE/PAVADINIMAS</a:t>
            </a:r>
          </a:p>
        </p:txBody>
      </p:sp>
      <p:sp>
        <p:nvSpPr>
          <p:cNvPr id="6" name="Content Placeholder 5"/>
          <p:cNvSpPr>
            <a:spLocks noGrp="1"/>
          </p:cNvSpPr>
          <p:nvPr>
            <p:ph sz="quarter" idx="4" hasCustomPrompt="1"/>
          </p:nvPr>
        </p:nvSpPr>
        <p:spPr>
          <a:xfrm>
            <a:off x="6172200" y="2505075"/>
            <a:ext cx="4890752" cy="3251781"/>
          </a:xfrm>
        </p:spPr>
        <p:txBody>
          <a:bodyPr>
            <a:normAutofit/>
          </a:bodyPr>
          <a:lstStyle>
            <a:lvl1pPr>
              <a:defRPr sz="1600"/>
            </a:lvl1pPr>
          </a:lstStyle>
          <a:p>
            <a:pPr lvl="0"/>
            <a:r>
              <a:rPr lang="lt-LT" dirty="0"/>
              <a:t>TEXT</a:t>
            </a:r>
            <a:r>
              <a:rPr lang="en-US" dirty="0"/>
              <a:t>/</a:t>
            </a:r>
            <a:r>
              <a:rPr lang="lt-LT" dirty="0"/>
              <a:t> TEKSTAS</a:t>
            </a:r>
          </a:p>
        </p:txBody>
      </p:sp>
      <p:sp>
        <p:nvSpPr>
          <p:cNvPr id="7" name="Date Placeholder 6"/>
          <p:cNvSpPr>
            <a:spLocks noGrp="1"/>
          </p:cNvSpPr>
          <p:nvPr>
            <p:ph type="dt" sz="half" idx="10"/>
          </p:nvPr>
        </p:nvSpPr>
        <p:spPr/>
        <p:txBody>
          <a:bodyPr/>
          <a:lstStyle/>
          <a:p>
            <a:fld id="{35B2A916-379C-42D7-B45D-68947AD95BD7}" type="datetimeFigureOut">
              <a:rPr lang="lt-LT" smtClean="0"/>
              <a:t>2022-08-18</a:t>
            </a:fld>
            <a:endParaRPr lang="lt-LT"/>
          </a:p>
        </p:txBody>
      </p:sp>
      <p:sp>
        <p:nvSpPr>
          <p:cNvPr id="8" name="Footer Placeholder 7"/>
          <p:cNvSpPr>
            <a:spLocks noGrp="1"/>
          </p:cNvSpPr>
          <p:nvPr>
            <p:ph type="ftr" sz="quarter" idx="11"/>
          </p:nvPr>
        </p:nvSpPr>
        <p:spPr/>
        <p:txBody>
          <a:bodyPr/>
          <a:lstStyle/>
          <a:p>
            <a:endParaRPr lang="lt-LT" dirty="0"/>
          </a:p>
        </p:txBody>
      </p:sp>
    </p:spTree>
    <p:extLst>
      <p:ext uri="{BB962C8B-B14F-4D97-AF65-F5344CB8AC3E}">
        <p14:creationId xmlns:p14="http://schemas.microsoft.com/office/powerpoint/2010/main" val="274614336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9788" y="457200"/>
            <a:ext cx="3932237" cy="1307206"/>
          </a:xfrm>
        </p:spPr>
        <p:txBody>
          <a:bodyPr anchor="b"/>
          <a:lstStyle>
            <a:lvl1pPr>
              <a:defRPr sz="3200"/>
            </a:lvl1pPr>
          </a:lstStyle>
          <a:p>
            <a:r>
              <a:rPr lang="en-US" dirty="0"/>
              <a:t>TITLE/PAVADINIMAS</a:t>
            </a:r>
            <a:endParaRPr lang="lt-LT" dirty="0"/>
          </a:p>
        </p:txBody>
      </p:sp>
      <p:sp>
        <p:nvSpPr>
          <p:cNvPr id="3" name="Content Placeholder 2"/>
          <p:cNvSpPr>
            <a:spLocks noGrp="1"/>
          </p:cNvSpPr>
          <p:nvPr>
            <p:ph idx="1" hasCustomPrompt="1"/>
          </p:nvPr>
        </p:nvSpPr>
        <p:spPr>
          <a:xfrm>
            <a:off x="5183188" y="987425"/>
            <a:ext cx="5905522" cy="4730795"/>
          </a:xfrm>
        </p:spPr>
        <p:txBody>
          <a:bodyPr>
            <a:normAutofit/>
          </a:bodyPr>
          <a:lstStyle>
            <a:lvl1pPr>
              <a:defRPr sz="20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PHOTO/NUOTRAUKA</a:t>
            </a:r>
            <a:r>
              <a:rPr lang="lt-LT" dirty="0"/>
              <a:t> ARBA TEKSTAS</a:t>
            </a:r>
          </a:p>
        </p:txBody>
      </p:sp>
      <p:sp>
        <p:nvSpPr>
          <p:cNvPr id="4" name="Text Placeholder 3"/>
          <p:cNvSpPr>
            <a:spLocks noGrp="1"/>
          </p:cNvSpPr>
          <p:nvPr>
            <p:ph type="body" sz="half" idx="2" hasCustomPrompt="1"/>
          </p:nvPr>
        </p:nvSpPr>
        <p:spPr>
          <a:xfrm>
            <a:off x="839788" y="2057400"/>
            <a:ext cx="3932237" cy="3660820"/>
          </a:xfrm>
        </p:spPr>
        <p:txBody>
          <a:bodyPr/>
          <a:lstStyle>
            <a:lvl1pPr marL="0" indent="0">
              <a:buNone/>
              <a:defRPr sz="1600" baseline="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lt-LT" dirty="0"/>
              <a:t>TEXT</a:t>
            </a:r>
            <a:r>
              <a:rPr lang="en-US" dirty="0"/>
              <a:t>/</a:t>
            </a:r>
            <a:r>
              <a:rPr lang="lt-LT" dirty="0"/>
              <a:t> TEKSTAS</a:t>
            </a:r>
          </a:p>
        </p:txBody>
      </p:sp>
      <p:sp>
        <p:nvSpPr>
          <p:cNvPr id="5" name="Date Placeholder 4"/>
          <p:cNvSpPr>
            <a:spLocks noGrp="1"/>
          </p:cNvSpPr>
          <p:nvPr>
            <p:ph type="dt" sz="half" idx="10"/>
          </p:nvPr>
        </p:nvSpPr>
        <p:spPr/>
        <p:txBody>
          <a:bodyPr/>
          <a:lstStyle/>
          <a:p>
            <a:fld id="{35B2A916-379C-42D7-B45D-68947AD95BD7}" type="datetimeFigureOut">
              <a:rPr lang="lt-LT" smtClean="0"/>
              <a:t>2022-08-18</a:t>
            </a:fld>
            <a:endParaRPr lang="lt-LT"/>
          </a:p>
        </p:txBody>
      </p:sp>
      <p:sp>
        <p:nvSpPr>
          <p:cNvPr id="6" name="Footer Placeholder 5"/>
          <p:cNvSpPr>
            <a:spLocks noGrp="1"/>
          </p:cNvSpPr>
          <p:nvPr>
            <p:ph type="ftr" sz="quarter" idx="11"/>
          </p:nvPr>
        </p:nvSpPr>
        <p:spPr/>
        <p:txBody>
          <a:bodyPr/>
          <a:lstStyle/>
          <a:p>
            <a:endParaRPr lang="lt-LT"/>
          </a:p>
        </p:txBody>
      </p:sp>
    </p:spTree>
    <p:extLst>
      <p:ext uri="{BB962C8B-B14F-4D97-AF65-F5344CB8AC3E}">
        <p14:creationId xmlns:p14="http://schemas.microsoft.com/office/powerpoint/2010/main" val="290294731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9788" y="457200"/>
            <a:ext cx="3932237" cy="1345842"/>
          </a:xfrm>
        </p:spPr>
        <p:txBody>
          <a:bodyPr anchor="b"/>
          <a:lstStyle>
            <a:lvl1pPr>
              <a:defRPr sz="3200"/>
            </a:lvl1pPr>
          </a:lstStyle>
          <a:p>
            <a:r>
              <a:rPr lang="en-US" dirty="0"/>
              <a:t>TITLE/PAVADINIMAS</a:t>
            </a:r>
            <a:endParaRPr lang="lt-LT" dirty="0"/>
          </a:p>
        </p:txBody>
      </p:sp>
      <p:sp>
        <p:nvSpPr>
          <p:cNvPr id="3" name="Picture Placeholder 2"/>
          <p:cNvSpPr>
            <a:spLocks noGrp="1"/>
          </p:cNvSpPr>
          <p:nvPr>
            <p:ph type="pic" idx="1" hasCustomPrompt="1"/>
          </p:nvPr>
        </p:nvSpPr>
        <p:spPr>
          <a:xfrm>
            <a:off x="5183188" y="987425"/>
            <a:ext cx="5918401" cy="4679279"/>
          </a:xfr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lt-LT" dirty="0"/>
              <a:t>TEXT</a:t>
            </a:r>
            <a:r>
              <a:rPr lang="en-US" dirty="0"/>
              <a:t>/</a:t>
            </a:r>
            <a:r>
              <a:rPr lang="lt-LT" dirty="0"/>
              <a:t> TEKSTAS</a:t>
            </a:r>
          </a:p>
          <a:p>
            <a:endParaRPr lang="lt-LT" dirty="0"/>
          </a:p>
        </p:txBody>
      </p:sp>
      <p:sp>
        <p:nvSpPr>
          <p:cNvPr id="4" name="Text Placeholder 3"/>
          <p:cNvSpPr>
            <a:spLocks noGrp="1"/>
          </p:cNvSpPr>
          <p:nvPr>
            <p:ph type="body" sz="half" idx="2" hasCustomPrompt="1"/>
          </p:nvPr>
        </p:nvSpPr>
        <p:spPr>
          <a:xfrm>
            <a:off x="839788" y="2057400"/>
            <a:ext cx="3932237" cy="360930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lt-LT" dirty="0"/>
              <a:t>TEXT</a:t>
            </a:r>
            <a:r>
              <a:rPr lang="en-US" dirty="0"/>
              <a:t>/</a:t>
            </a:r>
            <a:r>
              <a:rPr lang="lt-LT" dirty="0"/>
              <a:t> TEKSTAS</a:t>
            </a:r>
          </a:p>
        </p:txBody>
      </p:sp>
      <p:sp>
        <p:nvSpPr>
          <p:cNvPr id="5" name="Date Placeholder 4"/>
          <p:cNvSpPr>
            <a:spLocks noGrp="1"/>
          </p:cNvSpPr>
          <p:nvPr>
            <p:ph type="dt" sz="half" idx="10"/>
          </p:nvPr>
        </p:nvSpPr>
        <p:spPr/>
        <p:txBody>
          <a:bodyPr/>
          <a:lstStyle/>
          <a:p>
            <a:fld id="{35B2A916-379C-42D7-B45D-68947AD95BD7}" type="datetimeFigureOut">
              <a:rPr lang="lt-LT" smtClean="0"/>
              <a:t>2022-08-18</a:t>
            </a:fld>
            <a:endParaRPr lang="lt-LT"/>
          </a:p>
        </p:txBody>
      </p:sp>
      <p:sp>
        <p:nvSpPr>
          <p:cNvPr id="6" name="Footer Placeholder 5"/>
          <p:cNvSpPr>
            <a:spLocks noGrp="1"/>
          </p:cNvSpPr>
          <p:nvPr>
            <p:ph type="ftr" sz="quarter" idx="11"/>
          </p:nvPr>
        </p:nvSpPr>
        <p:spPr/>
        <p:txBody>
          <a:bodyPr/>
          <a:lstStyle/>
          <a:p>
            <a:endParaRPr lang="lt-LT"/>
          </a:p>
        </p:txBody>
      </p:sp>
    </p:spTree>
    <p:extLst>
      <p:ext uri="{BB962C8B-B14F-4D97-AF65-F5344CB8AC3E}">
        <p14:creationId xmlns:p14="http://schemas.microsoft.com/office/powerpoint/2010/main" val="74226049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cSld name="3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8200" y="365125"/>
            <a:ext cx="10250510" cy="1325563"/>
          </a:xfrm>
        </p:spPr>
        <p:txBody>
          <a:bodyPr/>
          <a:lstStyle>
            <a:lvl1pPr>
              <a:defRPr sz="3600"/>
            </a:lvl1pPr>
          </a:lstStyle>
          <a:p>
            <a:r>
              <a:rPr lang="en-US" dirty="0"/>
              <a:t>TITLE</a:t>
            </a:r>
            <a:endParaRPr lang="lt-LT" dirty="0"/>
          </a:p>
        </p:txBody>
      </p:sp>
      <p:sp>
        <p:nvSpPr>
          <p:cNvPr id="3" name="Content Placeholder 2"/>
          <p:cNvSpPr>
            <a:spLocks noGrp="1"/>
          </p:cNvSpPr>
          <p:nvPr>
            <p:ph idx="1" hasCustomPrompt="1"/>
          </p:nvPr>
        </p:nvSpPr>
        <p:spPr>
          <a:xfrm>
            <a:off x="838200" y="1825625"/>
            <a:ext cx="10250510" cy="3853958"/>
          </a:xfrm>
        </p:spPr>
        <p:txBody>
          <a:bodyPr>
            <a:normAutofit/>
          </a:bodyPr>
          <a:lstStyle>
            <a:lvl1pPr>
              <a:defRPr sz="1800"/>
            </a:lvl1pPr>
          </a:lstStyle>
          <a:p>
            <a:pPr lvl="0"/>
            <a:r>
              <a:rPr lang="en-US" dirty="0"/>
              <a:t>PHOTO/</a:t>
            </a:r>
            <a:r>
              <a:rPr lang="lt-LT" dirty="0"/>
              <a:t>TEXT</a:t>
            </a:r>
          </a:p>
        </p:txBody>
      </p:sp>
      <p:sp>
        <p:nvSpPr>
          <p:cNvPr id="4" name="Date Placeholder 3"/>
          <p:cNvSpPr>
            <a:spLocks noGrp="1"/>
          </p:cNvSpPr>
          <p:nvPr>
            <p:ph type="dt" sz="half" idx="10"/>
          </p:nvPr>
        </p:nvSpPr>
        <p:spPr/>
        <p:txBody>
          <a:bodyPr/>
          <a:lstStyle/>
          <a:p>
            <a:fld id="{79239C62-C59B-4D8A-9855-494EABA2C371}" type="datetime1">
              <a:rPr lang="lt-LT" smtClean="0"/>
              <a:t>2022-08-18</a:t>
            </a:fld>
            <a:endParaRPr lang="lt-LT"/>
          </a:p>
        </p:txBody>
      </p:sp>
      <p:sp>
        <p:nvSpPr>
          <p:cNvPr id="5" name="Footer Placeholder 4"/>
          <p:cNvSpPr>
            <a:spLocks noGrp="1"/>
          </p:cNvSpPr>
          <p:nvPr>
            <p:ph type="ftr" sz="quarter" idx="11"/>
          </p:nvPr>
        </p:nvSpPr>
        <p:spPr/>
        <p:txBody>
          <a:bodyPr/>
          <a:lstStyle/>
          <a:p>
            <a:endParaRPr lang="lt-LT"/>
          </a:p>
        </p:txBody>
      </p:sp>
    </p:spTree>
    <p:extLst>
      <p:ext uri="{BB962C8B-B14F-4D97-AF65-F5344CB8AC3E}">
        <p14:creationId xmlns:p14="http://schemas.microsoft.com/office/powerpoint/2010/main" val="252085119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11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305776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87474"/>
            <a:ext cx="12192000" cy="6770526"/>
          </a:xfrm>
          <a:prstGeom prst="rect">
            <a:avLst/>
          </a:prstGeom>
        </p:spPr>
      </p:pic>
      <p:sp>
        <p:nvSpPr>
          <p:cNvPr id="2" name="Title 1"/>
          <p:cNvSpPr>
            <a:spLocks noGrp="1"/>
          </p:cNvSpPr>
          <p:nvPr>
            <p:ph type="ctrTitle" hasCustomPrompt="1"/>
          </p:nvPr>
        </p:nvSpPr>
        <p:spPr>
          <a:xfrm>
            <a:off x="583842" y="2533117"/>
            <a:ext cx="7607121" cy="1601001"/>
          </a:xfrm>
        </p:spPr>
        <p:txBody>
          <a:bodyPr anchor="b">
            <a:normAutofit/>
          </a:bodyPr>
          <a:lstStyle>
            <a:lvl1pPr algn="l">
              <a:defRPr sz="4800">
                <a:solidFill>
                  <a:srgbClr val="253781"/>
                </a:solidFill>
              </a:defRPr>
            </a:lvl1pPr>
          </a:lstStyle>
          <a:p>
            <a:r>
              <a:rPr lang="lt-LT" dirty="0"/>
              <a:t>PAVADINIMAS</a:t>
            </a:r>
          </a:p>
        </p:txBody>
      </p:sp>
      <p:sp>
        <p:nvSpPr>
          <p:cNvPr id="3" name="Subtitle 2"/>
          <p:cNvSpPr>
            <a:spLocks noGrp="1"/>
          </p:cNvSpPr>
          <p:nvPr>
            <p:ph type="subTitle" idx="1" hasCustomPrompt="1"/>
          </p:nvPr>
        </p:nvSpPr>
        <p:spPr>
          <a:xfrm>
            <a:off x="583842" y="4596445"/>
            <a:ext cx="6808631" cy="827881"/>
          </a:xfrm>
        </p:spPr>
        <p:txBody>
          <a:bodyPr>
            <a:normAutofit/>
          </a:bodyPr>
          <a:lstStyle>
            <a:lvl1pPr marL="0" indent="0" algn="l">
              <a:buNone/>
              <a:defRPr sz="2000" baseline="0">
                <a:solidFill>
                  <a:srgbClr val="25378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lt-LT" dirty="0"/>
              <a:t>KAS ATLIKO PRISTATYMĄ</a:t>
            </a:r>
          </a:p>
        </p:txBody>
      </p:sp>
    </p:spTree>
    <p:extLst>
      <p:ext uri="{BB962C8B-B14F-4D97-AF65-F5344CB8AC3E}">
        <p14:creationId xmlns:p14="http://schemas.microsoft.com/office/powerpoint/2010/main" val="157863236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A38A4DFF-172B-0174-84A3-C06BB798576A}"/>
              </a:ext>
            </a:extLst>
          </p:cNvPr>
          <p:cNvSpPr/>
          <p:nvPr userDrawn="1"/>
        </p:nvSpPr>
        <p:spPr>
          <a:xfrm>
            <a:off x="0" y="6432698"/>
            <a:ext cx="12192000" cy="425302"/>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highlight>
                <a:srgbClr val="F3D263"/>
              </a:highlight>
            </a:endParaRPr>
          </a:p>
        </p:txBody>
      </p:sp>
      <p:sp>
        <p:nvSpPr>
          <p:cNvPr id="10" name="TextBox 9">
            <a:extLst>
              <a:ext uri="{FF2B5EF4-FFF2-40B4-BE49-F238E27FC236}">
                <a16:creationId xmlns:a16="http://schemas.microsoft.com/office/drawing/2014/main" id="{9945FF1C-B58C-EC44-EF64-60907F6E5FEB}"/>
              </a:ext>
            </a:extLst>
          </p:cNvPr>
          <p:cNvSpPr txBox="1"/>
          <p:nvPr userDrawn="1"/>
        </p:nvSpPr>
        <p:spPr>
          <a:xfrm>
            <a:off x="0" y="6506847"/>
            <a:ext cx="2095160" cy="276999"/>
          </a:xfrm>
          <a:prstGeom prst="rect">
            <a:avLst/>
          </a:prstGeom>
          <a:noFill/>
        </p:spPr>
        <p:txBody>
          <a:bodyPr wrap="square" lIns="0" tIns="0" rIns="0" bIns="0" rtlCol="0" anchor="ctr" anchorCtr="0">
            <a:spAutoFit/>
          </a:bodyPr>
          <a:lstStyle/>
          <a:p>
            <a:pPr algn="ctr"/>
            <a:r>
              <a:rPr lang="lt-LT" b="1" dirty="0">
                <a:solidFill>
                  <a:schemeClr val="bg1"/>
                </a:solidFill>
                <a:latin typeface="+mn-lt"/>
                <a:cs typeface="Arial" panose="020B0604020202020204" pitchFamily="34" charset="0"/>
                <a:hlinkClick r:id="rId2">
                  <a:extLst>
                    <a:ext uri="{A12FA001-AC4F-418D-AE19-62706E023703}">
                      <ahyp:hlinkClr xmlns:ahyp="http://schemas.microsoft.com/office/drawing/2018/hyperlinkcolor" val="tx"/>
                    </a:ext>
                  </a:extLst>
                </a:hlinkClick>
              </a:rPr>
              <a:t>www.cpo.lt</a:t>
            </a:r>
            <a:endParaRPr lang="en-US" b="1" dirty="0">
              <a:solidFill>
                <a:schemeClr val="bg1"/>
              </a:solidFill>
              <a:latin typeface="+mn-lt"/>
              <a:cs typeface="Arial" panose="020B0604020202020204" pitchFamily="34" charset="0"/>
            </a:endParaRPr>
          </a:p>
        </p:txBody>
      </p:sp>
      <p:sp>
        <p:nvSpPr>
          <p:cNvPr id="11" name="TextBox 10">
            <a:extLst>
              <a:ext uri="{FF2B5EF4-FFF2-40B4-BE49-F238E27FC236}">
                <a16:creationId xmlns:a16="http://schemas.microsoft.com/office/drawing/2014/main" id="{3DF00269-ECC5-ED4E-2B38-1DD821E6360B}"/>
              </a:ext>
            </a:extLst>
          </p:cNvPr>
          <p:cNvSpPr txBox="1"/>
          <p:nvPr userDrawn="1"/>
        </p:nvSpPr>
        <p:spPr>
          <a:xfrm>
            <a:off x="7650479" y="6501132"/>
            <a:ext cx="2697107" cy="277000"/>
          </a:xfrm>
          <a:prstGeom prst="rect">
            <a:avLst/>
          </a:prstGeom>
          <a:noFill/>
        </p:spPr>
        <p:txBody>
          <a:bodyPr wrap="square" lIns="0" tIns="0" rIns="0" bIns="0" rtlCol="0" anchor="ctr" anchorCtr="0">
            <a:spAutoFit/>
          </a:bodyPr>
          <a:lstStyle/>
          <a:p>
            <a:pPr algn="ctr"/>
            <a:r>
              <a:rPr lang="lt-LT" b="1" dirty="0">
                <a:solidFill>
                  <a:schemeClr val="bg1"/>
                </a:solidFill>
                <a:latin typeface="+mn-lt"/>
                <a:cs typeface="Arial" panose="020B0604020202020204" pitchFamily="34" charset="0"/>
                <a:hlinkClick r:id="rId3">
                  <a:extLst>
                    <a:ext uri="{A12FA001-AC4F-418D-AE19-62706E023703}">
                      <ahyp:hlinkClr xmlns:ahyp="http://schemas.microsoft.com/office/drawing/2018/hyperlinkcolor" val="tx"/>
                    </a:ext>
                  </a:extLst>
                </a:hlinkClick>
              </a:rPr>
              <a:t>http://katalogas.cpo.lt</a:t>
            </a:r>
            <a:endParaRPr lang="en-US" b="1" dirty="0">
              <a:solidFill>
                <a:schemeClr val="bg1"/>
              </a:solidFill>
              <a:latin typeface="+mn-lt"/>
              <a:cs typeface="Arial" panose="020B0604020202020204" pitchFamily="34" charset="0"/>
            </a:endParaRPr>
          </a:p>
        </p:txBody>
      </p:sp>
      <p:sp>
        <p:nvSpPr>
          <p:cNvPr id="7" name="TextBox 6">
            <a:extLst>
              <a:ext uri="{FF2B5EF4-FFF2-40B4-BE49-F238E27FC236}">
                <a16:creationId xmlns:a16="http://schemas.microsoft.com/office/drawing/2014/main" id="{67D5C0EE-26F1-1BF5-BEE8-E0A762384076}"/>
              </a:ext>
            </a:extLst>
          </p:cNvPr>
          <p:cNvSpPr txBox="1"/>
          <p:nvPr userDrawn="1"/>
        </p:nvSpPr>
        <p:spPr>
          <a:xfrm>
            <a:off x="1605280" y="6476068"/>
            <a:ext cx="3362960" cy="338554"/>
          </a:xfrm>
          <a:prstGeom prst="rect">
            <a:avLst/>
          </a:prstGeom>
          <a:noFill/>
        </p:spPr>
        <p:txBody>
          <a:bodyPr wrap="square" rtlCol="0">
            <a:spAutoFit/>
          </a:bodyPr>
          <a:lstStyle/>
          <a:p>
            <a:r>
              <a:rPr lang="lt-LT" sz="1600" dirty="0">
                <a:solidFill>
                  <a:schemeClr val="bg1"/>
                </a:solidFill>
                <a:latin typeface="Arial" panose="020B0604020202020204" pitchFamily="34" charset="0"/>
                <a:cs typeface="Arial" panose="020B0604020202020204" pitchFamily="34" charset="0"/>
              </a:rPr>
              <a:t>− protingi pirkimų sprendimai </a:t>
            </a:r>
            <a:endParaRPr lang="en-US" sz="1600" dirty="0">
              <a:solidFill>
                <a:schemeClr val="bg1"/>
              </a:solidFill>
              <a:latin typeface="Arial" panose="020B0604020202020204" pitchFamily="34" charset="0"/>
              <a:cs typeface="Arial" panose="020B0604020202020204" pitchFamily="34" charset="0"/>
            </a:endParaRPr>
          </a:p>
        </p:txBody>
      </p:sp>
      <p:sp>
        <p:nvSpPr>
          <p:cNvPr id="15" name="TextBox 14">
            <a:extLst>
              <a:ext uri="{FF2B5EF4-FFF2-40B4-BE49-F238E27FC236}">
                <a16:creationId xmlns:a16="http://schemas.microsoft.com/office/drawing/2014/main" id="{5E52D58E-4747-DDB6-E6CA-69EBCBF41D55}"/>
              </a:ext>
            </a:extLst>
          </p:cNvPr>
          <p:cNvSpPr txBox="1"/>
          <p:nvPr userDrawn="1"/>
        </p:nvSpPr>
        <p:spPr>
          <a:xfrm>
            <a:off x="10070913" y="6501132"/>
            <a:ext cx="1938207" cy="338554"/>
          </a:xfrm>
          <a:prstGeom prst="rect">
            <a:avLst/>
          </a:prstGeom>
          <a:noFill/>
        </p:spPr>
        <p:txBody>
          <a:bodyPr wrap="square" rtlCol="0">
            <a:spAutoFit/>
          </a:bodyPr>
          <a:lstStyle/>
          <a:p>
            <a:r>
              <a:rPr lang="lt-LT" sz="1600" dirty="0">
                <a:solidFill>
                  <a:schemeClr val="bg1"/>
                </a:solidFill>
                <a:latin typeface="Arial" panose="020B0604020202020204" pitchFamily="34" charset="0"/>
                <a:cs typeface="Arial" panose="020B0604020202020204" pitchFamily="34" charset="0"/>
              </a:rPr>
              <a:t>− ilgametė patirtis </a:t>
            </a:r>
            <a:endParaRPr lang="en-US" sz="16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163748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8200" y="365125"/>
            <a:ext cx="10250510" cy="1325563"/>
          </a:xfrm>
        </p:spPr>
        <p:txBody>
          <a:bodyPr/>
          <a:lstStyle>
            <a:lvl1pPr>
              <a:defRPr sz="3600" baseline="0"/>
            </a:lvl1pPr>
          </a:lstStyle>
          <a:p>
            <a:r>
              <a:rPr lang="en-US" dirty="0"/>
              <a:t>PAVADINIMAS</a:t>
            </a:r>
            <a:r>
              <a:rPr lang="lt-LT" dirty="0"/>
              <a:t>  </a:t>
            </a:r>
          </a:p>
        </p:txBody>
      </p:sp>
      <p:sp>
        <p:nvSpPr>
          <p:cNvPr id="4" name="Date Placeholder 3"/>
          <p:cNvSpPr>
            <a:spLocks noGrp="1"/>
          </p:cNvSpPr>
          <p:nvPr>
            <p:ph type="dt" sz="half" idx="10"/>
          </p:nvPr>
        </p:nvSpPr>
        <p:spPr/>
        <p:txBody>
          <a:bodyPr/>
          <a:lstStyle/>
          <a:p>
            <a:fld id="{35B2A916-379C-42D7-B45D-68947AD95BD7}" type="datetimeFigureOut">
              <a:rPr lang="lt-LT" smtClean="0"/>
              <a:t>2022-08-18</a:t>
            </a:fld>
            <a:endParaRPr lang="lt-LT"/>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38200" y="3201087"/>
            <a:ext cx="7921581" cy="1644863"/>
          </a:xfrm>
          <a:prstGeom prst="rect">
            <a:avLst/>
          </a:prstGeom>
        </p:spPr>
      </p:pic>
      <p:sp>
        <p:nvSpPr>
          <p:cNvPr id="7" name="Content Placeholder 2"/>
          <p:cNvSpPr>
            <a:spLocks noGrp="1"/>
          </p:cNvSpPr>
          <p:nvPr>
            <p:ph idx="11" hasCustomPrompt="1"/>
          </p:nvPr>
        </p:nvSpPr>
        <p:spPr>
          <a:xfrm>
            <a:off x="916635" y="2513729"/>
            <a:ext cx="1378040" cy="553791"/>
          </a:xfrm>
        </p:spPr>
        <p:txBody>
          <a:bodyPr>
            <a:normAutofit/>
          </a:bodyPr>
          <a:lstStyle>
            <a:lvl1pPr marL="0" indent="0">
              <a:buNone/>
              <a:defRPr sz="1400"/>
            </a:lvl1pPr>
          </a:lstStyle>
          <a:p>
            <a:pPr lvl="0"/>
            <a:r>
              <a:rPr lang="lt-LT" dirty="0"/>
              <a:t>TEKSTAS</a:t>
            </a:r>
          </a:p>
        </p:txBody>
      </p:sp>
      <p:sp>
        <p:nvSpPr>
          <p:cNvPr id="9" name="Content Placeholder 2"/>
          <p:cNvSpPr>
            <a:spLocks noGrp="1"/>
          </p:cNvSpPr>
          <p:nvPr>
            <p:ph idx="13" hasCustomPrompt="1"/>
          </p:nvPr>
        </p:nvSpPr>
        <p:spPr>
          <a:xfrm>
            <a:off x="2165886" y="4979517"/>
            <a:ext cx="1378040" cy="553791"/>
          </a:xfrm>
        </p:spPr>
        <p:txBody>
          <a:bodyPr>
            <a:normAutofit/>
          </a:bodyPr>
          <a:lstStyle>
            <a:lvl1pPr marL="0" indent="0">
              <a:buNone/>
              <a:defRPr sz="1400"/>
            </a:lvl1pPr>
          </a:lstStyle>
          <a:p>
            <a:pPr lvl="0"/>
            <a:r>
              <a:rPr lang="lt-LT" dirty="0"/>
              <a:t>TEKSTAS</a:t>
            </a:r>
          </a:p>
        </p:txBody>
      </p:sp>
      <p:sp>
        <p:nvSpPr>
          <p:cNvPr id="10" name="Content Placeholder 2"/>
          <p:cNvSpPr>
            <a:spLocks noGrp="1"/>
          </p:cNvSpPr>
          <p:nvPr>
            <p:ph idx="14" hasCustomPrompt="1"/>
          </p:nvPr>
        </p:nvSpPr>
        <p:spPr>
          <a:xfrm>
            <a:off x="5989839" y="2520834"/>
            <a:ext cx="1378040" cy="553791"/>
          </a:xfrm>
        </p:spPr>
        <p:txBody>
          <a:bodyPr>
            <a:normAutofit/>
          </a:bodyPr>
          <a:lstStyle>
            <a:lvl1pPr marL="0" indent="0">
              <a:buNone/>
              <a:defRPr sz="1400"/>
            </a:lvl1pPr>
          </a:lstStyle>
          <a:p>
            <a:pPr lvl="0"/>
            <a:r>
              <a:rPr lang="lt-LT" dirty="0"/>
              <a:t>TEKSTAS</a:t>
            </a:r>
          </a:p>
        </p:txBody>
      </p:sp>
      <p:sp>
        <p:nvSpPr>
          <p:cNvPr id="12" name="Content Placeholder 2"/>
          <p:cNvSpPr>
            <a:spLocks noGrp="1"/>
          </p:cNvSpPr>
          <p:nvPr>
            <p:ph idx="16" hasCustomPrompt="1"/>
          </p:nvPr>
        </p:nvSpPr>
        <p:spPr>
          <a:xfrm>
            <a:off x="4721451" y="4979517"/>
            <a:ext cx="1378040" cy="553791"/>
          </a:xfrm>
        </p:spPr>
        <p:txBody>
          <a:bodyPr>
            <a:normAutofit/>
          </a:bodyPr>
          <a:lstStyle>
            <a:lvl1pPr marL="0" indent="0">
              <a:buNone/>
              <a:defRPr sz="1400"/>
            </a:lvl1pPr>
          </a:lstStyle>
          <a:p>
            <a:pPr lvl="0"/>
            <a:r>
              <a:rPr lang="lt-LT" dirty="0"/>
              <a:t>TEKSTAS</a:t>
            </a:r>
          </a:p>
        </p:txBody>
      </p:sp>
      <p:sp>
        <p:nvSpPr>
          <p:cNvPr id="13" name="Content Placeholder 2"/>
          <p:cNvSpPr>
            <a:spLocks noGrp="1"/>
          </p:cNvSpPr>
          <p:nvPr>
            <p:ph idx="1" hasCustomPrompt="1"/>
          </p:nvPr>
        </p:nvSpPr>
        <p:spPr>
          <a:xfrm>
            <a:off x="7277016" y="4979517"/>
            <a:ext cx="1378040" cy="553791"/>
          </a:xfrm>
        </p:spPr>
        <p:txBody>
          <a:bodyPr>
            <a:normAutofit/>
          </a:bodyPr>
          <a:lstStyle>
            <a:lvl1pPr marL="0" indent="0">
              <a:buNone/>
              <a:defRPr sz="1400"/>
            </a:lvl1pPr>
          </a:lstStyle>
          <a:p>
            <a:pPr lvl="0"/>
            <a:r>
              <a:rPr lang="lt-LT" dirty="0"/>
              <a:t>TEKSTAS</a:t>
            </a:r>
          </a:p>
        </p:txBody>
      </p:sp>
      <p:sp>
        <p:nvSpPr>
          <p:cNvPr id="14" name="Content Placeholder 2"/>
          <p:cNvSpPr>
            <a:spLocks noGrp="1"/>
          </p:cNvSpPr>
          <p:nvPr>
            <p:ph idx="17" hasCustomPrompt="1"/>
          </p:nvPr>
        </p:nvSpPr>
        <p:spPr>
          <a:xfrm>
            <a:off x="3453237" y="2520835"/>
            <a:ext cx="1378040" cy="553791"/>
          </a:xfrm>
        </p:spPr>
        <p:txBody>
          <a:bodyPr>
            <a:normAutofit/>
          </a:bodyPr>
          <a:lstStyle>
            <a:lvl1pPr marL="0" indent="0">
              <a:buNone/>
              <a:defRPr sz="1400"/>
            </a:lvl1pPr>
          </a:lstStyle>
          <a:p>
            <a:pPr lvl="0"/>
            <a:r>
              <a:rPr lang="lt-LT" dirty="0"/>
              <a:t>TEKSTAS</a:t>
            </a:r>
          </a:p>
        </p:txBody>
      </p:sp>
      <p:pic>
        <p:nvPicPr>
          <p:cNvPr id="15" name="Picture 1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620767" y="3631841"/>
            <a:ext cx="770232" cy="725045"/>
          </a:xfrm>
          <a:prstGeom prst="rect">
            <a:avLst/>
          </a:prstGeom>
        </p:spPr>
      </p:pic>
      <p:pic>
        <p:nvPicPr>
          <p:cNvPr id="16" name="Picture 15"/>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020532" y="3722192"/>
            <a:ext cx="857883" cy="723994"/>
          </a:xfrm>
          <a:prstGeom prst="rect">
            <a:avLst/>
          </a:prstGeom>
        </p:spPr>
      </p:pic>
      <p:pic>
        <p:nvPicPr>
          <p:cNvPr id="17" name="Picture 16"/>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2532974" y="3596084"/>
            <a:ext cx="745206" cy="854868"/>
          </a:xfrm>
          <a:prstGeom prst="rect">
            <a:avLst/>
          </a:prstGeom>
        </p:spPr>
      </p:pic>
      <p:pic>
        <p:nvPicPr>
          <p:cNvPr id="18" name="Picture 17"/>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6342184" y="3590154"/>
            <a:ext cx="757874" cy="856032"/>
          </a:xfrm>
          <a:prstGeom prst="rect">
            <a:avLst/>
          </a:prstGeom>
        </p:spPr>
      </p:pic>
      <p:pic>
        <p:nvPicPr>
          <p:cNvPr id="20" name="Picture 19"/>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3766811" y="3590154"/>
            <a:ext cx="789952" cy="789952"/>
          </a:xfrm>
          <a:prstGeom prst="rect">
            <a:avLst/>
          </a:prstGeom>
        </p:spPr>
      </p:pic>
      <p:pic>
        <p:nvPicPr>
          <p:cNvPr id="21" name="Picture 20"/>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178804" y="3660050"/>
            <a:ext cx="696836" cy="696836"/>
          </a:xfrm>
          <a:prstGeom prst="rect">
            <a:avLst/>
          </a:prstGeom>
        </p:spPr>
      </p:pic>
    </p:spTree>
    <p:extLst>
      <p:ext uri="{BB962C8B-B14F-4D97-AF65-F5344CB8AC3E}">
        <p14:creationId xmlns:p14="http://schemas.microsoft.com/office/powerpoint/2010/main" val="3330802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940859" y="2020232"/>
            <a:ext cx="7539692" cy="3236180"/>
          </a:xfrm>
          <a:prstGeom prst="rect">
            <a:avLst/>
          </a:prstGeom>
        </p:spPr>
      </p:pic>
      <p:sp>
        <p:nvSpPr>
          <p:cNvPr id="2" name="Title 1"/>
          <p:cNvSpPr>
            <a:spLocks noGrp="1"/>
          </p:cNvSpPr>
          <p:nvPr>
            <p:ph type="title" hasCustomPrompt="1"/>
          </p:nvPr>
        </p:nvSpPr>
        <p:spPr>
          <a:xfrm>
            <a:off x="838200" y="365125"/>
            <a:ext cx="10250510" cy="1325563"/>
          </a:xfrm>
        </p:spPr>
        <p:txBody>
          <a:bodyPr/>
          <a:lstStyle>
            <a:lvl1pPr>
              <a:defRPr sz="3600" baseline="0"/>
            </a:lvl1pPr>
          </a:lstStyle>
          <a:p>
            <a:r>
              <a:rPr lang="en-US" dirty="0"/>
              <a:t>PAVADINIMAS</a:t>
            </a:r>
            <a:r>
              <a:rPr lang="lt-LT" dirty="0"/>
              <a:t>  </a:t>
            </a:r>
          </a:p>
        </p:txBody>
      </p:sp>
      <p:sp>
        <p:nvSpPr>
          <p:cNvPr id="4" name="Date Placeholder 3"/>
          <p:cNvSpPr>
            <a:spLocks noGrp="1"/>
          </p:cNvSpPr>
          <p:nvPr>
            <p:ph type="dt" sz="half" idx="10"/>
          </p:nvPr>
        </p:nvSpPr>
        <p:spPr/>
        <p:txBody>
          <a:bodyPr/>
          <a:lstStyle/>
          <a:p>
            <a:fld id="{35B2A916-379C-42D7-B45D-68947AD95BD7}" type="datetimeFigureOut">
              <a:rPr lang="lt-LT" smtClean="0"/>
              <a:t>2022-08-18</a:t>
            </a:fld>
            <a:endParaRPr lang="lt-LT"/>
          </a:p>
        </p:txBody>
      </p:sp>
      <p:sp>
        <p:nvSpPr>
          <p:cNvPr id="7" name="Content Placeholder 2"/>
          <p:cNvSpPr>
            <a:spLocks noGrp="1"/>
          </p:cNvSpPr>
          <p:nvPr>
            <p:ph idx="11" hasCustomPrompt="1"/>
          </p:nvPr>
        </p:nvSpPr>
        <p:spPr>
          <a:xfrm>
            <a:off x="2087621" y="2934226"/>
            <a:ext cx="2056772" cy="346855"/>
          </a:xfrm>
        </p:spPr>
        <p:txBody>
          <a:bodyPr>
            <a:normAutofit/>
          </a:bodyPr>
          <a:lstStyle>
            <a:lvl1pPr marL="0" indent="0" algn="ctr">
              <a:buNone/>
              <a:defRPr sz="1400"/>
            </a:lvl1pPr>
          </a:lstStyle>
          <a:p>
            <a:pPr lvl="0"/>
            <a:r>
              <a:rPr lang="lt-LT" dirty="0"/>
              <a:t>TEKSTAS</a:t>
            </a:r>
          </a:p>
        </p:txBody>
      </p:sp>
      <p:sp>
        <p:nvSpPr>
          <p:cNvPr id="9" name="Content Placeholder 2"/>
          <p:cNvSpPr>
            <a:spLocks noGrp="1"/>
          </p:cNvSpPr>
          <p:nvPr>
            <p:ph idx="13" hasCustomPrompt="1"/>
          </p:nvPr>
        </p:nvSpPr>
        <p:spPr>
          <a:xfrm>
            <a:off x="2087621" y="3463387"/>
            <a:ext cx="2056772" cy="1175848"/>
          </a:xfrm>
        </p:spPr>
        <p:txBody>
          <a:bodyPr>
            <a:normAutofit/>
          </a:bodyPr>
          <a:lstStyle>
            <a:lvl1pPr marL="0" indent="0" algn="ctr">
              <a:buNone/>
              <a:defRPr sz="1200"/>
            </a:lvl1pPr>
          </a:lstStyle>
          <a:p>
            <a:pPr lvl="0"/>
            <a:r>
              <a:rPr lang="lt-LT" dirty="0"/>
              <a:t>TEKSTAS</a:t>
            </a:r>
          </a:p>
        </p:txBody>
      </p:sp>
      <p:sp>
        <p:nvSpPr>
          <p:cNvPr id="10" name="Content Placeholder 2"/>
          <p:cNvSpPr>
            <a:spLocks noGrp="1"/>
          </p:cNvSpPr>
          <p:nvPr>
            <p:ph idx="14" hasCustomPrompt="1"/>
          </p:nvPr>
        </p:nvSpPr>
        <p:spPr>
          <a:xfrm>
            <a:off x="7277016" y="2946083"/>
            <a:ext cx="2068689" cy="334999"/>
          </a:xfrm>
        </p:spPr>
        <p:txBody>
          <a:bodyPr>
            <a:normAutofit/>
          </a:bodyPr>
          <a:lstStyle>
            <a:lvl1pPr marL="0" indent="0" algn="ctr">
              <a:buNone/>
              <a:defRPr sz="1400">
                <a:solidFill>
                  <a:schemeClr val="bg1"/>
                </a:solidFill>
              </a:defRPr>
            </a:lvl1pPr>
          </a:lstStyle>
          <a:p>
            <a:pPr lvl="0"/>
            <a:r>
              <a:rPr lang="lt-LT" dirty="0"/>
              <a:t>TEKSTAS</a:t>
            </a:r>
          </a:p>
        </p:txBody>
      </p:sp>
      <p:sp>
        <p:nvSpPr>
          <p:cNvPr id="19" name="Content Placeholder 2"/>
          <p:cNvSpPr>
            <a:spLocks noGrp="1"/>
          </p:cNvSpPr>
          <p:nvPr>
            <p:ph idx="18" hasCustomPrompt="1"/>
          </p:nvPr>
        </p:nvSpPr>
        <p:spPr>
          <a:xfrm>
            <a:off x="7277015" y="3443126"/>
            <a:ext cx="2068689" cy="1196109"/>
          </a:xfrm>
        </p:spPr>
        <p:txBody>
          <a:bodyPr>
            <a:normAutofit/>
          </a:bodyPr>
          <a:lstStyle>
            <a:lvl1pPr marL="0" indent="0" algn="ctr">
              <a:buNone/>
              <a:defRPr sz="1200">
                <a:solidFill>
                  <a:schemeClr val="bg1"/>
                </a:solidFill>
              </a:defRPr>
            </a:lvl1pPr>
          </a:lstStyle>
          <a:p>
            <a:pPr lvl="0"/>
            <a:r>
              <a:rPr lang="lt-LT" dirty="0"/>
              <a:t>TEKSTAS</a:t>
            </a:r>
          </a:p>
        </p:txBody>
      </p:sp>
      <p:sp>
        <p:nvSpPr>
          <p:cNvPr id="22" name="Content Placeholder 2"/>
          <p:cNvSpPr>
            <a:spLocks noGrp="1"/>
          </p:cNvSpPr>
          <p:nvPr>
            <p:ph idx="19" hasCustomPrompt="1"/>
          </p:nvPr>
        </p:nvSpPr>
        <p:spPr>
          <a:xfrm>
            <a:off x="4676360" y="2934227"/>
            <a:ext cx="2068689" cy="334999"/>
          </a:xfrm>
        </p:spPr>
        <p:txBody>
          <a:bodyPr>
            <a:normAutofit/>
          </a:bodyPr>
          <a:lstStyle>
            <a:lvl1pPr marL="0" indent="0" algn="ctr">
              <a:buNone/>
              <a:defRPr sz="1400">
                <a:solidFill>
                  <a:schemeClr val="bg1"/>
                </a:solidFill>
              </a:defRPr>
            </a:lvl1pPr>
          </a:lstStyle>
          <a:p>
            <a:pPr lvl="0"/>
            <a:r>
              <a:rPr lang="lt-LT" dirty="0"/>
              <a:t>TEKSTAS</a:t>
            </a:r>
          </a:p>
        </p:txBody>
      </p:sp>
      <p:sp>
        <p:nvSpPr>
          <p:cNvPr id="23" name="Content Placeholder 2"/>
          <p:cNvSpPr>
            <a:spLocks noGrp="1"/>
          </p:cNvSpPr>
          <p:nvPr>
            <p:ph idx="20" hasCustomPrompt="1"/>
          </p:nvPr>
        </p:nvSpPr>
        <p:spPr>
          <a:xfrm>
            <a:off x="4676360" y="3463387"/>
            <a:ext cx="2068689" cy="1196109"/>
          </a:xfrm>
        </p:spPr>
        <p:txBody>
          <a:bodyPr>
            <a:normAutofit/>
          </a:bodyPr>
          <a:lstStyle>
            <a:lvl1pPr marL="0" indent="0" algn="ctr">
              <a:buNone/>
              <a:defRPr sz="1200">
                <a:solidFill>
                  <a:schemeClr val="bg1"/>
                </a:solidFill>
              </a:defRPr>
            </a:lvl1pPr>
          </a:lstStyle>
          <a:p>
            <a:pPr lvl="0"/>
            <a:r>
              <a:rPr lang="lt-LT" dirty="0"/>
              <a:t>TEKSTAS</a:t>
            </a:r>
          </a:p>
        </p:txBody>
      </p:sp>
      <p:sp>
        <p:nvSpPr>
          <p:cNvPr id="24" name="Content Placeholder 2"/>
          <p:cNvSpPr>
            <a:spLocks noGrp="1"/>
          </p:cNvSpPr>
          <p:nvPr>
            <p:ph idx="21" hasCustomPrompt="1"/>
          </p:nvPr>
        </p:nvSpPr>
        <p:spPr>
          <a:xfrm>
            <a:off x="2087621" y="5356430"/>
            <a:ext cx="2056772" cy="813976"/>
          </a:xfrm>
        </p:spPr>
        <p:txBody>
          <a:bodyPr>
            <a:normAutofit/>
          </a:bodyPr>
          <a:lstStyle>
            <a:lvl1pPr marL="0" indent="0" algn="ctr">
              <a:buNone/>
              <a:defRPr sz="1200"/>
            </a:lvl1pPr>
          </a:lstStyle>
          <a:p>
            <a:pPr lvl="0"/>
            <a:r>
              <a:rPr lang="lt-LT" dirty="0"/>
              <a:t>TEKSTAS</a:t>
            </a:r>
          </a:p>
        </p:txBody>
      </p:sp>
      <p:sp>
        <p:nvSpPr>
          <p:cNvPr id="25" name="Content Placeholder 2"/>
          <p:cNvSpPr>
            <a:spLocks noGrp="1"/>
          </p:cNvSpPr>
          <p:nvPr>
            <p:ph idx="22" hasCustomPrompt="1"/>
          </p:nvPr>
        </p:nvSpPr>
        <p:spPr>
          <a:xfrm>
            <a:off x="4676360" y="5356430"/>
            <a:ext cx="2056772" cy="813976"/>
          </a:xfrm>
        </p:spPr>
        <p:txBody>
          <a:bodyPr>
            <a:normAutofit/>
          </a:bodyPr>
          <a:lstStyle>
            <a:lvl1pPr marL="0" indent="0" algn="ctr">
              <a:buNone/>
              <a:defRPr sz="1200"/>
            </a:lvl1pPr>
          </a:lstStyle>
          <a:p>
            <a:pPr lvl="0"/>
            <a:r>
              <a:rPr lang="lt-LT" dirty="0"/>
              <a:t>TEKSTAS</a:t>
            </a:r>
          </a:p>
        </p:txBody>
      </p:sp>
      <p:sp>
        <p:nvSpPr>
          <p:cNvPr id="26" name="Content Placeholder 2"/>
          <p:cNvSpPr>
            <a:spLocks noGrp="1"/>
          </p:cNvSpPr>
          <p:nvPr>
            <p:ph idx="23" hasCustomPrompt="1"/>
          </p:nvPr>
        </p:nvSpPr>
        <p:spPr>
          <a:xfrm>
            <a:off x="7242687" y="5320605"/>
            <a:ext cx="2056772" cy="813976"/>
          </a:xfrm>
        </p:spPr>
        <p:txBody>
          <a:bodyPr>
            <a:normAutofit/>
          </a:bodyPr>
          <a:lstStyle>
            <a:lvl1pPr marL="0" indent="0" algn="ctr">
              <a:buNone/>
              <a:defRPr sz="1200"/>
            </a:lvl1pPr>
          </a:lstStyle>
          <a:p>
            <a:pPr lvl="0"/>
            <a:r>
              <a:rPr lang="lt-LT" dirty="0"/>
              <a:t>TEKSTAS</a:t>
            </a:r>
          </a:p>
        </p:txBody>
      </p:sp>
    </p:spTree>
    <p:extLst>
      <p:ext uri="{BB962C8B-B14F-4D97-AF65-F5344CB8AC3E}">
        <p14:creationId xmlns:p14="http://schemas.microsoft.com/office/powerpoint/2010/main" val="2051631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8200" y="365125"/>
            <a:ext cx="10250510" cy="1325563"/>
          </a:xfrm>
        </p:spPr>
        <p:txBody>
          <a:bodyPr/>
          <a:lstStyle>
            <a:lvl1pPr>
              <a:defRPr sz="3600" baseline="0"/>
            </a:lvl1pPr>
          </a:lstStyle>
          <a:p>
            <a:r>
              <a:rPr lang="en-US" dirty="0"/>
              <a:t>PAVADINIMAS</a:t>
            </a:r>
            <a:endParaRPr lang="lt-LT" dirty="0"/>
          </a:p>
        </p:txBody>
      </p:sp>
      <p:sp>
        <p:nvSpPr>
          <p:cNvPr id="4" name="Date Placeholder 3"/>
          <p:cNvSpPr>
            <a:spLocks noGrp="1"/>
          </p:cNvSpPr>
          <p:nvPr>
            <p:ph type="dt" sz="half" idx="10"/>
          </p:nvPr>
        </p:nvSpPr>
        <p:spPr/>
        <p:txBody>
          <a:bodyPr/>
          <a:lstStyle/>
          <a:p>
            <a:fld id="{35B2A916-379C-42D7-B45D-68947AD95BD7}" type="datetimeFigureOut">
              <a:rPr lang="lt-LT" smtClean="0"/>
              <a:t>2022-08-18</a:t>
            </a:fld>
            <a:endParaRPr lang="lt-LT"/>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38200" y="3201087"/>
            <a:ext cx="7921581" cy="1644863"/>
          </a:xfrm>
          <a:prstGeom prst="rect">
            <a:avLst/>
          </a:prstGeom>
        </p:spPr>
      </p:pic>
      <p:sp>
        <p:nvSpPr>
          <p:cNvPr id="7" name="Content Placeholder 2"/>
          <p:cNvSpPr>
            <a:spLocks noGrp="1"/>
          </p:cNvSpPr>
          <p:nvPr>
            <p:ph idx="11" hasCustomPrompt="1"/>
          </p:nvPr>
        </p:nvSpPr>
        <p:spPr>
          <a:xfrm>
            <a:off x="916635" y="2513729"/>
            <a:ext cx="1378040" cy="553791"/>
          </a:xfrm>
        </p:spPr>
        <p:txBody>
          <a:bodyPr>
            <a:normAutofit/>
          </a:bodyPr>
          <a:lstStyle>
            <a:lvl1pPr marL="0" indent="0">
              <a:buNone/>
              <a:defRPr sz="1400"/>
            </a:lvl1pPr>
          </a:lstStyle>
          <a:p>
            <a:pPr lvl="0"/>
            <a:r>
              <a:rPr lang="lt-LT" dirty="0"/>
              <a:t>TEKSTAS</a:t>
            </a:r>
          </a:p>
        </p:txBody>
      </p:sp>
      <p:sp>
        <p:nvSpPr>
          <p:cNvPr id="9" name="Content Placeholder 2"/>
          <p:cNvSpPr>
            <a:spLocks noGrp="1"/>
          </p:cNvSpPr>
          <p:nvPr>
            <p:ph idx="13" hasCustomPrompt="1"/>
          </p:nvPr>
        </p:nvSpPr>
        <p:spPr>
          <a:xfrm>
            <a:off x="2165886" y="4979517"/>
            <a:ext cx="1378040" cy="553791"/>
          </a:xfrm>
        </p:spPr>
        <p:txBody>
          <a:bodyPr>
            <a:normAutofit/>
          </a:bodyPr>
          <a:lstStyle>
            <a:lvl1pPr marL="0" indent="0">
              <a:buNone/>
              <a:defRPr sz="1400"/>
            </a:lvl1pPr>
          </a:lstStyle>
          <a:p>
            <a:pPr lvl="0"/>
            <a:r>
              <a:rPr lang="lt-LT" dirty="0"/>
              <a:t>TEKSTAS</a:t>
            </a:r>
          </a:p>
        </p:txBody>
      </p:sp>
      <p:sp>
        <p:nvSpPr>
          <p:cNvPr id="10" name="Content Placeholder 2"/>
          <p:cNvSpPr>
            <a:spLocks noGrp="1"/>
          </p:cNvSpPr>
          <p:nvPr>
            <p:ph idx="14" hasCustomPrompt="1"/>
          </p:nvPr>
        </p:nvSpPr>
        <p:spPr>
          <a:xfrm>
            <a:off x="5989839" y="2520834"/>
            <a:ext cx="1378040" cy="553791"/>
          </a:xfrm>
        </p:spPr>
        <p:txBody>
          <a:bodyPr>
            <a:normAutofit/>
          </a:bodyPr>
          <a:lstStyle>
            <a:lvl1pPr marL="0" indent="0">
              <a:buNone/>
              <a:defRPr sz="1400"/>
            </a:lvl1pPr>
          </a:lstStyle>
          <a:p>
            <a:pPr lvl="0"/>
            <a:r>
              <a:rPr lang="lt-LT" dirty="0"/>
              <a:t>TEKSTAS</a:t>
            </a:r>
          </a:p>
        </p:txBody>
      </p:sp>
      <p:sp>
        <p:nvSpPr>
          <p:cNvPr id="12" name="Content Placeholder 2"/>
          <p:cNvSpPr>
            <a:spLocks noGrp="1"/>
          </p:cNvSpPr>
          <p:nvPr>
            <p:ph idx="16" hasCustomPrompt="1"/>
          </p:nvPr>
        </p:nvSpPr>
        <p:spPr>
          <a:xfrm>
            <a:off x="4721451" y="4979517"/>
            <a:ext cx="1378040" cy="553791"/>
          </a:xfrm>
        </p:spPr>
        <p:txBody>
          <a:bodyPr>
            <a:normAutofit/>
          </a:bodyPr>
          <a:lstStyle>
            <a:lvl1pPr marL="0" indent="0">
              <a:buNone/>
              <a:defRPr sz="1400"/>
            </a:lvl1pPr>
          </a:lstStyle>
          <a:p>
            <a:pPr lvl="0"/>
            <a:r>
              <a:rPr lang="lt-LT" dirty="0"/>
              <a:t>TEKSTAS</a:t>
            </a:r>
          </a:p>
        </p:txBody>
      </p:sp>
      <p:sp>
        <p:nvSpPr>
          <p:cNvPr id="13" name="Content Placeholder 2"/>
          <p:cNvSpPr>
            <a:spLocks noGrp="1"/>
          </p:cNvSpPr>
          <p:nvPr>
            <p:ph idx="1" hasCustomPrompt="1"/>
          </p:nvPr>
        </p:nvSpPr>
        <p:spPr>
          <a:xfrm>
            <a:off x="7277016" y="4979517"/>
            <a:ext cx="1378040" cy="553791"/>
          </a:xfrm>
        </p:spPr>
        <p:txBody>
          <a:bodyPr>
            <a:normAutofit/>
          </a:bodyPr>
          <a:lstStyle>
            <a:lvl1pPr marL="0" indent="0">
              <a:buNone/>
              <a:defRPr sz="1400"/>
            </a:lvl1pPr>
          </a:lstStyle>
          <a:p>
            <a:pPr lvl="0"/>
            <a:r>
              <a:rPr lang="lt-LT" dirty="0"/>
              <a:t>TEKSTAS</a:t>
            </a:r>
          </a:p>
        </p:txBody>
      </p:sp>
      <p:sp>
        <p:nvSpPr>
          <p:cNvPr id="14" name="Content Placeholder 2"/>
          <p:cNvSpPr>
            <a:spLocks noGrp="1"/>
          </p:cNvSpPr>
          <p:nvPr>
            <p:ph idx="17" hasCustomPrompt="1"/>
          </p:nvPr>
        </p:nvSpPr>
        <p:spPr>
          <a:xfrm>
            <a:off x="3453237" y="2520835"/>
            <a:ext cx="1378040" cy="553791"/>
          </a:xfrm>
        </p:spPr>
        <p:txBody>
          <a:bodyPr>
            <a:normAutofit/>
          </a:bodyPr>
          <a:lstStyle>
            <a:lvl1pPr marL="0" indent="0">
              <a:buNone/>
              <a:defRPr sz="1400"/>
            </a:lvl1pPr>
          </a:lstStyle>
          <a:p>
            <a:pPr lvl="0"/>
            <a:r>
              <a:rPr lang="lt-LT" dirty="0"/>
              <a:t>TEKSTAS</a:t>
            </a:r>
          </a:p>
        </p:txBody>
      </p:sp>
      <p:pic>
        <p:nvPicPr>
          <p:cNvPr id="19" name="Picture 1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81929" y="3631841"/>
            <a:ext cx="783037" cy="623775"/>
          </a:xfrm>
          <a:prstGeom prst="rect">
            <a:avLst/>
          </a:prstGeom>
        </p:spPr>
      </p:pic>
      <p:pic>
        <p:nvPicPr>
          <p:cNvPr id="5" name="Picture 4"/>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646277" y="3710469"/>
            <a:ext cx="726137" cy="676283"/>
          </a:xfrm>
          <a:prstGeom prst="rect">
            <a:avLst/>
          </a:prstGeom>
        </p:spPr>
      </p:pic>
      <p:pic>
        <p:nvPicPr>
          <p:cNvPr id="8" name="Picture 7"/>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2509469" y="3604424"/>
            <a:ext cx="768710" cy="768710"/>
          </a:xfrm>
          <a:prstGeom prst="rect">
            <a:avLst/>
          </a:prstGeom>
        </p:spPr>
      </p:pic>
      <p:pic>
        <p:nvPicPr>
          <p:cNvPr id="22" name="Picture 21"/>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3768495" y="3596863"/>
            <a:ext cx="770970" cy="787994"/>
          </a:xfrm>
          <a:prstGeom prst="rect">
            <a:avLst/>
          </a:prstGeom>
        </p:spPr>
      </p:pic>
      <p:pic>
        <p:nvPicPr>
          <p:cNvPr id="23" name="Picture 22"/>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5029781" y="3631841"/>
            <a:ext cx="806133" cy="788797"/>
          </a:xfrm>
          <a:prstGeom prst="rect">
            <a:avLst/>
          </a:prstGeom>
        </p:spPr>
      </p:pic>
      <p:pic>
        <p:nvPicPr>
          <p:cNvPr id="24" name="Picture 23"/>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6349828" y="3596268"/>
            <a:ext cx="788589" cy="788589"/>
          </a:xfrm>
          <a:prstGeom prst="rect">
            <a:avLst/>
          </a:prstGeom>
        </p:spPr>
      </p:pic>
    </p:spTree>
    <p:extLst>
      <p:ext uri="{BB962C8B-B14F-4D97-AF65-F5344CB8AC3E}">
        <p14:creationId xmlns:p14="http://schemas.microsoft.com/office/powerpoint/2010/main" val="8015031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6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8200" y="352246"/>
            <a:ext cx="10250510" cy="1325563"/>
          </a:xfrm>
        </p:spPr>
        <p:txBody>
          <a:bodyPr/>
          <a:lstStyle>
            <a:lvl1pPr>
              <a:defRPr sz="3600" baseline="0"/>
            </a:lvl1pPr>
          </a:lstStyle>
          <a:p>
            <a:r>
              <a:rPr lang="en-US" dirty="0"/>
              <a:t>PAVADINIMAS</a:t>
            </a:r>
            <a:r>
              <a:rPr lang="lt-LT" dirty="0"/>
              <a:t>  </a:t>
            </a:r>
          </a:p>
        </p:txBody>
      </p:sp>
      <p:sp>
        <p:nvSpPr>
          <p:cNvPr id="4" name="Date Placeholder 3"/>
          <p:cNvSpPr>
            <a:spLocks noGrp="1"/>
          </p:cNvSpPr>
          <p:nvPr>
            <p:ph type="dt" sz="half" idx="10"/>
          </p:nvPr>
        </p:nvSpPr>
        <p:spPr/>
        <p:txBody>
          <a:bodyPr/>
          <a:lstStyle/>
          <a:p>
            <a:fld id="{35B2A916-379C-42D7-B45D-68947AD95BD7}" type="datetimeFigureOut">
              <a:rPr lang="lt-LT" smtClean="0"/>
              <a:t>2022-08-18</a:t>
            </a:fld>
            <a:endParaRPr lang="lt-LT"/>
          </a:p>
        </p:txBody>
      </p:sp>
      <p:sp>
        <p:nvSpPr>
          <p:cNvPr id="13" name="Content Placeholder 2"/>
          <p:cNvSpPr>
            <a:spLocks noGrp="1"/>
          </p:cNvSpPr>
          <p:nvPr>
            <p:ph idx="1" hasCustomPrompt="1"/>
          </p:nvPr>
        </p:nvSpPr>
        <p:spPr>
          <a:xfrm>
            <a:off x="838200" y="3541690"/>
            <a:ext cx="2973946" cy="2498502"/>
          </a:xfrm>
        </p:spPr>
        <p:txBody>
          <a:bodyPr>
            <a:normAutofit/>
          </a:bodyPr>
          <a:lstStyle>
            <a:lvl1pPr>
              <a:defRPr sz="1400"/>
            </a:lvl1pPr>
          </a:lstStyle>
          <a:p>
            <a:pPr lvl="0"/>
            <a:r>
              <a:rPr lang="lt-LT" dirty="0"/>
              <a:t>TEKSTAS</a:t>
            </a:r>
          </a:p>
        </p:txBody>
      </p:sp>
      <p:pic>
        <p:nvPicPr>
          <p:cNvPr id="3" name="Picture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610741" y="1817880"/>
            <a:ext cx="7857143" cy="3447619"/>
          </a:xfrm>
          <a:prstGeom prst="rect">
            <a:avLst/>
          </a:prstGeom>
        </p:spPr>
      </p:pic>
    </p:spTree>
    <p:extLst>
      <p:ext uri="{BB962C8B-B14F-4D97-AF65-F5344CB8AC3E}">
        <p14:creationId xmlns:p14="http://schemas.microsoft.com/office/powerpoint/2010/main" val="9366406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0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8200" y="352246"/>
            <a:ext cx="10250510" cy="1325563"/>
          </a:xfrm>
        </p:spPr>
        <p:txBody>
          <a:bodyPr/>
          <a:lstStyle>
            <a:lvl1pPr>
              <a:defRPr sz="3600" baseline="0"/>
            </a:lvl1pPr>
          </a:lstStyle>
          <a:p>
            <a:r>
              <a:rPr lang="en-US" dirty="0"/>
              <a:t>PAVADINIMAS</a:t>
            </a:r>
            <a:r>
              <a:rPr lang="lt-LT" dirty="0"/>
              <a:t>  </a:t>
            </a:r>
          </a:p>
        </p:txBody>
      </p:sp>
      <p:sp>
        <p:nvSpPr>
          <p:cNvPr id="4" name="Date Placeholder 3"/>
          <p:cNvSpPr>
            <a:spLocks noGrp="1"/>
          </p:cNvSpPr>
          <p:nvPr>
            <p:ph type="dt" sz="half" idx="10"/>
          </p:nvPr>
        </p:nvSpPr>
        <p:spPr/>
        <p:txBody>
          <a:bodyPr/>
          <a:lstStyle/>
          <a:p>
            <a:fld id="{35B2A916-379C-42D7-B45D-68947AD95BD7}" type="datetimeFigureOut">
              <a:rPr lang="lt-LT" smtClean="0"/>
              <a:t>2022-08-18</a:t>
            </a:fld>
            <a:endParaRPr lang="lt-LT"/>
          </a:p>
        </p:txBody>
      </p:sp>
      <p:sp>
        <p:nvSpPr>
          <p:cNvPr id="6" name="Content Placeholder 2"/>
          <p:cNvSpPr>
            <a:spLocks noGrp="1"/>
          </p:cNvSpPr>
          <p:nvPr>
            <p:ph idx="11" hasCustomPrompt="1"/>
          </p:nvPr>
        </p:nvSpPr>
        <p:spPr>
          <a:xfrm>
            <a:off x="838200" y="3724835"/>
            <a:ext cx="3566374" cy="2186567"/>
          </a:xfrm>
        </p:spPr>
        <p:txBody>
          <a:bodyPr>
            <a:normAutofit/>
          </a:bodyPr>
          <a:lstStyle>
            <a:lvl1pPr>
              <a:defRPr sz="1400"/>
            </a:lvl1pPr>
          </a:lstStyle>
          <a:p>
            <a:pPr lvl="0"/>
            <a:r>
              <a:rPr lang="lt-LT" dirty="0"/>
              <a:t>TEKSTAS</a:t>
            </a:r>
          </a:p>
        </p:txBody>
      </p:sp>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281411" y="1963929"/>
            <a:ext cx="5536842" cy="2721194"/>
          </a:xfrm>
          <a:prstGeom prst="rect">
            <a:avLst/>
          </a:prstGeom>
        </p:spPr>
      </p:pic>
      <p:sp>
        <p:nvSpPr>
          <p:cNvPr id="8" name="Content Placeholder 2"/>
          <p:cNvSpPr>
            <a:spLocks noGrp="1"/>
          </p:cNvSpPr>
          <p:nvPr>
            <p:ph idx="12" hasCustomPrompt="1"/>
          </p:nvPr>
        </p:nvSpPr>
        <p:spPr>
          <a:xfrm>
            <a:off x="838199" y="2165427"/>
            <a:ext cx="3566375" cy="1281888"/>
          </a:xfrm>
        </p:spPr>
        <p:txBody>
          <a:bodyPr>
            <a:normAutofit/>
          </a:bodyPr>
          <a:lstStyle>
            <a:lvl1pPr>
              <a:defRPr sz="1400"/>
            </a:lvl1pPr>
          </a:lstStyle>
          <a:p>
            <a:pPr lvl="0"/>
            <a:r>
              <a:rPr lang="lt-LT" dirty="0"/>
              <a:t>TEKSTAS</a:t>
            </a:r>
          </a:p>
        </p:txBody>
      </p:sp>
      <p:sp>
        <p:nvSpPr>
          <p:cNvPr id="9" name="Content Placeholder 2"/>
          <p:cNvSpPr>
            <a:spLocks noGrp="1"/>
          </p:cNvSpPr>
          <p:nvPr>
            <p:ph idx="13" hasCustomPrompt="1"/>
          </p:nvPr>
        </p:nvSpPr>
        <p:spPr>
          <a:xfrm>
            <a:off x="6670719" y="3477296"/>
            <a:ext cx="1048555" cy="463640"/>
          </a:xfrm>
        </p:spPr>
        <p:txBody>
          <a:bodyPr>
            <a:normAutofit/>
          </a:bodyPr>
          <a:lstStyle>
            <a:lvl1pPr marL="0" indent="0">
              <a:buNone/>
              <a:defRPr sz="1400">
                <a:solidFill>
                  <a:schemeClr val="bg1"/>
                </a:solidFill>
              </a:defRPr>
            </a:lvl1pPr>
          </a:lstStyle>
          <a:p>
            <a:pPr lvl="0"/>
            <a:r>
              <a:rPr lang="en-US" dirty="0"/>
              <a:t>SKAI</a:t>
            </a:r>
            <a:r>
              <a:rPr lang="lt-LT" dirty="0"/>
              <a:t>ČIAI</a:t>
            </a:r>
          </a:p>
        </p:txBody>
      </p:sp>
      <p:sp>
        <p:nvSpPr>
          <p:cNvPr id="10" name="Content Placeholder 2"/>
          <p:cNvSpPr>
            <a:spLocks noGrp="1"/>
          </p:cNvSpPr>
          <p:nvPr>
            <p:ph idx="14" hasCustomPrompt="1"/>
          </p:nvPr>
        </p:nvSpPr>
        <p:spPr>
          <a:xfrm>
            <a:off x="9769698" y="2860886"/>
            <a:ext cx="1048555" cy="463640"/>
          </a:xfrm>
        </p:spPr>
        <p:txBody>
          <a:bodyPr>
            <a:normAutofit/>
          </a:bodyPr>
          <a:lstStyle>
            <a:lvl1pPr marL="0" indent="0">
              <a:buNone/>
              <a:defRPr sz="1400">
                <a:solidFill>
                  <a:schemeClr val="bg1"/>
                </a:solidFill>
              </a:defRPr>
            </a:lvl1pPr>
          </a:lstStyle>
          <a:p>
            <a:pPr lvl="0"/>
            <a:r>
              <a:rPr lang="en-US" dirty="0"/>
              <a:t>SKAI</a:t>
            </a:r>
            <a:r>
              <a:rPr lang="lt-LT" dirty="0"/>
              <a:t>ČIAI</a:t>
            </a:r>
          </a:p>
        </p:txBody>
      </p:sp>
      <p:sp>
        <p:nvSpPr>
          <p:cNvPr id="11" name="Content Placeholder 2"/>
          <p:cNvSpPr>
            <a:spLocks noGrp="1"/>
          </p:cNvSpPr>
          <p:nvPr>
            <p:ph idx="15" hasCustomPrompt="1"/>
          </p:nvPr>
        </p:nvSpPr>
        <p:spPr>
          <a:xfrm>
            <a:off x="5439177" y="3002554"/>
            <a:ext cx="1048555" cy="463640"/>
          </a:xfrm>
        </p:spPr>
        <p:txBody>
          <a:bodyPr>
            <a:normAutofit/>
          </a:bodyPr>
          <a:lstStyle>
            <a:lvl1pPr marL="0" indent="0">
              <a:buNone/>
              <a:defRPr sz="1400">
                <a:solidFill>
                  <a:schemeClr val="tx2">
                    <a:lumMod val="75000"/>
                  </a:schemeClr>
                </a:solidFill>
              </a:defRPr>
            </a:lvl1pPr>
          </a:lstStyle>
          <a:p>
            <a:pPr lvl="0"/>
            <a:r>
              <a:rPr lang="en-US" dirty="0"/>
              <a:t>SKAI</a:t>
            </a:r>
            <a:r>
              <a:rPr lang="lt-LT" dirty="0"/>
              <a:t>ČIAI</a:t>
            </a:r>
          </a:p>
        </p:txBody>
      </p:sp>
      <p:sp>
        <p:nvSpPr>
          <p:cNvPr id="12" name="Content Placeholder 2"/>
          <p:cNvSpPr>
            <a:spLocks noGrp="1"/>
          </p:cNvSpPr>
          <p:nvPr>
            <p:ph idx="16" hasCustomPrompt="1"/>
          </p:nvPr>
        </p:nvSpPr>
        <p:spPr>
          <a:xfrm>
            <a:off x="8721143" y="3477296"/>
            <a:ext cx="1048555" cy="463640"/>
          </a:xfrm>
        </p:spPr>
        <p:txBody>
          <a:bodyPr>
            <a:normAutofit/>
          </a:bodyPr>
          <a:lstStyle>
            <a:lvl1pPr marL="0" indent="0">
              <a:buNone/>
              <a:defRPr sz="1400">
                <a:solidFill>
                  <a:schemeClr val="tx2">
                    <a:lumMod val="75000"/>
                  </a:schemeClr>
                </a:solidFill>
              </a:defRPr>
            </a:lvl1pPr>
          </a:lstStyle>
          <a:p>
            <a:pPr lvl="0"/>
            <a:r>
              <a:rPr lang="en-US" dirty="0"/>
              <a:t>SKAI</a:t>
            </a:r>
            <a:r>
              <a:rPr lang="lt-LT" dirty="0"/>
              <a:t>ČIAI</a:t>
            </a:r>
          </a:p>
        </p:txBody>
      </p:sp>
    </p:spTree>
    <p:extLst>
      <p:ext uri="{BB962C8B-B14F-4D97-AF65-F5344CB8AC3E}">
        <p14:creationId xmlns:p14="http://schemas.microsoft.com/office/powerpoint/2010/main" val="14946689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7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8200" y="352246"/>
            <a:ext cx="10250510" cy="1325563"/>
          </a:xfrm>
        </p:spPr>
        <p:txBody>
          <a:bodyPr/>
          <a:lstStyle>
            <a:lvl1pPr>
              <a:defRPr sz="3600" baseline="0"/>
            </a:lvl1pPr>
          </a:lstStyle>
          <a:p>
            <a:r>
              <a:rPr lang="en-US" dirty="0"/>
              <a:t>PAVADINIMAS</a:t>
            </a:r>
            <a:r>
              <a:rPr lang="lt-LT" dirty="0"/>
              <a:t>  </a:t>
            </a:r>
          </a:p>
        </p:txBody>
      </p:sp>
      <p:sp>
        <p:nvSpPr>
          <p:cNvPr id="4" name="Date Placeholder 3"/>
          <p:cNvSpPr>
            <a:spLocks noGrp="1"/>
          </p:cNvSpPr>
          <p:nvPr>
            <p:ph type="dt" sz="half" idx="10"/>
          </p:nvPr>
        </p:nvSpPr>
        <p:spPr/>
        <p:txBody>
          <a:bodyPr/>
          <a:lstStyle/>
          <a:p>
            <a:fld id="{35B2A916-379C-42D7-B45D-68947AD95BD7}" type="datetimeFigureOut">
              <a:rPr lang="lt-LT" smtClean="0"/>
              <a:t>2022-08-18</a:t>
            </a:fld>
            <a:endParaRPr lang="lt-LT"/>
          </a:p>
        </p:txBody>
      </p:sp>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309073" y="1964063"/>
            <a:ext cx="7399458" cy="2396835"/>
          </a:xfrm>
          <a:prstGeom prst="rect">
            <a:avLst/>
          </a:prstGeom>
        </p:spPr>
      </p:pic>
      <p:sp>
        <p:nvSpPr>
          <p:cNvPr id="13" name="Content Placeholder 2"/>
          <p:cNvSpPr>
            <a:spLocks noGrp="1"/>
          </p:cNvSpPr>
          <p:nvPr>
            <p:ph idx="1" hasCustomPrompt="1"/>
          </p:nvPr>
        </p:nvSpPr>
        <p:spPr>
          <a:xfrm>
            <a:off x="2567286" y="3299617"/>
            <a:ext cx="1847045" cy="295664"/>
          </a:xfrm>
        </p:spPr>
        <p:txBody>
          <a:bodyPr>
            <a:normAutofit/>
          </a:bodyPr>
          <a:lstStyle>
            <a:lvl1pPr marL="0" indent="0" algn="ctr">
              <a:buNone/>
              <a:defRPr sz="1400"/>
            </a:lvl1pPr>
          </a:lstStyle>
          <a:p>
            <a:pPr lvl="0"/>
            <a:r>
              <a:rPr lang="en-US" dirty="0"/>
              <a:t>TEKSTAS</a:t>
            </a:r>
            <a:endParaRPr lang="lt-LT" dirty="0"/>
          </a:p>
        </p:txBody>
      </p:sp>
      <p:sp>
        <p:nvSpPr>
          <p:cNvPr id="7" name="Content Placeholder 2"/>
          <p:cNvSpPr>
            <a:spLocks noGrp="1"/>
          </p:cNvSpPr>
          <p:nvPr>
            <p:ph idx="11" hasCustomPrompt="1"/>
          </p:nvPr>
        </p:nvSpPr>
        <p:spPr>
          <a:xfrm>
            <a:off x="5088110" y="3235098"/>
            <a:ext cx="1847045" cy="252543"/>
          </a:xfrm>
        </p:spPr>
        <p:txBody>
          <a:bodyPr>
            <a:normAutofit/>
          </a:bodyPr>
          <a:lstStyle>
            <a:lvl1pPr marL="0" indent="0" algn="ctr">
              <a:buNone/>
              <a:defRPr sz="1400"/>
            </a:lvl1pPr>
          </a:lstStyle>
          <a:p>
            <a:pPr lvl="0"/>
            <a:r>
              <a:rPr lang="en-US" dirty="0"/>
              <a:t>TEKSTAS</a:t>
            </a:r>
            <a:endParaRPr lang="lt-LT" dirty="0"/>
          </a:p>
        </p:txBody>
      </p:sp>
      <p:sp>
        <p:nvSpPr>
          <p:cNvPr id="8" name="Content Placeholder 2"/>
          <p:cNvSpPr>
            <a:spLocks noGrp="1"/>
          </p:cNvSpPr>
          <p:nvPr>
            <p:ph idx="12" hasCustomPrompt="1"/>
          </p:nvPr>
        </p:nvSpPr>
        <p:spPr>
          <a:xfrm>
            <a:off x="7646853" y="3243611"/>
            <a:ext cx="1847045" cy="260387"/>
          </a:xfrm>
        </p:spPr>
        <p:txBody>
          <a:bodyPr>
            <a:normAutofit/>
          </a:bodyPr>
          <a:lstStyle>
            <a:lvl1pPr marL="0" indent="0" algn="ctr">
              <a:buNone/>
              <a:defRPr sz="1400"/>
            </a:lvl1pPr>
          </a:lstStyle>
          <a:p>
            <a:pPr lvl="0"/>
            <a:r>
              <a:rPr lang="en-US" dirty="0"/>
              <a:t>TEKSTAS</a:t>
            </a:r>
            <a:endParaRPr lang="lt-LT" dirty="0"/>
          </a:p>
        </p:txBody>
      </p:sp>
      <p:sp>
        <p:nvSpPr>
          <p:cNvPr id="9" name="Content Placeholder 2"/>
          <p:cNvSpPr>
            <a:spLocks noGrp="1"/>
          </p:cNvSpPr>
          <p:nvPr>
            <p:ph idx="13" hasCustomPrompt="1"/>
          </p:nvPr>
        </p:nvSpPr>
        <p:spPr>
          <a:xfrm>
            <a:off x="2567286" y="3595281"/>
            <a:ext cx="1847045" cy="532735"/>
          </a:xfrm>
        </p:spPr>
        <p:txBody>
          <a:bodyPr>
            <a:normAutofit/>
          </a:bodyPr>
          <a:lstStyle>
            <a:lvl1pPr marL="0" indent="0" algn="ctr">
              <a:buNone/>
              <a:defRPr sz="1200"/>
            </a:lvl1pPr>
          </a:lstStyle>
          <a:p>
            <a:pPr lvl="0"/>
            <a:r>
              <a:rPr lang="en-US" dirty="0"/>
              <a:t>TEKSTAS</a:t>
            </a:r>
            <a:endParaRPr lang="lt-LT" dirty="0"/>
          </a:p>
        </p:txBody>
      </p:sp>
      <p:sp>
        <p:nvSpPr>
          <p:cNvPr id="11" name="Content Placeholder 2"/>
          <p:cNvSpPr>
            <a:spLocks noGrp="1"/>
          </p:cNvSpPr>
          <p:nvPr>
            <p:ph idx="14" hasCustomPrompt="1"/>
          </p:nvPr>
        </p:nvSpPr>
        <p:spPr>
          <a:xfrm>
            <a:off x="5088110" y="3503998"/>
            <a:ext cx="1847045" cy="532735"/>
          </a:xfrm>
        </p:spPr>
        <p:txBody>
          <a:bodyPr>
            <a:normAutofit/>
          </a:bodyPr>
          <a:lstStyle>
            <a:lvl1pPr marL="0" indent="0" algn="ctr">
              <a:buNone/>
              <a:defRPr sz="1200"/>
            </a:lvl1pPr>
          </a:lstStyle>
          <a:p>
            <a:pPr lvl="0"/>
            <a:r>
              <a:rPr lang="en-US" dirty="0"/>
              <a:t>TEKSTAS</a:t>
            </a:r>
            <a:endParaRPr lang="lt-LT" dirty="0"/>
          </a:p>
        </p:txBody>
      </p:sp>
      <p:sp>
        <p:nvSpPr>
          <p:cNvPr id="12" name="Content Placeholder 2"/>
          <p:cNvSpPr>
            <a:spLocks noGrp="1"/>
          </p:cNvSpPr>
          <p:nvPr>
            <p:ph idx="15" hasCustomPrompt="1"/>
          </p:nvPr>
        </p:nvSpPr>
        <p:spPr>
          <a:xfrm>
            <a:off x="7646853" y="3523884"/>
            <a:ext cx="1847045" cy="532735"/>
          </a:xfrm>
        </p:spPr>
        <p:txBody>
          <a:bodyPr>
            <a:normAutofit/>
          </a:bodyPr>
          <a:lstStyle>
            <a:lvl1pPr marL="0" indent="0" algn="ctr">
              <a:buNone/>
              <a:defRPr sz="1200"/>
            </a:lvl1pPr>
          </a:lstStyle>
          <a:p>
            <a:pPr lvl="0"/>
            <a:r>
              <a:rPr lang="en-US" dirty="0"/>
              <a:t>TEKSTAS</a:t>
            </a:r>
            <a:endParaRPr lang="lt-LT" dirty="0"/>
          </a:p>
        </p:txBody>
      </p:sp>
      <p:sp>
        <p:nvSpPr>
          <p:cNvPr id="14" name="Content Placeholder 2"/>
          <p:cNvSpPr>
            <a:spLocks noGrp="1"/>
          </p:cNvSpPr>
          <p:nvPr>
            <p:ph idx="16" hasCustomPrompt="1"/>
          </p:nvPr>
        </p:nvSpPr>
        <p:spPr>
          <a:xfrm>
            <a:off x="2366557" y="4664467"/>
            <a:ext cx="7284098" cy="1367718"/>
          </a:xfrm>
        </p:spPr>
        <p:txBody>
          <a:bodyPr>
            <a:normAutofit/>
          </a:bodyPr>
          <a:lstStyle>
            <a:lvl1pPr marL="0" indent="0" algn="l">
              <a:buNone/>
              <a:defRPr sz="1200"/>
            </a:lvl1pPr>
          </a:lstStyle>
          <a:p>
            <a:pPr lvl="0"/>
            <a:r>
              <a:rPr lang="en-US" dirty="0"/>
              <a:t>TEKSTAS</a:t>
            </a:r>
            <a:endParaRPr lang="lt-LT" dirty="0"/>
          </a:p>
        </p:txBody>
      </p:sp>
    </p:spTree>
    <p:extLst>
      <p:ext uri="{BB962C8B-B14F-4D97-AF65-F5344CB8AC3E}">
        <p14:creationId xmlns:p14="http://schemas.microsoft.com/office/powerpoint/2010/main" val="305172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8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8200" y="352246"/>
            <a:ext cx="10250510" cy="1325563"/>
          </a:xfrm>
        </p:spPr>
        <p:txBody>
          <a:bodyPr/>
          <a:lstStyle>
            <a:lvl1pPr>
              <a:defRPr sz="3600" baseline="0"/>
            </a:lvl1pPr>
          </a:lstStyle>
          <a:p>
            <a:r>
              <a:rPr lang="en-US" dirty="0"/>
              <a:t>PAVADINIMAS</a:t>
            </a:r>
            <a:r>
              <a:rPr lang="lt-LT" dirty="0"/>
              <a:t>  </a:t>
            </a:r>
          </a:p>
        </p:txBody>
      </p:sp>
      <p:sp>
        <p:nvSpPr>
          <p:cNvPr id="4" name="Date Placeholder 3"/>
          <p:cNvSpPr>
            <a:spLocks noGrp="1"/>
          </p:cNvSpPr>
          <p:nvPr>
            <p:ph type="dt" sz="half" idx="10"/>
          </p:nvPr>
        </p:nvSpPr>
        <p:spPr/>
        <p:txBody>
          <a:bodyPr/>
          <a:lstStyle/>
          <a:p>
            <a:fld id="{35B2A916-379C-42D7-B45D-68947AD95BD7}" type="datetimeFigureOut">
              <a:rPr lang="lt-LT" smtClean="0"/>
              <a:t>2022-08-18</a:t>
            </a:fld>
            <a:endParaRPr lang="lt-LT"/>
          </a:p>
        </p:txBody>
      </p:sp>
      <p:sp>
        <p:nvSpPr>
          <p:cNvPr id="9" name="Content Placeholder 2"/>
          <p:cNvSpPr>
            <a:spLocks noGrp="1"/>
          </p:cNvSpPr>
          <p:nvPr>
            <p:ph idx="13" hasCustomPrompt="1"/>
          </p:nvPr>
        </p:nvSpPr>
        <p:spPr>
          <a:xfrm>
            <a:off x="6813998" y="2137893"/>
            <a:ext cx="4274712" cy="3425779"/>
          </a:xfrm>
        </p:spPr>
        <p:txBody>
          <a:bodyPr>
            <a:normAutofit/>
          </a:bodyPr>
          <a:lstStyle>
            <a:lvl1pPr marL="0" indent="0" algn="l">
              <a:buNone/>
              <a:defRPr sz="1400"/>
            </a:lvl1pPr>
          </a:lstStyle>
          <a:p>
            <a:pPr lvl="0"/>
            <a:r>
              <a:rPr lang="en-US" dirty="0"/>
              <a:t>TEKSTAS</a:t>
            </a:r>
            <a:endParaRPr lang="lt-LT" dirty="0"/>
          </a:p>
        </p:txBody>
      </p:sp>
      <p:pic>
        <p:nvPicPr>
          <p:cNvPr id="3" name="Picture 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5924" y="2137893"/>
            <a:ext cx="4969479" cy="3562664"/>
          </a:xfrm>
          <a:prstGeom prst="rect">
            <a:avLst/>
          </a:prstGeom>
        </p:spPr>
      </p:pic>
    </p:spTree>
    <p:extLst>
      <p:ext uri="{BB962C8B-B14F-4D97-AF65-F5344CB8AC3E}">
        <p14:creationId xmlns:p14="http://schemas.microsoft.com/office/powerpoint/2010/main" val="16718952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endParaRPr lang="lt-LT"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t-LT"/>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5B2A916-379C-42D7-B45D-68947AD95BD7}" type="datetimeFigureOut">
              <a:rPr lang="lt-LT" smtClean="0"/>
              <a:t>2022-08-18</a:t>
            </a:fld>
            <a:endParaRPr lang="lt-LT"/>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lt-LT"/>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59B809B-AEC0-4E98-B926-015306557B13}" type="slidenum">
              <a:rPr lang="lt-LT" smtClean="0"/>
              <a:t>‹#›</a:t>
            </a:fld>
            <a:endParaRPr lang="lt-LT"/>
          </a:p>
        </p:txBody>
      </p:sp>
      <p:pic>
        <p:nvPicPr>
          <p:cNvPr id="8" name="Picture 7"/>
          <p:cNvPicPr>
            <a:picLocks noChangeAspect="1"/>
          </p:cNvPicPr>
          <p:nvPr userDrawn="1"/>
        </p:nvPicPr>
        <p:blipFill>
          <a:blip r:embed="rId22" cstate="print">
            <a:extLst>
              <a:ext uri="{28A0092B-C50C-407E-A947-70E740481C1C}">
                <a14:useLocalDpi xmlns:a14="http://schemas.microsoft.com/office/drawing/2010/main" val="0"/>
              </a:ext>
            </a:extLst>
          </a:blip>
          <a:stretch>
            <a:fillRect/>
          </a:stretch>
        </p:blipFill>
        <p:spPr>
          <a:xfrm>
            <a:off x="-12879" y="144083"/>
            <a:ext cx="12192000" cy="6713917"/>
          </a:xfrm>
          <a:prstGeom prst="rect">
            <a:avLst/>
          </a:prstGeom>
        </p:spPr>
      </p:pic>
    </p:spTree>
    <p:extLst>
      <p:ext uri="{BB962C8B-B14F-4D97-AF65-F5344CB8AC3E}">
        <p14:creationId xmlns:p14="http://schemas.microsoft.com/office/powerpoint/2010/main" val="505832095"/>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50" r:id="rId3"/>
    <p:sldLayoutId id="2147483672" r:id="rId4"/>
    <p:sldLayoutId id="2147483667" r:id="rId5"/>
    <p:sldLayoutId id="2147483666" r:id="rId6"/>
    <p:sldLayoutId id="2147483671" r:id="rId7"/>
    <p:sldLayoutId id="2147483668" r:id="rId8"/>
    <p:sldLayoutId id="2147483669" r:id="rId9"/>
    <p:sldLayoutId id="2147483670" r:id="rId10"/>
    <p:sldLayoutId id="2147483665" r:id="rId11"/>
    <p:sldLayoutId id="2147483662" r:id="rId12"/>
    <p:sldLayoutId id="2147483651" r:id="rId13"/>
    <p:sldLayoutId id="2147483652" r:id="rId14"/>
    <p:sldLayoutId id="2147483653" r:id="rId15"/>
    <p:sldLayoutId id="2147483656" r:id="rId16"/>
    <p:sldLayoutId id="2147483657" r:id="rId17"/>
    <p:sldLayoutId id="2147483675" r:id="rId18"/>
    <p:sldLayoutId id="2147483676" r:id="rId19"/>
    <p:sldLayoutId id="2147483677" r:id="rId2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t-L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8" Type="http://schemas.microsoft.com/office/2007/relationships/diagramDrawing" Target="../diagrams/drawing10.xml"/><Relationship Id="rId13" Type="http://schemas.microsoft.com/office/2007/relationships/diagramDrawing" Target="../diagrams/drawing11.xml"/><Relationship Id="rId3" Type="http://schemas.openxmlformats.org/officeDocument/2006/relationships/image" Target="../media/image31.jpeg"/><Relationship Id="rId7" Type="http://schemas.openxmlformats.org/officeDocument/2006/relationships/diagramColors" Target="../diagrams/colors10.xml"/><Relationship Id="rId12" Type="http://schemas.openxmlformats.org/officeDocument/2006/relationships/diagramColors" Target="../diagrams/colors11.xml"/><Relationship Id="rId2" Type="http://schemas.openxmlformats.org/officeDocument/2006/relationships/image" Target="../media/image30.jpeg"/><Relationship Id="rId1" Type="http://schemas.openxmlformats.org/officeDocument/2006/relationships/slideLayout" Target="../slideLayouts/slideLayout18.xml"/><Relationship Id="rId6" Type="http://schemas.openxmlformats.org/officeDocument/2006/relationships/diagramQuickStyle" Target="../diagrams/quickStyle10.xml"/><Relationship Id="rId11" Type="http://schemas.openxmlformats.org/officeDocument/2006/relationships/diagramQuickStyle" Target="../diagrams/quickStyle11.xml"/><Relationship Id="rId5" Type="http://schemas.openxmlformats.org/officeDocument/2006/relationships/diagramLayout" Target="../diagrams/layout10.xml"/><Relationship Id="rId10" Type="http://schemas.openxmlformats.org/officeDocument/2006/relationships/diagramLayout" Target="../diagrams/layout11.xml"/><Relationship Id="rId4" Type="http://schemas.openxmlformats.org/officeDocument/2006/relationships/diagramData" Target="../diagrams/data10.xml"/><Relationship Id="rId9" Type="http://schemas.openxmlformats.org/officeDocument/2006/relationships/diagramData" Target="../diagrams/data11.xml"/></Relationships>
</file>

<file path=ppt/slides/_rels/slide14.xml.rels><?xml version="1.0" encoding="UTF-8" standalone="yes"?>
<Relationships xmlns="http://schemas.openxmlformats.org/package/2006/relationships"><Relationship Id="rId3" Type="http://schemas.openxmlformats.org/officeDocument/2006/relationships/hyperlink" Target="http://www.invega.lt/" TargetMode="External"/><Relationship Id="rId2" Type="http://schemas.openxmlformats.org/officeDocument/2006/relationships/hyperlink" Target="mailto:uzklausos@invega.lt" TargetMode="External"/><Relationship Id="rId1" Type="http://schemas.openxmlformats.org/officeDocument/2006/relationships/slideLayout" Target="../slideLayouts/slideLayout18.xml"/><Relationship Id="rId4" Type="http://schemas.openxmlformats.org/officeDocument/2006/relationships/image" Target="../media/image32.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9.xml"/><Relationship Id="rId1" Type="http://schemas.openxmlformats.org/officeDocument/2006/relationships/slideLayout" Target="../slideLayouts/slideLayout18.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3" Type="http://schemas.openxmlformats.org/officeDocument/2006/relationships/image" Target="../media/image33.jpg"/><Relationship Id="rId7" Type="http://schemas.openxmlformats.org/officeDocument/2006/relationships/hyperlink" Target="http://pirkimai.eviesiejipirkimai.lt/" TargetMode="External"/><Relationship Id="rId2" Type="http://schemas.openxmlformats.org/officeDocument/2006/relationships/notesSlide" Target="../notesSlides/notesSlide10.xml"/><Relationship Id="rId1" Type="http://schemas.openxmlformats.org/officeDocument/2006/relationships/slideLayout" Target="../slideLayouts/slideLayout19.xml"/><Relationship Id="rId6" Type="http://schemas.openxmlformats.org/officeDocument/2006/relationships/hyperlink" Target="https://pirkimai.eviesiejipirkimai.lt/" TargetMode="External"/><Relationship Id="rId5" Type="http://schemas.openxmlformats.org/officeDocument/2006/relationships/hyperlink" Target="https://pirkimai.eviesiejipirkimai.lt/ctm/Company/CompanyRegistration/RegisterCompany?B=PPO&amp;OID=1" TargetMode="External"/><Relationship Id="rId4" Type="http://schemas.openxmlformats.org/officeDocument/2006/relationships/hyperlink" Target="http://vpt.lrv.lt/lt/cvp-is/konsultacijos-telefonu"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0.xml.rels><?xml version="1.0" encoding="UTF-8" standalone="yes"?>
<Relationships xmlns="http://schemas.openxmlformats.org/package/2006/relationships"><Relationship Id="rId8" Type="http://schemas.openxmlformats.org/officeDocument/2006/relationships/image" Target="../media/image35.emf"/><Relationship Id="rId3" Type="http://schemas.openxmlformats.org/officeDocument/2006/relationships/image" Target="../media/image34.gif"/><Relationship Id="rId7" Type="http://schemas.openxmlformats.org/officeDocument/2006/relationships/hyperlink" Target="https://www.e-tar.lt/portal/lt/legalAct/8fbb13c0200c11eabe008ea93139d588/asr" TargetMode="External"/><Relationship Id="rId2" Type="http://schemas.openxmlformats.org/officeDocument/2006/relationships/notesSlide" Target="../notesSlides/notesSlide11.xml"/><Relationship Id="rId1" Type="http://schemas.openxmlformats.org/officeDocument/2006/relationships/slideLayout" Target="../slideLayouts/slideLayout20.xml"/><Relationship Id="rId6" Type="http://schemas.openxmlformats.org/officeDocument/2006/relationships/hyperlink" Target="mailto:info@cpo.lt" TargetMode="External"/><Relationship Id="rId5" Type="http://schemas.openxmlformats.org/officeDocument/2006/relationships/hyperlink" Target="https://pirkimai.eviesiejipirkimai.lt/" TargetMode="External"/><Relationship Id="rId4" Type="http://schemas.openxmlformats.org/officeDocument/2006/relationships/hyperlink" Target="https://katalogas.cpo.lt/" TargetMode="Externa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8" Type="http://schemas.openxmlformats.org/officeDocument/2006/relationships/diagramData" Target="../diagrams/data2.xml"/><Relationship Id="rId3" Type="http://schemas.openxmlformats.org/officeDocument/2006/relationships/diagramData" Target="../diagrams/data1.xml"/><Relationship Id="rId7" Type="http://schemas.microsoft.com/office/2007/relationships/diagramDrawing" Target="../diagrams/drawing1.xml"/><Relationship Id="rId12" Type="http://schemas.microsoft.com/office/2007/relationships/diagramDrawing" Target="../diagrams/drawing2.xml"/><Relationship Id="rId2" Type="http://schemas.openxmlformats.org/officeDocument/2006/relationships/notesSlide" Target="../notesSlides/notesSlide4.xml"/><Relationship Id="rId1" Type="http://schemas.openxmlformats.org/officeDocument/2006/relationships/slideLayout" Target="../slideLayouts/slideLayout14.xml"/><Relationship Id="rId6" Type="http://schemas.openxmlformats.org/officeDocument/2006/relationships/diagramColors" Target="../diagrams/colors1.xml"/><Relationship Id="rId11" Type="http://schemas.openxmlformats.org/officeDocument/2006/relationships/diagramColors" Target="../diagrams/colors2.xml"/><Relationship Id="rId5" Type="http://schemas.openxmlformats.org/officeDocument/2006/relationships/diagramQuickStyle" Target="../diagrams/quickStyle1.xml"/><Relationship Id="rId10" Type="http://schemas.openxmlformats.org/officeDocument/2006/relationships/diagramQuickStyle" Target="../diagrams/quickStyle2.xml"/><Relationship Id="rId4" Type="http://schemas.openxmlformats.org/officeDocument/2006/relationships/diagramLayout" Target="../diagrams/layout1.xml"/><Relationship Id="rId9" Type="http://schemas.openxmlformats.org/officeDocument/2006/relationships/diagramLayout" Target="../diagrams/layout2.xml"/></Relationships>
</file>

<file path=ppt/slides/_rels/slide6.xml.rels><?xml version="1.0" encoding="UTF-8" standalone="yes"?>
<Relationships xmlns="http://schemas.openxmlformats.org/package/2006/relationships"><Relationship Id="rId8" Type="http://schemas.openxmlformats.org/officeDocument/2006/relationships/diagramData" Target="../diagrams/data4.xml"/><Relationship Id="rId3" Type="http://schemas.openxmlformats.org/officeDocument/2006/relationships/diagramData" Target="../diagrams/data3.xml"/><Relationship Id="rId7" Type="http://schemas.microsoft.com/office/2007/relationships/diagramDrawing" Target="../diagrams/drawing3.xml"/><Relationship Id="rId12" Type="http://schemas.microsoft.com/office/2007/relationships/diagramDrawing" Target="../diagrams/drawing4.xml"/><Relationship Id="rId2" Type="http://schemas.openxmlformats.org/officeDocument/2006/relationships/notesSlide" Target="../notesSlides/notesSlide5.xml"/><Relationship Id="rId1" Type="http://schemas.openxmlformats.org/officeDocument/2006/relationships/slideLayout" Target="../slideLayouts/slideLayout14.xml"/><Relationship Id="rId6" Type="http://schemas.openxmlformats.org/officeDocument/2006/relationships/diagramColors" Target="../diagrams/colors3.xml"/><Relationship Id="rId11" Type="http://schemas.openxmlformats.org/officeDocument/2006/relationships/diagramColors" Target="../diagrams/colors4.xml"/><Relationship Id="rId5" Type="http://schemas.openxmlformats.org/officeDocument/2006/relationships/diagramQuickStyle" Target="../diagrams/quickStyle3.xml"/><Relationship Id="rId10" Type="http://schemas.openxmlformats.org/officeDocument/2006/relationships/diagramQuickStyle" Target="../diagrams/quickStyle4.xml"/><Relationship Id="rId4" Type="http://schemas.openxmlformats.org/officeDocument/2006/relationships/diagramLayout" Target="../diagrams/layout3.xml"/><Relationship Id="rId9" Type="http://schemas.openxmlformats.org/officeDocument/2006/relationships/diagramLayout" Target="../diagrams/layout4.xml"/></Relationships>
</file>

<file path=ppt/slides/_rels/slide7.xml.rels><?xml version="1.0" encoding="UTF-8" standalone="yes"?>
<Relationships xmlns="http://schemas.openxmlformats.org/package/2006/relationships"><Relationship Id="rId8" Type="http://schemas.openxmlformats.org/officeDocument/2006/relationships/diagramData" Target="../diagrams/data6.xml"/><Relationship Id="rId3" Type="http://schemas.openxmlformats.org/officeDocument/2006/relationships/diagramData" Target="../diagrams/data5.xml"/><Relationship Id="rId7" Type="http://schemas.microsoft.com/office/2007/relationships/diagramDrawing" Target="../diagrams/drawing5.xml"/><Relationship Id="rId12" Type="http://schemas.microsoft.com/office/2007/relationships/diagramDrawing" Target="../diagrams/drawing6.xml"/><Relationship Id="rId2" Type="http://schemas.openxmlformats.org/officeDocument/2006/relationships/notesSlide" Target="../notesSlides/notesSlide6.xml"/><Relationship Id="rId1" Type="http://schemas.openxmlformats.org/officeDocument/2006/relationships/slideLayout" Target="../slideLayouts/slideLayout14.xml"/><Relationship Id="rId6" Type="http://schemas.openxmlformats.org/officeDocument/2006/relationships/diagramColors" Target="../diagrams/colors5.xml"/><Relationship Id="rId11" Type="http://schemas.openxmlformats.org/officeDocument/2006/relationships/diagramColors" Target="../diagrams/colors6.xml"/><Relationship Id="rId5" Type="http://schemas.openxmlformats.org/officeDocument/2006/relationships/diagramQuickStyle" Target="../diagrams/quickStyle5.xml"/><Relationship Id="rId10" Type="http://schemas.openxmlformats.org/officeDocument/2006/relationships/diagramQuickStyle" Target="../diagrams/quickStyle6.xml"/><Relationship Id="rId4" Type="http://schemas.openxmlformats.org/officeDocument/2006/relationships/diagramLayout" Target="../diagrams/layout5.xml"/><Relationship Id="rId9" Type="http://schemas.openxmlformats.org/officeDocument/2006/relationships/diagramLayout" Target="../diagrams/layout6.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7.xml"/><Relationship Id="rId1" Type="http://schemas.openxmlformats.org/officeDocument/2006/relationships/slideLayout" Target="../slideLayouts/slideLayout14.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9.xml.rels><?xml version="1.0" encoding="UTF-8" standalone="yes"?>
<Relationships xmlns="http://schemas.openxmlformats.org/package/2006/relationships"><Relationship Id="rId8" Type="http://schemas.openxmlformats.org/officeDocument/2006/relationships/diagramData" Target="../diagrams/data9.xml"/><Relationship Id="rId3" Type="http://schemas.openxmlformats.org/officeDocument/2006/relationships/diagramData" Target="../diagrams/data8.xml"/><Relationship Id="rId7" Type="http://schemas.microsoft.com/office/2007/relationships/diagramDrawing" Target="../diagrams/drawing8.xml"/><Relationship Id="rId12" Type="http://schemas.microsoft.com/office/2007/relationships/diagramDrawing" Target="../diagrams/drawing9.xml"/><Relationship Id="rId2" Type="http://schemas.openxmlformats.org/officeDocument/2006/relationships/notesSlide" Target="../notesSlides/notesSlide8.xml"/><Relationship Id="rId1" Type="http://schemas.openxmlformats.org/officeDocument/2006/relationships/slideLayout" Target="../slideLayouts/slideLayout14.xml"/><Relationship Id="rId6" Type="http://schemas.openxmlformats.org/officeDocument/2006/relationships/diagramColors" Target="../diagrams/colors8.xml"/><Relationship Id="rId11" Type="http://schemas.openxmlformats.org/officeDocument/2006/relationships/diagramColors" Target="../diagrams/colors9.xml"/><Relationship Id="rId5" Type="http://schemas.openxmlformats.org/officeDocument/2006/relationships/diagramQuickStyle" Target="../diagrams/quickStyle8.xml"/><Relationship Id="rId10" Type="http://schemas.openxmlformats.org/officeDocument/2006/relationships/diagramQuickStyle" Target="../diagrams/quickStyle9.xml"/><Relationship Id="rId4" Type="http://schemas.openxmlformats.org/officeDocument/2006/relationships/diagramLayout" Target="../diagrams/layout8.xml"/><Relationship Id="rId9" Type="http://schemas.openxmlformats.org/officeDocument/2006/relationships/diagramLayout" Target="../diagrams/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a:xfrm>
            <a:off x="583841" y="2812941"/>
            <a:ext cx="11472323" cy="1977719"/>
          </a:xfrm>
        </p:spPr>
        <p:txBody>
          <a:bodyPr>
            <a:normAutofit/>
          </a:bodyPr>
          <a:lstStyle/>
          <a:p>
            <a:r>
              <a:rPr lang="lt-LT" sz="4400" dirty="0">
                <a:solidFill>
                  <a:schemeClr val="tx2"/>
                </a:solidFill>
                <a:latin typeface="Helvetica Light"/>
                <a:ea typeface="Helvetica Light"/>
                <a:cs typeface="Helvetica Light"/>
                <a:sym typeface="Helvetica Light"/>
              </a:rPr>
              <a:t>Europos Sąjungos </a:t>
            </a:r>
            <a:r>
              <a:rPr lang="en-US" sz="4400" dirty="0">
                <a:solidFill>
                  <a:schemeClr val="tx2"/>
                </a:solidFill>
                <a:latin typeface="Helvetica Light"/>
                <a:ea typeface="Helvetica Light"/>
                <a:cs typeface="Helvetica Light"/>
                <a:sym typeface="Helvetica Light"/>
              </a:rPr>
              <a:t>fond</a:t>
            </a:r>
            <a:r>
              <a:rPr lang="lt-LT" sz="4400" dirty="0">
                <a:solidFill>
                  <a:schemeClr val="tx2"/>
                </a:solidFill>
                <a:latin typeface="Helvetica Light"/>
                <a:ea typeface="Helvetica Light"/>
                <a:cs typeface="Helvetica Light"/>
                <a:sym typeface="Helvetica Light"/>
              </a:rPr>
              <a:t>ų </a:t>
            </a:r>
            <a:r>
              <a:rPr lang="en-US" sz="4400" dirty="0" err="1">
                <a:solidFill>
                  <a:schemeClr val="tx2"/>
                </a:solidFill>
                <a:latin typeface="Helvetica Light"/>
                <a:ea typeface="Helvetica Light"/>
                <a:cs typeface="Helvetica Light"/>
                <a:sym typeface="Helvetica Light"/>
              </a:rPr>
              <a:t>i</a:t>
            </a:r>
            <a:r>
              <a:rPr lang="lt-LT" sz="4400" dirty="0" err="1">
                <a:solidFill>
                  <a:schemeClr val="tx2"/>
                </a:solidFill>
                <a:latin typeface="Helvetica Light"/>
                <a:ea typeface="Helvetica Light"/>
                <a:cs typeface="Helvetica Light"/>
                <a:sym typeface="Helvetica Light"/>
              </a:rPr>
              <a:t>nvesticijos</a:t>
            </a:r>
            <a:r>
              <a:rPr lang="lt-LT" sz="4400" dirty="0">
                <a:solidFill>
                  <a:schemeClr val="tx2"/>
                </a:solidFill>
                <a:latin typeface="Helvetica Light"/>
                <a:ea typeface="Helvetica Light"/>
                <a:cs typeface="Helvetica Light"/>
                <a:sym typeface="Helvetica Light"/>
              </a:rPr>
              <a:t> Lietuvai pagal Ekonomikos ir inovacijų ministerijos priemones</a:t>
            </a:r>
            <a:endParaRPr lang="lt-LT" sz="4400" dirty="0">
              <a:solidFill>
                <a:schemeClr val="tx2"/>
              </a:solidFill>
            </a:endParaRPr>
          </a:p>
        </p:txBody>
      </p:sp>
      <p:sp>
        <p:nvSpPr>
          <p:cNvPr id="7" name="Subtitle 6"/>
          <p:cNvSpPr>
            <a:spLocks noGrp="1"/>
          </p:cNvSpPr>
          <p:nvPr>
            <p:ph type="subTitle" idx="1"/>
          </p:nvPr>
        </p:nvSpPr>
        <p:spPr>
          <a:xfrm>
            <a:off x="583842" y="5237017"/>
            <a:ext cx="6808631" cy="904009"/>
          </a:xfrm>
        </p:spPr>
        <p:txBody>
          <a:bodyPr>
            <a:noAutofit/>
          </a:bodyPr>
          <a:lstStyle/>
          <a:p>
            <a:pPr>
              <a:lnSpc>
                <a:spcPct val="120000"/>
              </a:lnSpc>
              <a:spcBef>
                <a:spcPts val="0"/>
              </a:spcBef>
            </a:pPr>
            <a:r>
              <a:rPr lang="lt-LT" sz="1200" dirty="0">
                <a:solidFill>
                  <a:schemeClr val="tx2"/>
                </a:solidFill>
              </a:rPr>
              <a:t>Viceministras V. Jurgutis, 2022 m. rugpjūčio mėn.</a:t>
            </a:r>
          </a:p>
        </p:txBody>
      </p:sp>
    </p:spTree>
    <p:extLst>
      <p:ext uri="{BB962C8B-B14F-4D97-AF65-F5344CB8AC3E}">
        <p14:creationId xmlns:p14="http://schemas.microsoft.com/office/powerpoint/2010/main" val="21876873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1161" y="241160"/>
            <a:ext cx="11847006" cy="542611"/>
          </a:xfrm>
        </p:spPr>
        <p:txBody>
          <a:bodyPr>
            <a:normAutofit fontScale="90000"/>
          </a:bodyPr>
          <a:lstStyle/>
          <a:p>
            <a:r>
              <a:rPr lang="lt-LT" dirty="0"/>
              <a:t>2021-2027 m. ES investicijų (</a:t>
            </a:r>
            <a:r>
              <a:rPr lang="lt-LT" i="1" dirty="0" err="1"/>
              <a:t>subsidinių</a:t>
            </a:r>
            <a:r>
              <a:rPr lang="lt-LT" i="1" dirty="0"/>
              <a:t> priemonių</a:t>
            </a:r>
            <a:r>
              <a:rPr lang="lt-LT" dirty="0"/>
              <a:t>) kvietimai 2022 m. </a:t>
            </a:r>
          </a:p>
        </p:txBody>
      </p:sp>
      <p:graphicFrame>
        <p:nvGraphicFramePr>
          <p:cNvPr id="6" name="Content Placeholder 5"/>
          <p:cNvGraphicFramePr>
            <a:graphicFrameLocks noGrp="1"/>
          </p:cNvGraphicFramePr>
          <p:nvPr>
            <p:ph idx="1"/>
          </p:nvPr>
        </p:nvGraphicFramePr>
        <p:xfrm>
          <a:off x="462224" y="984738"/>
          <a:ext cx="11033090" cy="5044273"/>
        </p:xfrm>
        <a:graphic>
          <a:graphicData uri="http://schemas.openxmlformats.org/drawingml/2006/chart">
            <c:chart xmlns:c="http://schemas.openxmlformats.org/drawingml/2006/chart" xmlns:r="http://schemas.openxmlformats.org/officeDocument/2006/relationships" r:id="rId2"/>
          </a:graphicData>
        </a:graphic>
      </p:graphicFrame>
      <p:sp>
        <p:nvSpPr>
          <p:cNvPr id="7" name="Rounded Rectangle 6"/>
          <p:cNvSpPr/>
          <p:nvPr/>
        </p:nvSpPr>
        <p:spPr>
          <a:xfrm>
            <a:off x="1547445" y="1135464"/>
            <a:ext cx="1889091" cy="1235946"/>
          </a:xfrm>
          <a:prstGeom prst="round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t-LT" b="1" dirty="0">
                <a:solidFill>
                  <a:srgbClr val="000099"/>
                </a:solidFill>
              </a:rPr>
              <a:t>2022 m.  - 49,6 mln. eurų</a:t>
            </a:r>
          </a:p>
        </p:txBody>
      </p:sp>
    </p:spTree>
    <p:extLst>
      <p:ext uri="{BB962C8B-B14F-4D97-AF65-F5344CB8AC3E}">
        <p14:creationId xmlns:p14="http://schemas.microsoft.com/office/powerpoint/2010/main" val="17766095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2224" y="185895"/>
            <a:ext cx="11605846" cy="582804"/>
          </a:xfrm>
        </p:spPr>
        <p:txBody>
          <a:bodyPr>
            <a:normAutofit fontScale="90000"/>
          </a:bodyPr>
          <a:lstStyle/>
          <a:p>
            <a:r>
              <a:rPr lang="lt-LT" dirty="0"/>
              <a:t>2021-2027 m. ES investicijų kvietimai 2023 m. </a:t>
            </a:r>
          </a:p>
        </p:txBody>
      </p:sp>
      <p:graphicFrame>
        <p:nvGraphicFramePr>
          <p:cNvPr id="6" name="Content Placeholder 5"/>
          <p:cNvGraphicFramePr>
            <a:graphicFrameLocks noGrp="1"/>
          </p:cNvGraphicFramePr>
          <p:nvPr>
            <p:ph idx="1"/>
          </p:nvPr>
        </p:nvGraphicFramePr>
        <p:xfrm>
          <a:off x="462224" y="984738"/>
          <a:ext cx="11193864" cy="5044273"/>
        </p:xfrm>
        <a:graphic>
          <a:graphicData uri="http://schemas.openxmlformats.org/drawingml/2006/chart">
            <c:chart xmlns:c="http://schemas.openxmlformats.org/drawingml/2006/chart" xmlns:r="http://schemas.openxmlformats.org/officeDocument/2006/relationships" r:id="rId2"/>
          </a:graphicData>
        </a:graphic>
      </p:graphicFrame>
      <p:sp>
        <p:nvSpPr>
          <p:cNvPr id="7" name="Rounded Rectangle 6"/>
          <p:cNvSpPr/>
          <p:nvPr/>
        </p:nvSpPr>
        <p:spPr>
          <a:xfrm>
            <a:off x="3577214" y="984737"/>
            <a:ext cx="2823586" cy="1245997"/>
          </a:xfrm>
          <a:prstGeom prst="round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t-LT" b="1" dirty="0">
                <a:solidFill>
                  <a:srgbClr val="000099"/>
                </a:solidFill>
              </a:rPr>
              <a:t>2023 m.  - 165,8 mln. eurų (subsidijų </a:t>
            </a:r>
            <a:r>
              <a:rPr lang="lt-LT" b="1" dirty="0" err="1">
                <a:solidFill>
                  <a:srgbClr val="000099"/>
                </a:solidFill>
              </a:rPr>
              <a:t>priem</a:t>
            </a:r>
            <a:r>
              <a:rPr lang="lt-LT" b="1" dirty="0">
                <a:solidFill>
                  <a:srgbClr val="000099"/>
                </a:solidFill>
              </a:rPr>
              <a:t>.) + 10,0 mln. eurų Ko-</a:t>
            </a:r>
            <a:r>
              <a:rPr lang="lt-LT" b="1" dirty="0" err="1">
                <a:solidFill>
                  <a:srgbClr val="000099"/>
                </a:solidFill>
              </a:rPr>
              <a:t>invest</a:t>
            </a:r>
            <a:r>
              <a:rPr lang="lt-LT" b="1" dirty="0">
                <a:solidFill>
                  <a:srgbClr val="000099"/>
                </a:solidFill>
              </a:rPr>
              <a:t>. fondas</a:t>
            </a:r>
          </a:p>
        </p:txBody>
      </p:sp>
    </p:spTree>
    <p:extLst>
      <p:ext uri="{BB962C8B-B14F-4D97-AF65-F5344CB8AC3E}">
        <p14:creationId xmlns:p14="http://schemas.microsoft.com/office/powerpoint/2010/main" val="38179621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99369168-0D25-1A89-8C8C-FC299E99201A}"/>
              </a:ext>
            </a:extLst>
          </p:cNvPr>
          <p:cNvSpPr txBox="1">
            <a:spLocks/>
          </p:cNvSpPr>
          <p:nvPr/>
        </p:nvSpPr>
        <p:spPr>
          <a:xfrm>
            <a:off x="627993" y="217980"/>
            <a:ext cx="10276268" cy="145982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baseline="0">
                <a:solidFill>
                  <a:schemeClr val="tx1"/>
                </a:solidFill>
                <a:latin typeface="+mj-lt"/>
                <a:ea typeface="+mj-ea"/>
                <a:cs typeface="+mj-cs"/>
              </a:defRPr>
            </a:lvl1pPr>
          </a:lstStyle>
          <a:p>
            <a:pPr algn="ctr"/>
            <a:r>
              <a:rPr lang="lt-LT" b="1" dirty="0"/>
              <a:t>Visi kvietimai - </a:t>
            </a:r>
            <a:r>
              <a:rPr lang="lt-LT" b="1" u="sng" dirty="0"/>
              <a:t>2021.esinvesticijos.lt</a:t>
            </a:r>
          </a:p>
        </p:txBody>
      </p:sp>
      <p:sp>
        <p:nvSpPr>
          <p:cNvPr id="5" name="Content Placeholder 4">
            <a:extLst>
              <a:ext uri="{FF2B5EF4-FFF2-40B4-BE49-F238E27FC236}">
                <a16:creationId xmlns:a16="http://schemas.microsoft.com/office/drawing/2014/main" id="{13124BB8-8128-F387-3931-EF87E8C35A5A}"/>
              </a:ext>
            </a:extLst>
          </p:cNvPr>
          <p:cNvSpPr>
            <a:spLocks noGrp="1"/>
          </p:cNvSpPr>
          <p:nvPr>
            <p:ph idx="13"/>
          </p:nvPr>
        </p:nvSpPr>
        <p:spPr/>
        <p:txBody>
          <a:bodyPr/>
          <a:lstStyle/>
          <a:p>
            <a:endParaRPr lang="lt-LT"/>
          </a:p>
        </p:txBody>
      </p:sp>
      <p:pic>
        <p:nvPicPr>
          <p:cNvPr id="7" name="Picture 6">
            <a:extLst>
              <a:ext uri="{FF2B5EF4-FFF2-40B4-BE49-F238E27FC236}">
                <a16:creationId xmlns:a16="http://schemas.microsoft.com/office/drawing/2014/main" id="{0FF7FE58-EB29-6C6C-6553-22C33655BABB}"/>
              </a:ext>
            </a:extLst>
          </p:cNvPr>
          <p:cNvPicPr>
            <a:picLocks noChangeAspect="1"/>
          </p:cNvPicPr>
          <p:nvPr/>
        </p:nvPicPr>
        <p:blipFill>
          <a:blip r:embed="rId2"/>
          <a:stretch>
            <a:fillRect/>
          </a:stretch>
        </p:blipFill>
        <p:spPr>
          <a:xfrm>
            <a:off x="190053" y="1294327"/>
            <a:ext cx="11710594" cy="4759231"/>
          </a:xfrm>
          <a:prstGeom prst="rect">
            <a:avLst/>
          </a:prstGeom>
        </p:spPr>
      </p:pic>
    </p:spTree>
    <p:extLst>
      <p:ext uri="{BB962C8B-B14F-4D97-AF65-F5344CB8AC3E}">
        <p14:creationId xmlns:p14="http://schemas.microsoft.com/office/powerpoint/2010/main" val="14464371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Picture 2">
            <a:extLst>
              <a:ext uri="{FF2B5EF4-FFF2-40B4-BE49-F238E27FC236}">
                <a16:creationId xmlns:a16="http://schemas.microsoft.com/office/drawing/2014/main" id="{80195028-A08F-D2CE-5C72-2D67E389F771}"/>
              </a:ext>
            </a:extLst>
          </p:cNvPr>
          <p:cNvPicPr>
            <a:picLocks noChangeAspect="1"/>
          </p:cNvPicPr>
          <p:nvPr/>
        </p:nvPicPr>
        <p:blipFill>
          <a:blip r:embed="rId2" cstate="print">
            <a:clrChange>
              <a:clrFrom>
                <a:srgbClr val="FDFDFD"/>
              </a:clrFrom>
              <a:clrTo>
                <a:srgbClr val="FDFDFD">
                  <a:alpha val="0"/>
                </a:srgbClr>
              </a:clrTo>
            </a:clrChange>
            <a:extLst>
              <a:ext uri="{28A0092B-C50C-407E-A947-70E740481C1C}">
                <a14:useLocalDpi xmlns:a14="http://schemas.microsoft.com/office/drawing/2010/main" val="0"/>
              </a:ext>
            </a:extLst>
          </a:blip>
          <a:srcRect/>
          <a:stretch>
            <a:fillRect/>
          </a:stretch>
        </p:blipFill>
        <p:spPr bwMode="auto">
          <a:xfrm>
            <a:off x="2588159" y="1239316"/>
            <a:ext cx="3238077" cy="25645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Pavadinimas 15">
            <a:extLst>
              <a:ext uri="{FF2B5EF4-FFF2-40B4-BE49-F238E27FC236}">
                <a16:creationId xmlns:a16="http://schemas.microsoft.com/office/drawing/2014/main" id="{3574A0F2-C1B2-F0DA-E14B-6605C076C1D8}"/>
              </a:ext>
            </a:extLst>
          </p:cNvPr>
          <p:cNvSpPr>
            <a:spLocks noGrp="1"/>
          </p:cNvSpPr>
          <p:nvPr>
            <p:ph type="title"/>
          </p:nvPr>
        </p:nvSpPr>
        <p:spPr>
          <a:xfrm>
            <a:off x="771088" y="184558"/>
            <a:ext cx="10250510" cy="855780"/>
          </a:xfrm>
        </p:spPr>
        <p:txBody>
          <a:bodyPr/>
          <a:lstStyle/>
          <a:p>
            <a:r>
              <a:rPr lang="lt-LT" sz="3200" b="1" dirty="0"/>
              <a:t>Finansinės ir su jomis susijusios priemonės verslui</a:t>
            </a:r>
          </a:p>
        </p:txBody>
      </p:sp>
      <p:pic>
        <p:nvPicPr>
          <p:cNvPr id="18" name="Picture 1">
            <a:extLst>
              <a:ext uri="{FF2B5EF4-FFF2-40B4-BE49-F238E27FC236}">
                <a16:creationId xmlns:a16="http://schemas.microsoft.com/office/drawing/2014/main" id="{2DBCB13F-64E3-D1F3-69F9-87D55610A49D}"/>
              </a:ext>
            </a:extLst>
          </p:cNvPr>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6096000" y="993545"/>
            <a:ext cx="5302874" cy="2810312"/>
          </a:xfrm>
          <a:prstGeom prst="rect">
            <a:avLst/>
          </a:prstGeom>
        </p:spPr>
      </p:pic>
      <p:graphicFrame>
        <p:nvGraphicFramePr>
          <p:cNvPr id="19" name="Diagrama 18">
            <a:extLst>
              <a:ext uri="{FF2B5EF4-FFF2-40B4-BE49-F238E27FC236}">
                <a16:creationId xmlns:a16="http://schemas.microsoft.com/office/drawing/2014/main" id="{09B850C4-BF77-400D-BC42-58940683428B}"/>
              </a:ext>
            </a:extLst>
          </p:cNvPr>
          <p:cNvGraphicFramePr/>
          <p:nvPr>
            <p:extLst>
              <p:ext uri="{D42A27DB-BD31-4B8C-83A1-F6EECF244321}">
                <p14:modId xmlns:p14="http://schemas.microsoft.com/office/powerpoint/2010/main" val="866472117"/>
              </p:ext>
            </p:extLst>
          </p:nvPr>
        </p:nvGraphicFramePr>
        <p:xfrm>
          <a:off x="771088" y="1233180"/>
          <a:ext cx="2481277" cy="461153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graphicFrame>
        <p:nvGraphicFramePr>
          <p:cNvPr id="20" name="Diagrama 19">
            <a:extLst>
              <a:ext uri="{FF2B5EF4-FFF2-40B4-BE49-F238E27FC236}">
                <a16:creationId xmlns:a16="http://schemas.microsoft.com/office/drawing/2014/main" id="{32288A61-4EAD-5479-374B-249AEB469D1A}"/>
              </a:ext>
            </a:extLst>
          </p:cNvPr>
          <p:cNvGraphicFramePr/>
          <p:nvPr>
            <p:extLst>
              <p:ext uri="{D42A27DB-BD31-4B8C-83A1-F6EECF244321}">
                <p14:modId xmlns:p14="http://schemas.microsoft.com/office/powerpoint/2010/main" val="920772369"/>
              </p:ext>
            </p:extLst>
          </p:nvPr>
        </p:nvGraphicFramePr>
        <p:xfrm>
          <a:off x="3433661" y="3757063"/>
          <a:ext cx="8045915" cy="2810312"/>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spTree>
    <p:extLst>
      <p:ext uri="{BB962C8B-B14F-4D97-AF65-F5344CB8AC3E}">
        <p14:creationId xmlns:p14="http://schemas.microsoft.com/office/powerpoint/2010/main" val="8563384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a:extLst>
              <a:ext uri="{FF2B5EF4-FFF2-40B4-BE49-F238E27FC236}">
                <a16:creationId xmlns:a16="http://schemas.microsoft.com/office/drawing/2014/main" id="{1F6A554B-0A8B-6C37-12BE-9D773CDAFC19}"/>
              </a:ext>
            </a:extLst>
          </p:cNvPr>
          <p:cNvSpPr txBox="1">
            <a:spLocks/>
          </p:cNvSpPr>
          <p:nvPr/>
        </p:nvSpPr>
        <p:spPr>
          <a:xfrm>
            <a:off x="6096000" y="4068527"/>
            <a:ext cx="5413092" cy="1278977"/>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s-ES" sz="3200"/>
              <a:t>Tel. (8 5) 210 7510</a:t>
            </a:r>
          </a:p>
          <a:p>
            <a:r>
              <a:rPr lang="es-ES" sz="3200"/>
              <a:t>El. p. </a:t>
            </a:r>
            <a:r>
              <a:rPr lang="es-ES" sz="3200">
                <a:hlinkClick r:id="rId2"/>
              </a:rPr>
              <a:t>uzklausos@invega.lt</a:t>
            </a:r>
            <a:endParaRPr lang="lt-LT" sz="3200"/>
          </a:p>
          <a:p>
            <a:endParaRPr lang="lt-LT" sz="3200" dirty="0"/>
          </a:p>
        </p:txBody>
      </p:sp>
      <p:sp>
        <p:nvSpPr>
          <p:cNvPr id="3" name="Content Placeholder 2">
            <a:extLst>
              <a:ext uri="{FF2B5EF4-FFF2-40B4-BE49-F238E27FC236}">
                <a16:creationId xmlns:a16="http://schemas.microsoft.com/office/drawing/2014/main" id="{EB4813EC-6076-BCD2-8F8D-601E092DD285}"/>
              </a:ext>
            </a:extLst>
          </p:cNvPr>
          <p:cNvSpPr txBox="1">
            <a:spLocks/>
          </p:cNvSpPr>
          <p:nvPr/>
        </p:nvSpPr>
        <p:spPr>
          <a:xfrm>
            <a:off x="6858603" y="1142469"/>
            <a:ext cx="4274712" cy="3985115"/>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buFont typeface="Arial" panose="020B0604020202020204" pitchFamily="34" charset="0"/>
              <a:buChar char="•"/>
            </a:pPr>
            <a:r>
              <a:rPr lang="lt-LT" sz="3200" dirty="0"/>
              <a:t>Vienas langelis verslo finansavimui</a:t>
            </a:r>
          </a:p>
          <a:p>
            <a:pPr marL="457200" indent="-457200">
              <a:buFont typeface="Arial" panose="020B0604020202020204" pitchFamily="34" charset="0"/>
              <a:buChar char="•"/>
            </a:pPr>
            <a:r>
              <a:rPr lang="lt-LT" sz="3200" dirty="0"/>
              <a:t>Misija – užpildyti rinkos trūkumą (kai neskolina bankai)</a:t>
            </a:r>
          </a:p>
        </p:txBody>
      </p:sp>
      <p:sp>
        <p:nvSpPr>
          <p:cNvPr id="4" name="Content Placeholder 2">
            <a:extLst>
              <a:ext uri="{FF2B5EF4-FFF2-40B4-BE49-F238E27FC236}">
                <a16:creationId xmlns:a16="http://schemas.microsoft.com/office/drawing/2014/main" id="{1C80D65C-E756-EB77-6592-BE3B618A7882}"/>
              </a:ext>
            </a:extLst>
          </p:cNvPr>
          <p:cNvSpPr txBox="1">
            <a:spLocks/>
          </p:cNvSpPr>
          <p:nvPr/>
        </p:nvSpPr>
        <p:spPr>
          <a:xfrm>
            <a:off x="6950134" y="5522390"/>
            <a:ext cx="4091649" cy="774239"/>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lt-LT" sz="3200" dirty="0">
                <a:hlinkClick r:id="rId3"/>
              </a:rPr>
              <a:t>www.invega.lt</a:t>
            </a:r>
            <a:endParaRPr lang="lt-LT" sz="3200" dirty="0"/>
          </a:p>
          <a:p>
            <a:endParaRPr lang="lt-LT" sz="3200" dirty="0"/>
          </a:p>
        </p:txBody>
      </p:sp>
      <p:sp>
        <p:nvSpPr>
          <p:cNvPr id="5" name="Pie 34">
            <a:extLst>
              <a:ext uri="{FF2B5EF4-FFF2-40B4-BE49-F238E27FC236}">
                <a16:creationId xmlns:a16="http://schemas.microsoft.com/office/drawing/2014/main" id="{BF7781DE-CB34-79C7-341F-4FB9260C8760}"/>
              </a:ext>
            </a:extLst>
          </p:cNvPr>
          <p:cNvSpPr/>
          <p:nvPr/>
        </p:nvSpPr>
        <p:spPr>
          <a:xfrm>
            <a:off x="792657" y="1142469"/>
            <a:ext cx="2305951" cy="2039506"/>
          </a:xfrm>
          <a:prstGeom prst="pieWedge">
            <a:avLst/>
          </a:prstGeom>
          <a:solidFill>
            <a:schemeClr val="accent3">
              <a:lumMod val="20000"/>
              <a:lumOff val="80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6" name="Pie 28">
            <a:extLst>
              <a:ext uri="{FF2B5EF4-FFF2-40B4-BE49-F238E27FC236}">
                <a16:creationId xmlns:a16="http://schemas.microsoft.com/office/drawing/2014/main" id="{0CDDC162-6FAF-DE17-9291-B916FCFAEDF7}"/>
              </a:ext>
            </a:extLst>
          </p:cNvPr>
          <p:cNvSpPr/>
          <p:nvPr/>
        </p:nvSpPr>
        <p:spPr>
          <a:xfrm rot="5400000">
            <a:off x="3256385" y="1092830"/>
            <a:ext cx="2011970" cy="2138784"/>
          </a:xfrm>
          <a:prstGeom prst="pieWedge">
            <a:avLst/>
          </a:prstGeom>
          <a:solidFill>
            <a:schemeClr val="accent3">
              <a:lumMod val="20000"/>
              <a:lumOff val="80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7" name="TextBox 6">
            <a:extLst>
              <a:ext uri="{FF2B5EF4-FFF2-40B4-BE49-F238E27FC236}">
                <a16:creationId xmlns:a16="http://schemas.microsoft.com/office/drawing/2014/main" id="{FA905D18-BE71-694B-A67F-56A0903D07FA}"/>
              </a:ext>
            </a:extLst>
          </p:cNvPr>
          <p:cNvSpPr txBox="1"/>
          <p:nvPr/>
        </p:nvSpPr>
        <p:spPr>
          <a:xfrm>
            <a:off x="1615428" y="2136998"/>
            <a:ext cx="1486304" cy="430887"/>
          </a:xfrm>
          <a:prstGeom prst="rect">
            <a:avLst/>
          </a:prstGeom>
          <a:noFill/>
        </p:spPr>
        <p:txBody>
          <a:bodyPr wrap="none" rtlCol="0">
            <a:spAutoFit/>
          </a:bodyPr>
          <a:lstStyle/>
          <a:p>
            <a:r>
              <a:rPr lang="lt-LT" sz="2200">
                <a:latin typeface="Arial" panose="020B0604020202020204" pitchFamily="34" charset="0"/>
                <a:cs typeface="Arial" panose="020B0604020202020204" pitchFamily="34" charset="0"/>
              </a:rPr>
              <a:t>Paskolos </a:t>
            </a:r>
            <a:r>
              <a:rPr lang="en-US" sz="2200">
                <a:latin typeface="Arial" panose="020B0604020202020204" pitchFamily="34" charset="0"/>
                <a:cs typeface="Arial" panose="020B0604020202020204" pitchFamily="34" charset="0"/>
              </a:rPr>
              <a:t> </a:t>
            </a:r>
            <a:endParaRPr lang="lt-LT" sz="2200">
              <a:latin typeface="Arial" panose="020B0604020202020204" pitchFamily="34" charset="0"/>
              <a:cs typeface="Arial" panose="020B0604020202020204" pitchFamily="34" charset="0"/>
            </a:endParaRPr>
          </a:p>
        </p:txBody>
      </p:sp>
      <p:sp>
        <p:nvSpPr>
          <p:cNvPr id="8" name="Pie 37">
            <a:extLst>
              <a:ext uri="{FF2B5EF4-FFF2-40B4-BE49-F238E27FC236}">
                <a16:creationId xmlns:a16="http://schemas.microsoft.com/office/drawing/2014/main" id="{9B88230E-250E-6E49-ED09-18EABF7FD696}"/>
              </a:ext>
            </a:extLst>
          </p:cNvPr>
          <p:cNvSpPr/>
          <p:nvPr/>
        </p:nvSpPr>
        <p:spPr>
          <a:xfrm rot="16200000">
            <a:off x="938745" y="3171899"/>
            <a:ext cx="2032700" cy="2269823"/>
          </a:xfrm>
          <a:prstGeom prst="pieWedge">
            <a:avLst/>
          </a:prstGeom>
          <a:solidFill>
            <a:schemeClr val="accent3">
              <a:lumMod val="20000"/>
              <a:lumOff val="80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grpSp>
        <p:nvGrpSpPr>
          <p:cNvPr id="9" name="Group 8">
            <a:extLst>
              <a:ext uri="{FF2B5EF4-FFF2-40B4-BE49-F238E27FC236}">
                <a16:creationId xmlns:a16="http://schemas.microsoft.com/office/drawing/2014/main" id="{982F2FF6-6425-F130-D51B-B1698DF03FF2}"/>
              </a:ext>
            </a:extLst>
          </p:cNvPr>
          <p:cNvGrpSpPr/>
          <p:nvPr/>
        </p:nvGrpSpPr>
        <p:grpSpPr>
          <a:xfrm rot="16200000">
            <a:off x="3243726" y="3239717"/>
            <a:ext cx="2037293" cy="2138782"/>
            <a:chOff x="2449496" y="1603373"/>
            <a:chExt cx="1884129" cy="1884129"/>
          </a:xfrm>
          <a:solidFill>
            <a:schemeClr val="accent3">
              <a:lumMod val="20000"/>
              <a:lumOff val="80000"/>
            </a:schemeClr>
          </a:solidFill>
        </p:grpSpPr>
        <p:sp>
          <p:nvSpPr>
            <p:cNvPr id="10" name="Pie 40">
              <a:extLst>
                <a:ext uri="{FF2B5EF4-FFF2-40B4-BE49-F238E27FC236}">
                  <a16:creationId xmlns:a16="http://schemas.microsoft.com/office/drawing/2014/main" id="{5F8F4A62-E97B-E941-5134-10720CF9AE76}"/>
                </a:ext>
              </a:extLst>
            </p:cNvPr>
            <p:cNvSpPr/>
            <p:nvPr/>
          </p:nvSpPr>
          <p:spPr>
            <a:xfrm rot="16200000">
              <a:off x="2449496" y="1603373"/>
              <a:ext cx="1884129" cy="1884129"/>
            </a:xfrm>
            <a:prstGeom prst="pieWedge">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1" name="Pie 4">
              <a:extLst>
                <a:ext uri="{FF2B5EF4-FFF2-40B4-BE49-F238E27FC236}">
                  <a16:creationId xmlns:a16="http://schemas.microsoft.com/office/drawing/2014/main" id="{1EBD37D9-5B8C-88FD-6E9B-0741B678345B}"/>
                </a:ext>
              </a:extLst>
            </p:cNvPr>
            <p:cNvSpPr txBox="1"/>
            <p:nvPr/>
          </p:nvSpPr>
          <p:spPr>
            <a:xfrm rot="21600000">
              <a:off x="3001345" y="1603373"/>
              <a:ext cx="1332280" cy="1332280"/>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213360" tIns="213360" rIns="213360" bIns="213360" numCol="1" spcCol="1270" anchor="ctr" anchorCtr="0">
              <a:noAutofit/>
            </a:bodyPr>
            <a:lstStyle/>
            <a:p>
              <a:pPr lvl="0" algn="ctr" defTabSz="1333500">
                <a:lnSpc>
                  <a:spcPct val="90000"/>
                </a:lnSpc>
                <a:spcBef>
                  <a:spcPct val="0"/>
                </a:spcBef>
                <a:spcAft>
                  <a:spcPct val="35000"/>
                </a:spcAft>
              </a:pPr>
              <a:endParaRPr lang="en-US" sz="3000" kern="1200">
                <a:latin typeface="Arial" panose="020B0604020202020204" pitchFamily="34" charset="0"/>
                <a:cs typeface="Arial" panose="020B0604020202020204" pitchFamily="34" charset="0"/>
              </a:endParaRPr>
            </a:p>
          </p:txBody>
        </p:sp>
      </p:grpSp>
      <p:sp>
        <p:nvSpPr>
          <p:cNvPr id="12" name="Rectangle 11">
            <a:extLst>
              <a:ext uri="{FF2B5EF4-FFF2-40B4-BE49-F238E27FC236}">
                <a16:creationId xmlns:a16="http://schemas.microsoft.com/office/drawing/2014/main" id="{61D4E069-7C2A-BB61-3168-4E873A42831A}"/>
              </a:ext>
            </a:extLst>
          </p:cNvPr>
          <p:cNvSpPr/>
          <p:nvPr/>
        </p:nvSpPr>
        <p:spPr>
          <a:xfrm>
            <a:off x="3156199" y="3746940"/>
            <a:ext cx="2177199" cy="430887"/>
          </a:xfrm>
          <a:prstGeom prst="rect">
            <a:avLst/>
          </a:prstGeom>
        </p:spPr>
        <p:txBody>
          <a:bodyPr wrap="none">
            <a:spAutoFit/>
          </a:bodyPr>
          <a:lstStyle/>
          <a:p>
            <a:pPr algn="ctr"/>
            <a:r>
              <a:rPr lang="lt-LT" sz="2200">
                <a:latin typeface="Arial" panose="020B0604020202020204" pitchFamily="34" charset="0"/>
                <a:cs typeface="Arial" panose="020B0604020202020204" pitchFamily="34" charset="0"/>
              </a:rPr>
              <a:t>Kompensacijos</a:t>
            </a:r>
            <a:r>
              <a:rPr lang="en-US" sz="2200">
                <a:latin typeface="Arial" panose="020B0604020202020204" pitchFamily="34" charset="0"/>
                <a:cs typeface="Arial" panose="020B0604020202020204" pitchFamily="34" charset="0"/>
              </a:rPr>
              <a:t> </a:t>
            </a:r>
            <a:endParaRPr lang="lt-LT" sz="2200">
              <a:latin typeface="Arial" panose="020B0604020202020204" pitchFamily="34" charset="0"/>
              <a:cs typeface="Arial" panose="020B0604020202020204" pitchFamily="34" charset="0"/>
            </a:endParaRPr>
          </a:p>
        </p:txBody>
      </p:sp>
      <p:sp>
        <p:nvSpPr>
          <p:cNvPr id="13" name="TextBox 12">
            <a:extLst>
              <a:ext uri="{FF2B5EF4-FFF2-40B4-BE49-F238E27FC236}">
                <a16:creationId xmlns:a16="http://schemas.microsoft.com/office/drawing/2014/main" id="{5B9AFF66-EC6B-B5E7-6FD9-5D0CC6572C6F}"/>
              </a:ext>
            </a:extLst>
          </p:cNvPr>
          <p:cNvSpPr txBox="1"/>
          <p:nvPr/>
        </p:nvSpPr>
        <p:spPr>
          <a:xfrm>
            <a:off x="3547975" y="1967722"/>
            <a:ext cx="1298753" cy="769441"/>
          </a:xfrm>
          <a:prstGeom prst="rect">
            <a:avLst/>
          </a:prstGeom>
          <a:noFill/>
        </p:spPr>
        <p:txBody>
          <a:bodyPr wrap="none" rtlCol="0">
            <a:spAutoFit/>
          </a:bodyPr>
          <a:lstStyle/>
          <a:p>
            <a:r>
              <a:rPr lang="lt-LT" sz="2200" dirty="0" err="1">
                <a:latin typeface="Arial" panose="020B0604020202020204" pitchFamily="34" charset="0"/>
                <a:cs typeface="Arial" panose="020B0604020202020204" pitchFamily="34" charset="0"/>
              </a:rPr>
              <a:t>Riz</a:t>
            </a:r>
            <a:r>
              <a:rPr lang="en-US" sz="2200" dirty="0">
                <a:latin typeface="Arial" panose="020B0604020202020204" pitchFamily="34" charset="0"/>
                <a:cs typeface="Arial" panose="020B0604020202020204" pitchFamily="34" charset="0"/>
              </a:rPr>
              <a:t>i</a:t>
            </a:r>
            <a:r>
              <a:rPr lang="lt-LT" sz="2200" dirty="0" err="1">
                <a:latin typeface="Arial" panose="020B0604020202020204" pitchFamily="34" charset="0"/>
                <a:cs typeface="Arial" panose="020B0604020202020204" pitchFamily="34" charset="0"/>
              </a:rPr>
              <a:t>kos</a:t>
            </a:r>
            <a:r>
              <a:rPr lang="lt-LT" sz="2200" dirty="0">
                <a:latin typeface="Arial" panose="020B0604020202020204" pitchFamily="34" charset="0"/>
                <a:cs typeface="Arial" panose="020B0604020202020204" pitchFamily="34" charset="0"/>
              </a:rPr>
              <a:t> </a:t>
            </a:r>
          </a:p>
          <a:p>
            <a:r>
              <a:rPr lang="lt-LT" sz="2200" dirty="0">
                <a:latin typeface="Arial" panose="020B0604020202020204" pitchFamily="34" charset="0"/>
                <a:cs typeface="Arial" panose="020B0604020202020204" pitchFamily="34" charset="0"/>
              </a:rPr>
              <a:t>kapitalas</a:t>
            </a:r>
          </a:p>
        </p:txBody>
      </p:sp>
      <p:sp>
        <p:nvSpPr>
          <p:cNvPr id="14" name="TextBox 13">
            <a:extLst>
              <a:ext uri="{FF2B5EF4-FFF2-40B4-BE49-F238E27FC236}">
                <a16:creationId xmlns:a16="http://schemas.microsoft.com/office/drawing/2014/main" id="{1DBF422C-0061-FD4B-AE1D-3AA1AE908F82}"/>
              </a:ext>
            </a:extLst>
          </p:cNvPr>
          <p:cNvSpPr txBox="1"/>
          <p:nvPr/>
        </p:nvSpPr>
        <p:spPr>
          <a:xfrm>
            <a:off x="1443128" y="3755471"/>
            <a:ext cx="1550424" cy="430887"/>
          </a:xfrm>
          <a:prstGeom prst="rect">
            <a:avLst/>
          </a:prstGeom>
          <a:noFill/>
        </p:spPr>
        <p:txBody>
          <a:bodyPr wrap="none" rtlCol="0">
            <a:spAutoFit/>
          </a:bodyPr>
          <a:lstStyle/>
          <a:p>
            <a:r>
              <a:rPr lang="lt-LT" sz="2200">
                <a:latin typeface="Arial" panose="020B0604020202020204" pitchFamily="34" charset="0"/>
                <a:cs typeface="Arial" panose="020B0604020202020204" pitchFamily="34" charset="0"/>
              </a:rPr>
              <a:t>Garantijos</a:t>
            </a:r>
            <a:r>
              <a:rPr lang="en-US" sz="2200">
                <a:latin typeface="Arial" panose="020B0604020202020204" pitchFamily="34" charset="0"/>
                <a:cs typeface="Arial" panose="020B0604020202020204" pitchFamily="34" charset="0"/>
              </a:rPr>
              <a:t> </a:t>
            </a:r>
            <a:endParaRPr lang="lt-LT" sz="2200">
              <a:latin typeface="Arial" panose="020B0604020202020204" pitchFamily="34" charset="0"/>
              <a:cs typeface="Arial" panose="020B0604020202020204" pitchFamily="34" charset="0"/>
            </a:endParaRPr>
          </a:p>
        </p:txBody>
      </p:sp>
      <p:pic>
        <p:nvPicPr>
          <p:cNvPr id="15" name="Picture 2" descr="Verslui | INVEGA">
            <a:extLst>
              <a:ext uri="{FF2B5EF4-FFF2-40B4-BE49-F238E27FC236}">
                <a16:creationId xmlns:a16="http://schemas.microsoft.com/office/drawing/2014/main" id="{80C75A81-8E92-BAF7-E490-A3A072E6B25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79333" y="2777476"/>
            <a:ext cx="3421041" cy="8823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3761011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60">
            <a:extLst>
              <a:ext uri="{FF2B5EF4-FFF2-40B4-BE49-F238E27FC236}">
                <a16:creationId xmlns:a16="http://schemas.microsoft.com/office/drawing/2014/main" id="{6748FF84-4E5C-224C-C6AC-7F27AAB9D135}"/>
              </a:ext>
            </a:extLst>
          </p:cNvPr>
          <p:cNvSpPr/>
          <p:nvPr/>
        </p:nvSpPr>
        <p:spPr>
          <a:xfrm>
            <a:off x="0" y="243870"/>
            <a:ext cx="4149014" cy="3887845"/>
          </a:xfrm>
          <a:prstGeom prst="roundRect">
            <a:avLst/>
          </a:prstGeom>
          <a:solidFill>
            <a:srgbClr val="4B64AA">
              <a:alpha val="9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lt-LT" sz="1600" b="1" u="sng">
                <a:solidFill>
                  <a:schemeClr val="bg1"/>
                </a:solidFill>
                <a:cs typeface="Arial" panose="020B0604020202020204" pitchFamily="34" charset="0"/>
              </a:rPr>
              <a:t>Startuok – tiesioginės INVEGA paskolos</a:t>
            </a:r>
          </a:p>
          <a:p>
            <a:endParaRPr lang="lt-LT" sz="900" b="1">
              <a:solidFill>
                <a:schemeClr val="bg1"/>
              </a:solidFill>
              <a:cs typeface="Arial" panose="020B0604020202020204" pitchFamily="34" charset="0"/>
            </a:endParaRPr>
          </a:p>
          <a:p>
            <a:pPr marL="285750" indent="-285750">
              <a:buFont typeface="Arial" panose="020B0604020202020204" pitchFamily="34" charset="0"/>
              <a:buChar char="•"/>
            </a:pPr>
            <a:r>
              <a:rPr lang="lt-LT" sz="1600" b="0" i="0">
                <a:solidFill>
                  <a:schemeClr val="bg1"/>
                </a:solidFill>
                <a:effectLst/>
              </a:rPr>
              <a:t>Gali kreiptis – SVV subjektai, veikiantys iki 3 metų, arba vykdantys socialinio poveikio projektus ir veikiantys iki 5 metų, ir SVV subjektai, įsteigti Ukrainos asmenų;</a:t>
            </a:r>
          </a:p>
          <a:p>
            <a:pPr marL="285750" indent="-285750">
              <a:buFont typeface="Arial" panose="020B0604020202020204" pitchFamily="34" charset="0"/>
              <a:buChar char="•"/>
            </a:pPr>
            <a:r>
              <a:rPr lang="lt-LT" sz="1600">
                <a:solidFill>
                  <a:schemeClr val="bg1"/>
                </a:solidFill>
                <a:cs typeface="Arial" panose="020B0604020202020204" pitchFamily="34" charset="0"/>
              </a:rPr>
              <a:t>Išduodamos iki 3 mln. Eur dydžio investicinės paskolos arba iki 200 000 Eur dydžio apyvartinės paskolos;</a:t>
            </a:r>
          </a:p>
          <a:p>
            <a:pPr marL="285750" indent="-285750">
              <a:buFont typeface="Arial" panose="020B0604020202020204" pitchFamily="34" charset="0"/>
              <a:buChar char="•"/>
            </a:pPr>
            <a:r>
              <a:rPr lang="lt-LT" sz="1600">
                <a:solidFill>
                  <a:schemeClr val="bg1"/>
                </a:solidFill>
              </a:rPr>
              <a:t>&gt;</a:t>
            </a:r>
            <a:r>
              <a:rPr lang="lt-LT" sz="1600" b="0" i="0">
                <a:solidFill>
                  <a:schemeClr val="bg1"/>
                </a:solidFill>
                <a:effectLst/>
              </a:rPr>
              <a:t>20 proc. projekto išlaidų turi būti privačios, iš kurių </a:t>
            </a:r>
            <a:r>
              <a:rPr lang="lt-LT" sz="1600">
                <a:solidFill>
                  <a:schemeClr val="bg1"/>
                </a:solidFill>
                <a:cs typeface="Arial" panose="020B0604020202020204" pitchFamily="34" charset="0"/>
              </a:rPr>
              <a:t>&gt;10 proc. paties paskolos gavėjo turimos lėšos.</a:t>
            </a:r>
          </a:p>
        </p:txBody>
      </p:sp>
      <p:sp>
        <p:nvSpPr>
          <p:cNvPr id="3" name="Rounded Rectangle 64">
            <a:extLst>
              <a:ext uri="{FF2B5EF4-FFF2-40B4-BE49-F238E27FC236}">
                <a16:creationId xmlns:a16="http://schemas.microsoft.com/office/drawing/2014/main" id="{13DD3564-121B-E111-16A8-6F20EB609DC5}"/>
              </a:ext>
            </a:extLst>
          </p:cNvPr>
          <p:cNvSpPr/>
          <p:nvPr/>
        </p:nvSpPr>
        <p:spPr>
          <a:xfrm>
            <a:off x="7453644" y="3252709"/>
            <a:ext cx="4128137" cy="2929894"/>
          </a:xfrm>
          <a:prstGeom prst="roundRect">
            <a:avLst/>
          </a:prstGeom>
          <a:solidFill>
            <a:srgbClr val="4B64AA">
              <a:alpha val="9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600" b="1" u="sng">
                <a:solidFill>
                  <a:schemeClr val="bg1"/>
                </a:solidFill>
              </a:rPr>
              <a:t>Pal</a:t>
            </a:r>
            <a:r>
              <a:rPr lang="lt-LT" sz="1600" b="1" u="sng">
                <a:solidFill>
                  <a:schemeClr val="bg1"/>
                </a:solidFill>
              </a:rPr>
              <a:t>ūkanų kompensavimas</a:t>
            </a:r>
          </a:p>
          <a:p>
            <a:endParaRPr lang="lt-LT" sz="800" b="1">
              <a:solidFill>
                <a:schemeClr val="bg1"/>
              </a:solidFill>
            </a:endParaRPr>
          </a:p>
          <a:p>
            <a:pPr marL="342900" indent="-342900">
              <a:buFont typeface="Arial" panose="020B0604020202020204" pitchFamily="34" charset="0"/>
              <a:buChar char="•"/>
            </a:pPr>
            <a:r>
              <a:rPr lang="lt-LT" sz="1600">
                <a:solidFill>
                  <a:schemeClr val="bg1"/>
                </a:solidFill>
              </a:rPr>
              <a:t>Gali gauti SVV subjektas, kuris ėmė paskolas nuo 2020 m. sausio 1 d. ir paskolos sutartis paraiškos vertinimo metu yra galiojanti;</a:t>
            </a:r>
          </a:p>
          <a:p>
            <a:pPr marL="342900" indent="-342900">
              <a:buFont typeface="Arial" panose="020B0604020202020204" pitchFamily="34" charset="0"/>
              <a:buChar char="•"/>
            </a:pPr>
            <a:r>
              <a:rPr lang="lt-LT" sz="1600">
                <a:solidFill>
                  <a:schemeClr val="bg1"/>
                </a:solidFill>
              </a:rPr>
              <a:t>Kompensuojamos investicinių paskolų ar finansinės nuomos (lizingo) sutarčių palūkanos;</a:t>
            </a:r>
          </a:p>
          <a:p>
            <a:pPr marL="342900" indent="-342900">
              <a:buFont typeface="Arial" panose="020B0604020202020204" pitchFamily="34" charset="0"/>
              <a:buChar char="•"/>
            </a:pPr>
            <a:r>
              <a:rPr lang="lt-LT" sz="1600">
                <a:solidFill>
                  <a:schemeClr val="bg1"/>
                </a:solidFill>
              </a:rPr>
              <a:t>iki 95 proc. nuo faktiškai sumokėtų palūkanų sumos, bet ne daugiau kaip 7 proc. metinių palūkanų.</a:t>
            </a:r>
          </a:p>
        </p:txBody>
      </p:sp>
      <p:sp>
        <p:nvSpPr>
          <p:cNvPr id="4" name="Rounded Rectangle 60">
            <a:extLst>
              <a:ext uri="{FF2B5EF4-FFF2-40B4-BE49-F238E27FC236}">
                <a16:creationId xmlns:a16="http://schemas.microsoft.com/office/drawing/2014/main" id="{5184372C-0172-0204-4529-694FFA4A4E1F}"/>
              </a:ext>
            </a:extLst>
          </p:cNvPr>
          <p:cNvSpPr/>
          <p:nvPr/>
        </p:nvSpPr>
        <p:spPr>
          <a:xfrm>
            <a:off x="6576773" y="243870"/>
            <a:ext cx="4263685" cy="2622324"/>
          </a:xfrm>
          <a:prstGeom prst="roundRect">
            <a:avLst/>
          </a:prstGeom>
          <a:solidFill>
            <a:srgbClr val="4B64AA">
              <a:alpha val="9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lt-LT" b="1" u="sng">
                <a:solidFill>
                  <a:schemeClr val="bg1"/>
                </a:solidFill>
                <a:cs typeface="Arial" panose="020B0604020202020204" pitchFamily="34" charset="0"/>
              </a:rPr>
              <a:t>Atviras kreditų fondas 2</a:t>
            </a:r>
          </a:p>
          <a:p>
            <a:endParaRPr lang="lt-LT" sz="800" b="1">
              <a:solidFill>
                <a:schemeClr val="bg1"/>
              </a:solidFill>
              <a:cs typeface="Arial" panose="020B0604020202020204" pitchFamily="34" charset="0"/>
            </a:endParaRPr>
          </a:p>
          <a:p>
            <a:pPr marL="285750" indent="-285750">
              <a:buFont typeface="Arial" panose="020B0604020202020204" pitchFamily="34" charset="0"/>
              <a:buChar char="•"/>
            </a:pPr>
            <a:r>
              <a:rPr lang="lt-LT">
                <a:solidFill>
                  <a:schemeClr val="bg1"/>
                </a:solidFill>
                <a:cs typeface="Arial" panose="020B0604020202020204" pitchFamily="34" charset="0"/>
              </a:rPr>
              <a:t>Teikia AB „Medicinos bankas“;</a:t>
            </a:r>
          </a:p>
          <a:p>
            <a:pPr marL="285750" indent="-285750">
              <a:buFont typeface="Arial" panose="020B0604020202020204" pitchFamily="34" charset="0"/>
              <a:buChar char="•"/>
            </a:pPr>
            <a:r>
              <a:rPr lang="pt-BR">
                <a:solidFill>
                  <a:schemeClr val="bg1"/>
                </a:solidFill>
                <a:cs typeface="Arial" panose="020B0604020202020204" pitchFamily="34" charset="0"/>
              </a:rPr>
              <a:t>Finansavimas paskolos</a:t>
            </a:r>
            <a:r>
              <a:rPr lang="lt-LT">
                <a:solidFill>
                  <a:schemeClr val="bg1"/>
                </a:solidFill>
                <a:cs typeface="Arial" panose="020B0604020202020204" pitchFamily="34" charset="0"/>
              </a:rPr>
              <a:t>, </a:t>
            </a:r>
            <a:r>
              <a:rPr lang="pt-BR">
                <a:solidFill>
                  <a:schemeClr val="bg1"/>
                </a:solidFill>
                <a:cs typeface="Arial" panose="020B0604020202020204" pitchFamily="34" charset="0"/>
              </a:rPr>
              <a:t>lizing</a:t>
            </a:r>
            <a:r>
              <a:rPr lang="lt-LT">
                <a:solidFill>
                  <a:schemeClr val="bg1"/>
                </a:solidFill>
                <a:cs typeface="Arial" panose="020B0604020202020204" pitchFamily="34" charset="0"/>
              </a:rPr>
              <a:t>o, kredito linijos</a:t>
            </a:r>
            <a:r>
              <a:rPr lang="pt-BR">
                <a:solidFill>
                  <a:schemeClr val="bg1"/>
                </a:solidFill>
                <a:cs typeface="Arial" panose="020B0604020202020204" pitchFamily="34" charset="0"/>
              </a:rPr>
              <a:t> forma</a:t>
            </a:r>
            <a:r>
              <a:rPr lang="lt-LT">
                <a:solidFill>
                  <a:schemeClr val="bg1"/>
                </a:solidFill>
                <a:cs typeface="Arial" panose="020B0604020202020204" pitchFamily="34" charset="0"/>
              </a:rPr>
              <a:t>;</a:t>
            </a:r>
          </a:p>
          <a:p>
            <a:pPr marL="285750" indent="-285750">
              <a:buFont typeface="Arial" panose="020B0604020202020204" pitchFamily="34" charset="0"/>
              <a:buChar char="•"/>
            </a:pPr>
            <a:r>
              <a:rPr lang="lt-LT">
                <a:solidFill>
                  <a:schemeClr val="bg1"/>
                </a:solidFill>
                <a:cs typeface="Arial" panose="020B0604020202020204" pitchFamily="34" charset="0"/>
              </a:rPr>
              <a:t>Iš fondo lėšų skiriama ne daugiau 450 000 Eur plius banko dalis;</a:t>
            </a:r>
          </a:p>
          <a:p>
            <a:pPr marL="285750" indent="-285750">
              <a:buFont typeface="Arial" panose="020B0604020202020204" pitchFamily="34" charset="0"/>
              <a:buChar char="•"/>
            </a:pPr>
            <a:r>
              <a:rPr lang="lt-LT">
                <a:solidFill>
                  <a:schemeClr val="bg1"/>
                </a:solidFill>
                <a:cs typeface="Arial" panose="020B0604020202020204" pitchFamily="34" charset="0"/>
              </a:rPr>
              <a:t>Lengvatinės palūkanos – 3 mėn. EURIBOR + 0,1% + iki 3 % marža.</a:t>
            </a:r>
          </a:p>
        </p:txBody>
      </p:sp>
      <p:sp>
        <p:nvSpPr>
          <p:cNvPr id="5" name="Rounded Rectangle 63">
            <a:extLst>
              <a:ext uri="{FF2B5EF4-FFF2-40B4-BE49-F238E27FC236}">
                <a16:creationId xmlns:a16="http://schemas.microsoft.com/office/drawing/2014/main" id="{AD30CFBF-BDF1-8141-4521-65D1324D9E63}"/>
              </a:ext>
            </a:extLst>
          </p:cNvPr>
          <p:cNvSpPr/>
          <p:nvPr/>
        </p:nvSpPr>
        <p:spPr>
          <a:xfrm>
            <a:off x="3032690" y="3180856"/>
            <a:ext cx="4345320" cy="3588977"/>
          </a:xfrm>
          <a:prstGeom prst="roundRect">
            <a:avLst/>
          </a:prstGeom>
          <a:solidFill>
            <a:srgbClr val="4B64AA">
              <a:alpha val="9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 typeface="Arial" panose="020B0604020202020204" pitchFamily="34" charset="0"/>
              <a:buChar char="•"/>
            </a:pPr>
            <a:endParaRPr lang="en-US" dirty="0">
              <a:latin typeface="Arial" panose="020B0604020202020204" pitchFamily="34" charset="0"/>
              <a:cs typeface="Arial" panose="020B0604020202020204" pitchFamily="34" charset="0"/>
            </a:endParaRPr>
          </a:p>
          <a:p>
            <a:endParaRPr lang="lt-LT" b="1" dirty="0">
              <a:solidFill>
                <a:schemeClr val="bg1"/>
              </a:solidFill>
              <a:latin typeface="Arial" panose="020B0604020202020204" pitchFamily="34" charset="0"/>
              <a:cs typeface="Arial" panose="020B0604020202020204" pitchFamily="34" charset="0"/>
            </a:endParaRPr>
          </a:p>
          <a:p>
            <a:r>
              <a:rPr lang="lt-LT" b="1" u="sng" dirty="0">
                <a:solidFill>
                  <a:schemeClr val="bg1"/>
                </a:solidFill>
                <a:cs typeface="Arial" panose="020B0604020202020204" pitchFamily="34" charset="0"/>
              </a:rPr>
              <a:t>Eksporto kredito garantijos</a:t>
            </a:r>
          </a:p>
          <a:p>
            <a:endParaRPr lang="lt-LT" sz="800" b="1" dirty="0">
              <a:solidFill>
                <a:schemeClr val="bg1"/>
              </a:solidFill>
              <a:cs typeface="Arial" panose="020B0604020202020204" pitchFamily="34" charset="0"/>
            </a:endParaRPr>
          </a:p>
          <a:p>
            <a:pPr marL="342900" indent="-342900">
              <a:buFont typeface="Arial" panose="020B0604020202020204" pitchFamily="34" charset="0"/>
              <a:buChar char="•"/>
            </a:pPr>
            <a:r>
              <a:rPr lang="lt-LT" dirty="0">
                <a:solidFill>
                  <a:schemeClr val="bg1"/>
                </a:solidFill>
                <a:cs typeface="Arial" panose="020B0604020202020204" pitchFamily="34" charset="0"/>
              </a:rPr>
              <a:t>INVEGOS turtinis įsipareigojimas dalintis kartu su eksportuotoju rizika, išmokant iki 90 proc. patirtų nuostolių dalį, kai pirkėjas iš trečiųjų šalių neatsiskaito sutartyje nustatytais terminais arba bankrutuoja. </a:t>
            </a:r>
          </a:p>
          <a:p>
            <a:pPr marL="342900" indent="-342900">
              <a:buFont typeface="Arial" panose="020B0604020202020204" pitchFamily="34" charset="0"/>
              <a:buChar char="•"/>
            </a:pPr>
            <a:r>
              <a:rPr lang="lt-LT" dirty="0">
                <a:solidFill>
                  <a:schemeClr val="bg1"/>
                </a:solidFill>
                <a:cs typeface="Arial" panose="020B0604020202020204" pitchFamily="34" charset="0"/>
              </a:rPr>
              <a:t>Gali kreiptis – įmonės, veiklą vykdančios ilgiau nei 1 metus;</a:t>
            </a:r>
          </a:p>
          <a:p>
            <a:pPr marL="342900" indent="-342900">
              <a:buFont typeface="Arial" panose="020B0604020202020204" pitchFamily="34" charset="0"/>
              <a:buChar char="•"/>
            </a:pPr>
            <a:r>
              <a:rPr lang="lt-LT" dirty="0">
                <a:solidFill>
                  <a:schemeClr val="bg1"/>
                </a:solidFill>
                <a:cs typeface="Arial" panose="020B0604020202020204" pitchFamily="34" charset="0"/>
              </a:rPr>
              <a:t>Maksimali garantijų suma vienam eksportuotojui – 2 000 000 Eur.</a:t>
            </a:r>
          </a:p>
          <a:p>
            <a:pPr marL="342900" indent="-342900">
              <a:buFont typeface="Arial" panose="020B0604020202020204" pitchFamily="34" charset="0"/>
              <a:buChar char="•"/>
            </a:pPr>
            <a:endParaRPr lang="lt-LT" dirty="0">
              <a:solidFill>
                <a:schemeClr val="bg1"/>
              </a:solidFill>
              <a:latin typeface="Arial" panose="020B0604020202020204" pitchFamily="34" charset="0"/>
              <a:cs typeface="Arial" panose="020B0604020202020204" pitchFamily="34" charset="0"/>
            </a:endParaRPr>
          </a:p>
          <a:p>
            <a:pPr marL="342900" indent="-342900">
              <a:buFont typeface="Arial" panose="020B0604020202020204" pitchFamily="34" charset="0"/>
              <a:buChar char="•"/>
            </a:pPr>
            <a:endParaRPr lang="lt-LT"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804321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 name="Rounded Rectangle 59"/>
          <p:cNvSpPr/>
          <p:nvPr/>
        </p:nvSpPr>
        <p:spPr>
          <a:xfrm>
            <a:off x="8132961" y="99920"/>
            <a:ext cx="3936504" cy="2622324"/>
          </a:xfrm>
          <a:prstGeom prst="roundRect">
            <a:avLst/>
          </a:prstGeom>
          <a:solidFill>
            <a:srgbClr val="4B64AA">
              <a:alpha val="9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lt-LT" b="1" u="sng">
                <a:cs typeface="Arial" panose="020B0604020202020204" pitchFamily="34" charset="0"/>
              </a:rPr>
              <a:t>Ko-investicinis fondas</a:t>
            </a:r>
          </a:p>
          <a:p>
            <a:pPr marL="285750" indent="-285750">
              <a:buFont typeface="Arial" panose="020B0604020202020204" pitchFamily="34" charset="0"/>
              <a:buChar char="•"/>
            </a:pPr>
            <a:r>
              <a:rPr lang="lt-LT" sz="1600">
                <a:solidFill>
                  <a:schemeClr val="bg1"/>
                </a:solidFill>
              </a:rPr>
              <a:t>Investuoja į MVĮ;</a:t>
            </a:r>
          </a:p>
          <a:p>
            <a:pPr marL="285750" indent="-285750">
              <a:buFont typeface="Arial" panose="020B0604020202020204" pitchFamily="34" charset="0"/>
              <a:buChar char="•"/>
            </a:pPr>
            <a:r>
              <a:rPr lang="lt-LT" sz="1600">
                <a:solidFill>
                  <a:schemeClr val="bg1"/>
                </a:solidFill>
              </a:rPr>
              <a:t>Maksimali investicijos suma – iki 1,6 mln. Eur;</a:t>
            </a:r>
          </a:p>
          <a:p>
            <a:pPr marL="285750" indent="-285750">
              <a:buFont typeface="Arial" panose="020B0604020202020204" pitchFamily="34" charset="0"/>
              <a:buChar char="•"/>
            </a:pPr>
            <a:r>
              <a:rPr lang="lt-LT" sz="1600">
                <a:solidFill>
                  <a:schemeClr val="bg1"/>
                </a:solidFill>
              </a:rPr>
              <a:t>Fondas investuoja kartu su rizikos kapitalo fondais ir verslo angelų grupėmis.</a:t>
            </a:r>
          </a:p>
          <a:p>
            <a:pPr marL="285750" indent="-285750">
              <a:buFont typeface="Arial" panose="020B0604020202020204" pitchFamily="34" charset="0"/>
              <a:buChar char="•"/>
            </a:pPr>
            <a:r>
              <a:rPr lang="lt-LT" sz="1600">
                <a:solidFill>
                  <a:schemeClr val="bg1"/>
                </a:solidFill>
              </a:rPr>
              <a:t>Daugiau informacijos http://www.koinvest.lt/.</a:t>
            </a:r>
          </a:p>
        </p:txBody>
      </p:sp>
      <p:sp>
        <p:nvSpPr>
          <p:cNvPr id="2" name="Rounded Rectangle 59">
            <a:extLst>
              <a:ext uri="{FF2B5EF4-FFF2-40B4-BE49-F238E27FC236}">
                <a16:creationId xmlns:a16="http://schemas.microsoft.com/office/drawing/2014/main" id="{08C4444E-295D-24FD-51FB-472BC5C8F519}"/>
              </a:ext>
            </a:extLst>
          </p:cNvPr>
          <p:cNvSpPr/>
          <p:nvPr/>
        </p:nvSpPr>
        <p:spPr>
          <a:xfrm>
            <a:off x="252956" y="99920"/>
            <a:ext cx="3936504" cy="3758992"/>
          </a:xfrm>
          <a:prstGeom prst="roundRect">
            <a:avLst/>
          </a:prstGeom>
          <a:solidFill>
            <a:srgbClr val="4B64AA">
              <a:alpha val="9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lt-LT" b="1" u="sng" dirty="0"/>
              <a:t>Bendrai su verslo angelais investuojantis fondas</a:t>
            </a:r>
            <a:endParaRPr lang="en-US" b="1" u="sng" dirty="0"/>
          </a:p>
          <a:p>
            <a:endParaRPr lang="lt-LT" sz="800" dirty="0"/>
          </a:p>
          <a:p>
            <a:pPr marL="285750" indent="-285750">
              <a:buFont typeface="Arial" panose="020B0604020202020204" pitchFamily="34" charset="0"/>
              <a:buChar char="•"/>
            </a:pPr>
            <a:r>
              <a:rPr lang="lt-LT" dirty="0"/>
              <a:t>Bendros investicijos su verslo angelais ir kitais privačiais investuotojais;</a:t>
            </a:r>
          </a:p>
          <a:p>
            <a:pPr marL="285750" indent="-285750">
              <a:buFont typeface="Arial" panose="020B0604020202020204" pitchFamily="34" charset="0"/>
              <a:buChar char="•"/>
            </a:pPr>
            <a:r>
              <a:rPr lang="lt-LT" dirty="0"/>
              <a:t>Investuoja į MVĮ;</a:t>
            </a:r>
          </a:p>
          <a:p>
            <a:pPr marL="285750" indent="-285750">
              <a:buFont typeface="Arial" panose="020B0604020202020204" pitchFamily="34" charset="0"/>
              <a:buChar char="•"/>
            </a:pPr>
            <a:r>
              <a:rPr lang="lt-LT" dirty="0"/>
              <a:t>Maksimali investicijų į vieną įmonę suma – 1,2 mln. Eur;</a:t>
            </a:r>
          </a:p>
          <a:p>
            <a:pPr marL="285750" indent="-285750">
              <a:buFont typeface="Arial" panose="020B0604020202020204" pitchFamily="34" charset="0"/>
              <a:buChar char="•"/>
            </a:pPr>
            <a:r>
              <a:rPr lang="lt-LT" dirty="0"/>
              <a:t>Prioritetinės sritys – inovacinės technologijos, aukštosios technologijos, paslaugos ir sprendimai verslui.</a:t>
            </a:r>
            <a:endParaRPr lang="pt-BR" dirty="0"/>
          </a:p>
        </p:txBody>
      </p:sp>
      <p:sp>
        <p:nvSpPr>
          <p:cNvPr id="3" name="Rounded Rectangle 64">
            <a:extLst>
              <a:ext uri="{FF2B5EF4-FFF2-40B4-BE49-F238E27FC236}">
                <a16:creationId xmlns:a16="http://schemas.microsoft.com/office/drawing/2014/main" id="{2B0736A4-32A3-28A7-CD4F-3F67FF26F0F5}"/>
              </a:ext>
            </a:extLst>
          </p:cNvPr>
          <p:cNvSpPr/>
          <p:nvPr/>
        </p:nvSpPr>
        <p:spPr>
          <a:xfrm>
            <a:off x="1856457" y="4452132"/>
            <a:ext cx="5471912" cy="2160684"/>
          </a:xfrm>
          <a:prstGeom prst="roundRect">
            <a:avLst/>
          </a:prstGeom>
          <a:solidFill>
            <a:srgbClr val="4B64AA">
              <a:alpha val="9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lt-LT" sz="1600" b="1" u="sng"/>
              <a:t>Vertybinių popierių įtraukimo į vertybinių popierių biržą skatinimas</a:t>
            </a:r>
          </a:p>
          <a:p>
            <a:endParaRPr lang="lt-LT" sz="800" b="1"/>
          </a:p>
          <a:p>
            <a:pPr marL="285750" indent="-285750">
              <a:buFont typeface="Arial" panose="020B0604020202020204" pitchFamily="34" charset="0"/>
              <a:buChar char="•"/>
            </a:pPr>
            <a:r>
              <a:rPr lang="lt-LT" sz="1600"/>
              <a:t>Gali kreiptis – MVĮ, kurių akcijos ir obligacijos nėra įtrauktos į biržą iki 2021 m. liepos 21 d.</a:t>
            </a:r>
          </a:p>
          <a:p>
            <a:pPr marL="285750" indent="-285750">
              <a:buFont typeface="Arial" panose="020B0604020202020204" pitchFamily="34" charset="0"/>
              <a:buChar char="•"/>
            </a:pPr>
            <a:r>
              <a:rPr lang="lt-LT" sz="1600"/>
              <a:t>Kompensuojama 50 proc. patirtų tinkamų finansuoti išlaidų;</a:t>
            </a:r>
          </a:p>
          <a:p>
            <a:pPr marL="285750" indent="-285750">
              <a:buFont typeface="Arial" panose="020B0604020202020204" pitchFamily="34" charset="0"/>
              <a:buChar char="•"/>
            </a:pPr>
            <a:r>
              <a:rPr lang="lt-LT" sz="1600"/>
              <a:t>Maksimali suma, kurią kompensuojame – 100 000 Eur (akcijų atveju), 50 000 Eur (obligacijų atveju).</a:t>
            </a:r>
          </a:p>
        </p:txBody>
      </p:sp>
      <p:sp>
        <p:nvSpPr>
          <p:cNvPr id="4" name="Rounded Rectangle 60">
            <a:extLst>
              <a:ext uri="{FF2B5EF4-FFF2-40B4-BE49-F238E27FC236}">
                <a16:creationId xmlns:a16="http://schemas.microsoft.com/office/drawing/2014/main" id="{49C75E9B-D17D-A1DD-73B5-AF598F2DA684}"/>
              </a:ext>
            </a:extLst>
          </p:cNvPr>
          <p:cNvSpPr/>
          <p:nvPr/>
        </p:nvSpPr>
        <p:spPr>
          <a:xfrm>
            <a:off x="4032559" y="693140"/>
            <a:ext cx="4100402" cy="3600401"/>
          </a:xfrm>
          <a:prstGeom prst="roundRect">
            <a:avLst/>
          </a:prstGeom>
          <a:solidFill>
            <a:srgbClr val="4B64AA">
              <a:alpha val="9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b="1" u="sng"/>
              <a:t>  </a:t>
            </a:r>
            <a:r>
              <a:rPr lang="lt-LT" b="1" u="sng"/>
              <a:t>Avietė</a:t>
            </a:r>
          </a:p>
          <a:p>
            <a:pPr marL="285750" indent="-285750">
              <a:buFont typeface="Arial" panose="020B0604020202020204" pitchFamily="34" charset="0"/>
              <a:buChar char="•"/>
            </a:pPr>
            <a:r>
              <a:rPr lang="lt-LT"/>
              <a:t>Paskolos teikiamos per sutelktines finansavimo platformas;</a:t>
            </a:r>
          </a:p>
          <a:p>
            <a:pPr marL="285750" indent="-285750">
              <a:buFont typeface="Arial" panose="020B0604020202020204" pitchFamily="34" charset="0"/>
              <a:buChar char="•"/>
            </a:pPr>
            <a:r>
              <a:rPr lang="lt-LT"/>
              <a:t>Gali kreiptis – SVV subjektai;</a:t>
            </a:r>
          </a:p>
          <a:p>
            <a:pPr marL="285750" indent="-285750">
              <a:buFont typeface="Arial" panose="020B0604020202020204" pitchFamily="34" charset="0"/>
              <a:buChar char="•"/>
            </a:pPr>
            <a:r>
              <a:rPr lang="lt-LT"/>
              <a:t>Valstybės lėšų dalis paskoloje gali būti iki 40 % paskolos lėšų, bet ne daugiau kaip 10 tūkst. Eur;</a:t>
            </a:r>
          </a:p>
          <a:p>
            <a:pPr marL="285750" indent="-285750">
              <a:buFont typeface="Arial" panose="020B0604020202020204" pitchFamily="34" charset="0"/>
              <a:buChar char="•"/>
            </a:pPr>
            <a:r>
              <a:rPr lang="lt-LT"/>
              <a:t>Palūkanos priklauso nuo įmonės rizikos, užtikrinimo priemonių bei paskolos trukmės;</a:t>
            </a:r>
          </a:p>
          <a:p>
            <a:pPr marL="285750" indent="-285750">
              <a:buFont typeface="Arial" panose="020B0604020202020204" pitchFamily="34" charset="0"/>
              <a:buChar char="•"/>
            </a:pPr>
            <a:r>
              <a:rPr lang="lt-LT"/>
              <a:t>Paskolos trukmė – iki 36 mėn.</a:t>
            </a:r>
            <a:endParaRPr lang="en-US"/>
          </a:p>
        </p:txBody>
      </p:sp>
    </p:spTree>
    <p:extLst>
      <p:ext uri="{BB962C8B-B14F-4D97-AF65-F5344CB8AC3E}">
        <p14:creationId xmlns:p14="http://schemas.microsoft.com/office/powerpoint/2010/main" val="380697449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14">
            <a:extLst>
              <a:ext uri="{FF2B5EF4-FFF2-40B4-BE49-F238E27FC236}">
                <a16:creationId xmlns:a16="http://schemas.microsoft.com/office/drawing/2014/main" id="{6A23E935-7A93-4AC7-A507-0F691B565B79}"/>
              </a:ext>
            </a:extLst>
          </p:cNvPr>
          <p:cNvSpPr txBox="1"/>
          <p:nvPr/>
        </p:nvSpPr>
        <p:spPr>
          <a:xfrm>
            <a:off x="2798215" y="350427"/>
            <a:ext cx="6694461" cy="584775"/>
          </a:xfrm>
          <a:prstGeom prst="rect">
            <a:avLst/>
          </a:prstGeom>
          <a:noFill/>
        </p:spPr>
        <p:txBody>
          <a:bodyPr wrap="none" rtlCol="0">
            <a:spAutoFit/>
          </a:bodyPr>
          <a:lstStyle/>
          <a:p>
            <a:r>
              <a:rPr lang="lt-LT" sz="3200" b="1" dirty="0">
                <a:solidFill>
                  <a:srgbClr val="003778"/>
                </a:solidFill>
                <a:latin typeface="Arial" panose="020B0604020202020204" pitchFamily="34" charset="0"/>
                <a:cs typeface="Arial" panose="020B0604020202020204" pitchFamily="34" charset="0"/>
              </a:rPr>
              <a:t>Naujausios finansinės priemonės</a:t>
            </a:r>
          </a:p>
        </p:txBody>
      </p:sp>
      <p:graphicFrame>
        <p:nvGraphicFramePr>
          <p:cNvPr id="6" name="Content Placeholder 4">
            <a:extLst>
              <a:ext uri="{FF2B5EF4-FFF2-40B4-BE49-F238E27FC236}">
                <a16:creationId xmlns:a16="http://schemas.microsoft.com/office/drawing/2014/main" id="{DFA03100-D20D-45D3-9200-F1558241B0F2}"/>
              </a:ext>
            </a:extLst>
          </p:cNvPr>
          <p:cNvGraphicFramePr>
            <a:graphicFrameLocks noGrp="1"/>
          </p:cNvGraphicFramePr>
          <p:nvPr>
            <p:ph sz="half" idx="1"/>
          </p:nvPr>
        </p:nvGraphicFramePr>
        <p:xfrm>
          <a:off x="47328" y="1073747"/>
          <a:ext cx="12144672" cy="529528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53798600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882471-D099-6F25-E21F-11CCA7D4B773}"/>
              </a:ext>
            </a:extLst>
          </p:cNvPr>
          <p:cNvSpPr>
            <a:spLocks noGrp="1"/>
          </p:cNvSpPr>
          <p:nvPr>
            <p:ph type="title"/>
          </p:nvPr>
        </p:nvSpPr>
        <p:spPr/>
        <p:txBody>
          <a:bodyPr/>
          <a:lstStyle/>
          <a:p>
            <a:r>
              <a:rPr lang="lt-LT" sz="5400" dirty="0"/>
              <a:t>Valstybė – jūsų klientas</a:t>
            </a:r>
            <a:endParaRPr lang="lt-LT" dirty="0"/>
          </a:p>
        </p:txBody>
      </p:sp>
      <p:sp>
        <p:nvSpPr>
          <p:cNvPr id="3" name="Text Placeholder 2">
            <a:extLst>
              <a:ext uri="{FF2B5EF4-FFF2-40B4-BE49-F238E27FC236}">
                <a16:creationId xmlns:a16="http://schemas.microsoft.com/office/drawing/2014/main" id="{EE6200A4-5449-C13C-49C6-BBCF2C730B31}"/>
              </a:ext>
            </a:extLst>
          </p:cNvPr>
          <p:cNvSpPr>
            <a:spLocks noGrp="1"/>
          </p:cNvSpPr>
          <p:nvPr>
            <p:ph type="body" idx="1"/>
          </p:nvPr>
        </p:nvSpPr>
        <p:spPr/>
        <p:txBody>
          <a:bodyPr/>
          <a:lstStyle/>
          <a:p>
            <a:endParaRPr lang="lt-LT"/>
          </a:p>
        </p:txBody>
      </p:sp>
    </p:spTree>
    <p:extLst>
      <p:ext uri="{BB962C8B-B14F-4D97-AF65-F5344CB8AC3E}">
        <p14:creationId xmlns:p14="http://schemas.microsoft.com/office/powerpoint/2010/main" val="378441277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4" name="Straight Connector 53">
            <a:extLst>
              <a:ext uri="{FF2B5EF4-FFF2-40B4-BE49-F238E27FC236}">
                <a16:creationId xmlns:a16="http://schemas.microsoft.com/office/drawing/2014/main" id="{2CA89338-2324-BE20-4094-EEA6D4D902F1}"/>
              </a:ext>
            </a:extLst>
          </p:cNvPr>
          <p:cNvCxnSpPr>
            <a:stCxn id="36" idx="2"/>
            <a:endCxn id="48" idx="2"/>
          </p:cNvCxnSpPr>
          <p:nvPr/>
        </p:nvCxnSpPr>
        <p:spPr>
          <a:xfrm>
            <a:off x="8178711" y="2690549"/>
            <a:ext cx="11558" cy="2783891"/>
          </a:xfrm>
          <a:prstGeom prst="line">
            <a:avLst/>
          </a:prstGeom>
        </p:spPr>
        <p:style>
          <a:lnRef idx="1">
            <a:schemeClr val="accent4"/>
          </a:lnRef>
          <a:fillRef idx="0">
            <a:schemeClr val="accent4"/>
          </a:fillRef>
          <a:effectRef idx="0">
            <a:schemeClr val="accent4"/>
          </a:effectRef>
          <a:fontRef idx="minor">
            <a:schemeClr val="tx1"/>
          </a:fontRef>
        </p:style>
      </p:cxnSp>
      <p:sp>
        <p:nvSpPr>
          <p:cNvPr id="5" name="Rectangle 4">
            <a:extLst>
              <a:ext uri="{FF2B5EF4-FFF2-40B4-BE49-F238E27FC236}">
                <a16:creationId xmlns:a16="http://schemas.microsoft.com/office/drawing/2014/main" id="{C6045D42-8AA1-4A3D-B4F0-29C56F723BFA}"/>
              </a:ext>
            </a:extLst>
          </p:cNvPr>
          <p:cNvSpPr/>
          <p:nvPr/>
        </p:nvSpPr>
        <p:spPr>
          <a:xfrm>
            <a:off x="0" y="6588"/>
            <a:ext cx="2570480" cy="68514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1200" dirty="0">
              <a:solidFill>
                <a:schemeClr val="tx1">
                  <a:lumMod val="50000"/>
                  <a:lumOff val="50000"/>
                </a:schemeClr>
              </a:solidFill>
            </a:endParaRPr>
          </a:p>
        </p:txBody>
      </p:sp>
      <p:pic>
        <p:nvPicPr>
          <p:cNvPr id="4" name="Picture 3" descr="Graphical user interface, text, application, chat or text message&#10;&#10;Description automatically generated">
            <a:extLst>
              <a:ext uri="{FF2B5EF4-FFF2-40B4-BE49-F238E27FC236}">
                <a16:creationId xmlns:a16="http://schemas.microsoft.com/office/drawing/2014/main" id="{3E200093-CEAE-D896-F80D-324D12EDDDEF}"/>
              </a:ext>
            </a:extLst>
          </p:cNvPr>
          <p:cNvPicPr>
            <a:picLocks noChangeAspect="1"/>
          </p:cNvPicPr>
          <p:nvPr/>
        </p:nvPicPr>
        <p:blipFill>
          <a:blip r:embed="rId3"/>
          <a:stretch>
            <a:fillRect/>
          </a:stretch>
        </p:blipFill>
        <p:spPr>
          <a:xfrm>
            <a:off x="154446" y="25358"/>
            <a:ext cx="2344913" cy="1009615"/>
          </a:xfrm>
          <a:prstGeom prst="rect">
            <a:avLst/>
          </a:prstGeom>
        </p:spPr>
      </p:pic>
      <p:sp>
        <p:nvSpPr>
          <p:cNvPr id="19" name="TextBox 18">
            <a:extLst>
              <a:ext uri="{FF2B5EF4-FFF2-40B4-BE49-F238E27FC236}">
                <a16:creationId xmlns:a16="http://schemas.microsoft.com/office/drawing/2014/main" id="{A90EDD84-F4B0-0814-1A82-C522DA2BE6B2}"/>
              </a:ext>
            </a:extLst>
          </p:cNvPr>
          <p:cNvSpPr txBox="1"/>
          <p:nvPr/>
        </p:nvSpPr>
        <p:spPr>
          <a:xfrm>
            <a:off x="2570480" y="4761134"/>
            <a:ext cx="4835712" cy="830997"/>
          </a:xfrm>
          <a:prstGeom prst="rect">
            <a:avLst/>
          </a:prstGeom>
          <a:solidFill>
            <a:schemeClr val="bg1"/>
          </a:solidFill>
          <a:ln>
            <a:noFill/>
          </a:ln>
          <a:effectLst/>
        </p:spPr>
        <p:txBody>
          <a:bodyPr wrap="square">
            <a:spAutoFit/>
          </a:bodyPr>
          <a:lstStyle/>
          <a:p>
            <a:r>
              <a:rPr lang="lt-LT" sz="1600" b="0" i="0" dirty="0">
                <a:solidFill>
                  <a:schemeClr val="tx1">
                    <a:lumMod val="65000"/>
                    <a:lumOff val="35000"/>
                  </a:schemeClr>
                </a:solidFill>
                <a:effectLst/>
                <a:latin typeface="Segoe UI" panose="020B0502040204020203" pitchFamily="34" charset="0"/>
                <a:cs typeface="Segoe UI" panose="020B0502040204020203" pitchFamily="34" charset="0"/>
              </a:rPr>
              <a:t>CVP IS administruoja Viešųjų pirkimų tarnyba, todėl kilus klausimų galite kreiptis ir į VPT </a:t>
            </a:r>
            <a:r>
              <a:rPr lang="lt-LT" sz="1600" i="0" u="none" strike="noStrike" dirty="0">
                <a:solidFill>
                  <a:schemeClr val="tx1">
                    <a:lumMod val="65000"/>
                    <a:lumOff val="35000"/>
                  </a:schemeClr>
                </a:solidFill>
                <a:effectLst/>
                <a:latin typeface="Segoe UI" panose="020B0502040204020203" pitchFamily="34" charset="0"/>
                <a:cs typeface="Segoe UI" panose="020B0502040204020203" pitchFamily="34" charset="0"/>
                <a:hlinkClick r:id="rId4">
                  <a:extLst>
                    <a:ext uri="{A12FA001-AC4F-418D-AE19-62706E023703}">
                      <ahyp:hlinkClr xmlns:ahyp="http://schemas.microsoft.com/office/drawing/2018/hyperlinkcolor" val="tx"/>
                    </a:ext>
                  </a:extLst>
                </a:hlinkClick>
              </a:rPr>
              <a:t>konsultacijų centrą</a:t>
            </a:r>
            <a:r>
              <a:rPr lang="lt-LT" sz="1600" i="0" dirty="0">
                <a:solidFill>
                  <a:schemeClr val="tx1">
                    <a:lumMod val="65000"/>
                    <a:lumOff val="35000"/>
                  </a:schemeClr>
                </a:solidFill>
                <a:effectLst/>
                <a:latin typeface="Segoe UI" panose="020B0502040204020203" pitchFamily="34" charset="0"/>
                <a:cs typeface="Segoe UI" panose="020B0502040204020203" pitchFamily="34" charset="0"/>
              </a:rPr>
              <a:t>.</a:t>
            </a:r>
            <a:endParaRPr lang="lt-LT" sz="1600" dirty="0">
              <a:solidFill>
                <a:schemeClr val="tx1">
                  <a:lumMod val="65000"/>
                  <a:lumOff val="35000"/>
                </a:schemeClr>
              </a:solidFill>
              <a:latin typeface="Segoe UI" panose="020B0502040204020203" pitchFamily="34" charset="0"/>
              <a:cs typeface="Segoe UI" panose="020B0502040204020203" pitchFamily="34" charset="0"/>
            </a:endParaRPr>
          </a:p>
        </p:txBody>
      </p:sp>
      <p:sp>
        <p:nvSpPr>
          <p:cNvPr id="18" name="TextBox 17">
            <a:extLst>
              <a:ext uri="{FF2B5EF4-FFF2-40B4-BE49-F238E27FC236}">
                <a16:creationId xmlns:a16="http://schemas.microsoft.com/office/drawing/2014/main" id="{DC58032C-B3F2-18AB-E06B-F0969D8D7ADF}"/>
              </a:ext>
            </a:extLst>
          </p:cNvPr>
          <p:cNvSpPr txBox="1"/>
          <p:nvPr/>
        </p:nvSpPr>
        <p:spPr>
          <a:xfrm>
            <a:off x="3294805" y="371599"/>
            <a:ext cx="8172869" cy="400110"/>
          </a:xfrm>
          <a:prstGeom prst="rect">
            <a:avLst/>
          </a:prstGeom>
          <a:noFill/>
        </p:spPr>
        <p:txBody>
          <a:bodyPr wrap="square">
            <a:spAutoFit/>
          </a:bodyPr>
          <a:lstStyle/>
          <a:p>
            <a:pPr algn="ctr"/>
            <a:r>
              <a:rPr lang="lt-LT" sz="2000" b="1" i="0" u="none" strike="noStrike" dirty="0">
                <a:solidFill>
                  <a:schemeClr val="tx1">
                    <a:lumMod val="65000"/>
                    <a:lumOff val="35000"/>
                  </a:schemeClr>
                </a:solidFill>
                <a:effectLst/>
                <a:latin typeface="Segoe UI" panose="020B0502040204020203" pitchFamily="34" charset="0"/>
                <a:cs typeface="Segoe UI" panose="020B0502040204020203" pitchFamily="34" charset="0"/>
              </a:rPr>
              <a:t>DALYVAUKITE NUOLAT AUGANČIOJE VIEŠŲJŲ PIRKIMŲ RINKOJE   </a:t>
            </a:r>
            <a:endParaRPr lang="en-US" sz="2000" b="1" dirty="0">
              <a:solidFill>
                <a:schemeClr val="tx1">
                  <a:lumMod val="65000"/>
                  <a:lumOff val="35000"/>
                </a:schemeClr>
              </a:solidFill>
              <a:latin typeface="Segoe UI" panose="020B0502040204020203" pitchFamily="34" charset="0"/>
              <a:cs typeface="Segoe UI" panose="020B0502040204020203" pitchFamily="34" charset="0"/>
            </a:endParaRPr>
          </a:p>
        </p:txBody>
      </p:sp>
      <p:sp>
        <p:nvSpPr>
          <p:cNvPr id="6" name="TextBox 5">
            <a:extLst>
              <a:ext uri="{FF2B5EF4-FFF2-40B4-BE49-F238E27FC236}">
                <a16:creationId xmlns:a16="http://schemas.microsoft.com/office/drawing/2014/main" id="{AC5A2D34-4525-099C-1005-45BE47B6D95C}"/>
              </a:ext>
            </a:extLst>
          </p:cNvPr>
          <p:cNvSpPr txBox="1"/>
          <p:nvPr/>
        </p:nvSpPr>
        <p:spPr>
          <a:xfrm>
            <a:off x="0" y="6482080"/>
            <a:ext cx="12192000" cy="369332"/>
          </a:xfrm>
          <a:prstGeom prst="rect">
            <a:avLst/>
          </a:prstGeom>
          <a:solidFill>
            <a:schemeClr val="tx1">
              <a:lumMod val="50000"/>
              <a:lumOff val="50000"/>
            </a:schemeClr>
          </a:solidFill>
        </p:spPr>
        <p:txBody>
          <a:bodyPr wrap="square" rtlCol="0">
            <a:spAutoFit/>
          </a:bodyPr>
          <a:lstStyle/>
          <a:p>
            <a:pPr algn="r"/>
            <a:endParaRPr lang="en-US" dirty="0">
              <a:solidFill>
                <a:schemeClr val="bg1"/>
              </a:solidFill>
            </a:endParaRPr>
          </a:p>
        </p:txBody>
      </p:sp>
      <p:sp>
        <p:nvSpPr>
          <p:cNvPr id="34" name="TextBox 33">
            <a:extLst>
              <a:ext uri="{FF2B5EF4-FFF2-40B4-BE49-F238E27FC236}">
                <a16:creationId xmlns:a16="http://schemas.microsoft.com/office/drawing/2014/main" id="{8688B83D-F8D5-68E1-7C6D-5E96DFABE73A}"/>
              </a:ext>
            </a:extLst>
          </p:cNvPr>
          <p:cNvSpPr txBox="1"/>
          <p:nvPr/>
        </p:nvSpPr>
        <p:spPr>
          <a:xfrm>
            <a:off x="8699052" y="1988647"/>
            <a:ext cx="3360867" cy="1179810"/>
          </a:xfrm>
          <a:prstGeom prst="rect">
            <a:avLst/>
          </a:prstGeom>
          <a:noFill/>
        </p:spPr>
        <p:txBody>
          <a:bodyPr wrap="square">
            <a:spAutoFit/>
          </a:bodyPr>
          <a:lstStyle/>
          <a:p>
            <a:pPr>
              <a:spcBef>
                <a:spcPts val="600"/>
              </a:spcBef>
              <a:spcAft>
                <a:spcPts val="200"/>
              </a:spcAft>
            </a:pPr>
            <a:r>
              <a:rPr lang="lt-LT" sz="1600" b="1" dirty="0">
                <a:latin typeface="Segoe UI" panose="020B0502040204020203" pitchFamily="34" charset="0"/>
                <a:cs typeface="Segoe UI" panose="020B0502040204020203" pitchFamily="34" charset="0"/>
              </a:rPr>
              <a:t>R</a:t>
            </a:r>
            <a:r>
              <a:rPr lang="lt-LT" sz="1600" b="1" dirty="0">
                <a:effectLst/>
                <a:latin typeface="Segoe UI" panose="020B0502040204020203" pitchFamily="34" charset="0"/>
                <a:cs typeface="Segoe UI" panose="020B0502040204020203" pitchFamily="34" charset="0"/>
              </a:rPr>
              <a:t>egistruokitės </a:t>
            </a:r>
            <a:r>
              <a:rPr lang="lt-LT" sz="1600" dirty="0">
                <a:effectLst/>
                <a:latin typeface="Segoe UI" panose="020B0502040204020203" pitchFamily="34" charset="0"/>
                <a:cs typeface="Segoe UI" panose="020B0502040204020203" pitchFamily="34" charset="0"/>
              </a:rPr>
              <a:t>CVP IS vartotoju – </a:t>
            </a:r>
            <a:r>
              <a:rPr lang="lt-LT" sz="1600" dirty="0">
                <a:solidFill>
                  <a:srgbClr val="444444"/>
                </a:solidFill>
                <a:latin typeface="Segoe UI" panose="020B0502040204020203" pitchFamily="34" charset="0"/>
                <a:cs typeface="Segoe UI" panose="020B0502040204020203" pitchFamily="34" charset="0"/>
              </a:rPr>
              <a:t>užpildykite </a:t>
            </a:r>
            <a:r>
              <a:rPr lang="lt-LT" sz="1600" dirty="0">
                <a:solidFill>
                  <a:schemeClr val="tx1">
                    <a:lumMod val="75000"/>
                    <a:lumOff val="25000"/>
                  </a:schemeClr>
                </a:solidFill>
                <a:latin typeface="Segoe UI" panose="020B0502040204020203" pitchFamily="34" charset="0"/>
                <a:cs typeface="Segoe UI" panose="020B0502040204020203" pitchFamily="34" charset="0"/>
                <a:hlinkClick r:id="rId5">
                  <a:extLst>
                    <a:ext uri="{A12FA001-AC4F-418D-AE19-62706E023703}">
                      <ahyp:hlinkClr xmlns:ahyp="http://schemas.microsoft.com/office/drawing/2018/hyperlinkcolor" val="tx"/>
                    </a:ext>
                  </a:extLst>
                </a:hlinkClick>
              </a:rPr>
              <a:t>registracijos formą </a:t>
            </a:r>
            <a:r>
              <a:rPr lang="lt-LT" sz="1600" dirty="0">
                <a:solidFill>
                  <a:srgbClr val="444444"/>
                </a:solidFill>
                <a:latin typeface="Segoe UI" panose="020B0502040204020203" pitchFamily="34" charset="0"/>
                <a:cs typeface="Segoe UI" panose="020B0502040204020203" pitchFamily="34" charset="0"/>
              </a:rPr>
              <a:t>ir susikurkite naudotojo paskyrą. </a:t>
            </a:r>
          </a:p>
          <a:p>
            <a:pPr algn="just">
              <a:spcBef>
                <a:spcPts val="600"/>
              </a:spcBef>
              <a:spcAft>
                <a:spcPts val="200"/>
              </a:spcAft>
            </a:pPr>
            <a:endParaRPr lang="lt-LT" sz="1600" dirty="0">
              <a:effectLst/>
              <a:latin typeface="Segoe UI" panose="020B0502040204020203" pitchFamily="34" charset="0"/>
              <a:cs typeface="Segoe UI" panose="020B0502040204020203" pitchFamily="34" charset="0"/>
            </a:endParaRPr>
          </a:p>
        </p:txBody>
      </p:sp>
      <p:sp>
        <p:nvSpPr>
          <p:cNvPr id="2" name="TextBox 1">
            <a:extLst>
              <a:ext uri="{FF2B5EF4-FFF2-40B4-BE49-F238E27FC236}">
                <a16:creationId xmlns:a16="http://schemas.microsoft.com/office/drawing/2014/main" id="{AB87D7C4-E548-624A-EC8E-16BED8616207}"/>
              </a:ext>
            </a:extLst>
          </p:cNvPr>
          <p:cNvSpPr txBox="1"/>
          <p:nvPr/>
        </p:nvSpPr>
        <p:spPr>
          <a:xfrm>
            <a:off x="8711735" y="3467141"/>
            <a:ext cx="2961939" cy="830997"/>
          </a:xfrm>
          <a:prstGeom prst="rect">
            <a:avLst/>
          </a:prstGeom>
          <a:noFill/>
        </p:spPr>
        <p:txBody>
          <a:bodyPr wrap="square" rtlCol="0">
            <a:spAutoFit/>
          </a:bodyPr>
          <a:lstStyle/>
          <a:p>
            <a:r>
              <a:rPr lang="lt-LT" sz="1600" b="1" dirty="0">
                <a:latin typeface="Segoe UI "/>
              </a:rPr>
              <a:t>Prenumeruokite</a:t>
            </a:r>
            <a:r>
              <a:rPr lang="lt-LT" sz="1600" dirty="0">
                <a:latin typeface="Segoe UI "/>
              </a:rPr>
              <a:t> jums pagal veiklos sritį aktualius pirkimų kvietimus</a:t>
            </a:r>
          </a:p>
        </p:txBody>
      </p:sp>
      <p:sp>
        <p:nvSpPr>
          <p:cNvPr id="9" name="Right Triangle 8">
            <a:extLst>
              <a:ext uri="{FF2B5EF4-FFF2-40B4-BE49-F238E27FC236}">
                <a16:creationId xmlns:a16="http://schemas.microsoft.com/office/drawing/2014/main" id="{1B7F71D0-9833-8D82-017E-65CA5F0BE33E}"/>
              </a:ext>
            </a:extLst>
          </p:cNvPr>
          <p:cNvSpPr/>
          <p:nvPr/>
        </p:nvSpPr>
        <p:spPr>
          <a:xfrm>
            <a:off x="0" y="4679576"/>
            <a:ext cx="2570480" cy="1802504"/>
          </a:xfrm>
          <a:prstGeom prst="rtTriangle">
            <a:avLst/>
          </a:prstGeom>
          <a:solidFill>
            <a:srgbClr val="F3D263"/>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dirty="0"/>
          </a:p>
        </p:txBody>
      </p:sp>
      <p:sp>
        <p:nvSpPr>
          <p:cNvPr id="8" name="TextBox 7">
            <a:extLst>
              <a:ext uri="{FF2B5EF4-FFF2-40B4-BE49-F238E27FC236}">
                <a16:creationId xmlns:a16="http://schemas.microsoft.com/office/drawing/2014/main" id="{3780DF85-1E87-CB48-0344-DF304CF7BC69}"/>
              </a:ext>
            </a:extLst>
          </p:cNvPr>
          <p:cNvSpPr txBox="1"/>
          <p:nvPr/>
        </p:nvSpPr>
        <p:spPr>
          <a:xfrm>
            <a:off x="9057941" y="6482080"/>
            <a:ext cx="3238052" cy="338554"/>
          </a:xfrm>
          <a:prstGeom prst="rect">
            <a:avLst/>
          </a:prstGeom>
          <a:noFill/>
        </p:spPr>
        <p:txBody>
          <a:bodyPr wrap="square" rtlCol="0">
            <a:spAutoFit/>
          </a:bodyPr>
          <a:lstStyle/>
          <a:p>
            <a:r>
              <a:rPr lang="en-US" sz="1600" dirty="0">
                <a:solidFill>
                  <a:schemeClr val="bg1"/>
                </a:solidFill>
                <a:latin typeface="Arial" panose="020B0604020202020204" pitchFamily="34" charset="0"/>
                <a:cs typeface="Arial" panose="020B0604020202020204" pitchFamily="34" charset="0"/>
                <a:hlinkClick r:id="rId6">
                  <a:extLst>
                    <a:ext uri="{A12FA001-AC4F-418D-AE19-62706E023703}">
                      <ahyp:hlinkClr xmlns:ahyp="http://schemas.microsoft.com/office/drawing/2018/hyperlinkcolor" val="tx"/>
                    </a:ext>
                  </a:extLst>
                </a:hlinkClick>
              </a:rPr>
              <a:t>https://pirkimai.eviesiejipirkimai.lt</a:t>
            </a:r>
            <a:r>
              <a:rPr lang="lt-LT" sz="1600" dirty="0">
                <a:solidFill>
                  <a:schemeClr val="bg1"/>
                </a:solidFill>
                <a:latin typeface="Arial" panose="020B0604020202020204" pitchFamily="34" charset="0"/>
                <a:cs typeface="Arial" panose="020B0604020202020204" pitchFamily="34" charset="0"/>
              </a:rPr>
              <a:t> </a:t>
            </a:r>
            <a:endParaRPr lang="en-US" sz="1600" dirty="0">
              <a:solidFill>
                <a:schemeClr val="bg1"/>
              </a:solidFill>
              <a:latin typeface="Arial" panose="020B0604020202020204" pitchFamily="34" charset="0"/>
              <a:cs typeface="Arial" panose="020B0604020202020204" pitchFamily="34" charset="0"/>
            </a:endParaRPr>
          </a:p>
        </p:txBody>
      </p:sp>
      <p:sp>
        <p:nvSpPr>
          <p:cNvPr id="15" name="TextBox 14">
            <a:extLst>
              <a:ext uri="{FF2B5EF4-FFF2-40B4-BE49-F238E27FC236}">
                <a16:creationId xmlns:a16="http://schemas.microsoft.com/office/drawing/2014/main" id="{1DD40868-B9C4-5FA1-023D-B361D71A3564}"/>
              </a:ext>
            </a:extLst>
          </p:cNvPr>
          <p:cNvSpPr txBox="1"/>
          <p:nvPr/>
        </p:nvSpPr>
        <p:spPr>
          <a:xfrm>
            <a:off x="3732629" y="1161720"/>
            <a:ext cx="7877490" cy="338554"/>
          </a:xfrm>
          <a:prstGeom prst="rect">
            <a:avLst/>
          </a:prstGeom>
          <a:noFill/>
        </p:spPr>
        <p:txBody>
          <a:bodyPr wrap="square">
            <a:spAutoFit/>
          </a:bodyPr>
          <a:lstStyle/>
          <a:p>
            <a:r>
              <a:rPr lang="lt-LT" sz="1600" dirty="0">
                <a:latin typeface="Segoe UI" panose="020B0502040204020203" pitchFamily="34" charset="0"/>
                <a:cs typeface="Segoe UI" panose="020B0502040204020203" pitchFamily="34" charset="0"/>
              </a:rPr>
              <a:t>– tokia kasmet yra </a:t>
            </a:r>
            <a:r>
              <a:rPr lang="en-US" sz="1600" dirty="0">
                <a:latin typeface="Segoe UI" panose="020B0502040204020203" pitchFamily="34" charset="0"/>
                <a:cs typeface="Segoe UI" panose="020B0502040204020203" pitchFamily="34" charset="0"/>
              </a:rPr>
              <a:t>Lietuvos </a:t>
            </a:r>
            <a:r>
              <a:rPr lang="lt-LT" sz="1600" dirty="0">
                <a:latin typeface="Segoe UI" panose="020B0502040204020203" pitchFamily="34" charset="0"/>
                <a:cs typeface="Segoe UI" panose="020B0502040204020203" pitchFamily="34" charset="0"/>
              </a:rPr>
              <a:t>viešųjų pirkimų vertė, o tai yra apie </a:t>
            </a:r>
            <a:r>
              <a:rPr lang="lt-LT" sz="1600" b="1" dirty="0">
                <a:latin typeface="Segoe UI" panose="020B0502040204020203" pitchFamily="34" charset="0"/>
                <a:cs typeface="Segoe UI" panose="020B0502040204020203" pitchFamily="34" charset="0"/>
              </a:rPr>
              <a:t>12 </a:t>
            </a:r>
            <a:r>
              <a:rPr lang="en-US" sz="1600" b="1" dirty="0">
                <a:latin typeface="Segoe UI" panose="020B0502040204020203" pitchFamily="34" charset="0"/>
                <a:cs typeface="Segoe UI" panose="020B0502040204020203" pitchFamily="34" charset="0"/>
              </a:rPr>
              <a:t>%</a:t>
            </a:r>
            <a:r>
              <a:rPr lang="lt-LT" sz="1600" dirty="0">
                <a:latin typeface="Segoe UI" panose="020B0502040204020203" pitchFamily="34" charset="0"/>
                <a:cs typeface="Segoe UI" panose="020B0502040204020203" pitchFamily="34" charset="0"/>
              </a:rPr>
              <a:t> šalies BVP </a:t>
            </a:r>
            <a:endParaRPr lang="en-US" sz="1600" dirty="0">
              <a:latin typeface="Segoe UI" panose="020B0502040204020203" pitchFamily="34" charset="0"/>
              <a:cs typeface="Segoe UI" panose="020B0502040204020203" pitchFamily="34" charset="0"/>
            </a:endParaRPr>
          </a:p>
        </p:txBody>
      </p:sp>
      <p:sp>
        <p:nvSpPr>
          <p:cNvPr id="17" name="Oval 33">
            <a:extLst>
              <a:ext uri="{FF2B5EF4-FFF2-40B4-BE49-F238E27FC236}">
                <a16:creationId xmlns:a16="http://schemas.microsoft.com/office/drawing/2014/main" id="{BE656019-66CD-7FE1-7E62-57D67CA3F625}"/>
              </a:ext>
            </a:extLst>
          </p:cNvPr>
          <p:cNvSpPr>
            <a:spLocks noChangeArrowheads="1"/>
          </p:cNvSpPr>
          <p:nvPr/>
        </p:nvSpPr>
        <p:spPr bwMode="auto">
          <a:xfrm>
            <a:off x="2724926" y="861818"/>
            <a:ext cx="994185" cy="923330"/>
          </a:xfrm>
          <a:prstGeom prst="ellipse">
            <a:avLst/>
          </a:prstGeom>
          <a:solidFill>
            <a:srgbClr val="F3D263"/>
          </a:solidFill>
          <a:ln>
            <a:noFill/>
          </a:ln>
        </p:spPr>
        <p:txBody>
          <a:bodyPr vert="horz" wrap="square" lIns="91440" tIns="45720" rIns="91440" bIns="45720" numCol="1" anchor="t" anchorCtr="0" compatLnSpc="1">
            <a:prstTxWarp prst="textNoShape">
              <a:avLst/>
            </a:prstTxWarp>
          </a:bodyPr>
          <a:lstStyle/>
          <a:p>
            <a:pPr algn="ctr"/>
            <a:endParaRPr lang="en-US" sz="1400" dirty="0">
              <a:solidFill>
                <a:schemeClr val="bg1"/>
              </a:solidFill>
            </a:endParaRPr>
          </a:p>
        </p:txBody>
      </p:sp>
      <p:sp>
        <p:nvSpPr>
          <p:cNvPr id="14" name="TextBox 13">
            <a:extLst>
              <a:ext uri="{FF2B5EF4-FFF2-40B4-BE49-F238E27FC236}">
                <a16:creationId xmlns:a16="http://schemas.microsoft.com/office/drawing/2014/main" id="{622AF5FF-38E2-FB40-E116-FE40BA9FB37E}"/>
              </a:ext>
            </a:extLst>
          </p:cNvPr>
          <p:cNvSpPr txBox="1"/>
          <p:nvPr/>
        </p:nvSpPr>
        <p:spPr>
          <a:xfrm>
            <a:off x="2738444" y="840754"/>
            <a:ext cx="994185" cy="1077218"/>
          </a:xfrm>
          <a:prstGeom prst="rect">
            <a:avLst/>
          </a:prstGeom>
          <a:noFill/>
        </p:spPr>
        <p:txBody>
          <a:bodyPr wrap="square" rtlCol="0">
            <a:spAutoFit/>
          </a:bodyPr>
          <a:lstStyle/>
          <a:p>
            <a:pPr algn="ctr"/>
            <a:r>
              <a:rPr lang="lt-LT" sz="3200" b="1" dirty="0">
                <a:solidFill>
                  <a:schemeClr val="tx1">
                    <a:lumMod val="65000"/>
                    <a:lumOff val="35000"/>
                  </a:schemeClr>
                </a:solidFill>
              </a:rPr>
              <a:t>6 </a:t>
            </a:r>
          </a:p>
          <a:p>
            <a:r>
              <a:rPr lang="lt-LT" sz="1400" b="1" dirty="0">
                <a:solidFill>
                  <a:schemeClr val="tx1">
                    <a:lumMod val="65000"/>
                    <a:lumOff val="35000"/>
                  </a:schemeClr>
                </a:solidFill>
                <a:latin typeface="Segoe UI" panose="020B0502040204020203" pitchFamily="34" charset="0"/>
                <a:cs typeface="Segoe UI" panose="020B0502040204020203" pitchFamily="34" charset="0"/>
              </a:rPr>
              <a:t>mlrd. Eur</a:t>
            </a:r>
            <a:endParaRPr lang="en-US" sz="1400" b="1" dirty="0">
              <a:solidFill>
                <a:schemeClr val="tx1">
                  <a:lumMod val="65000"/>
                  <a:lumOff val="35000"/>
                </a:schemeClr>
              </a:solidFill>
              <a:latin typeface="Segoe UI" panose="020B0502040204020203" pitchFamily="34" charset="0"/>
              <a:cs typeface="Segoe UI" panose="020B0502040204020203" pitchFamily="34" charset="0"/>
            </a:endParaRPr>
          </a:p>
          <a:p>
            <a:endParaRPr lang="en-US" dirty="0">
              <a:solidFill>
                <a:schemeClr val="tx1">
                  <a:lumMod val="75000"/>
                  <a:lumOff val="25000"/>
                </a:schemeClr>
              </a:solidFill>
            </a:endParaRPr>
          </a:p>
        </p:txBody>
      </p:sp>
      <p:sp>
        <p:nvSpPr>
          <p:cNvPr id="24" name="TextBox 23">
            <a:extLst>
              <a:ext uri="{FF2B5EF4-FFF2-40B4-BE49-F238E27FC236}">
                <a16:creationId xmlns:a16="http://schemas.microsoft.com/office/drawing/2014/main" id="{36158476-205B-9C9E-15E0-8E1030A9F552}"/>
              </a:ext>
            </a:extLst>
          </p:cNvPr>
          <p:cNvSpPr txBox="1"/>
          <p:nvPr/>
        </p:nvSpPr>
        <p:spPr>
          <a:xfrm>
            <a:off x="2570480" y="1994762"/>
            <a:ext cx="4841539" cy="584775"/>
          </a:xfrm>
          <a:prstGeom prst="rect">
            <a:avLst/>
          </a:prstGeom>
          <a:solidFill>
            <a:schemeClr val="bg1"/>
          </a:solidFill>
          <a:ln>
            <a:noFill/>
          </a:ln>
          <a:effectLst/>
        </p:spPr>
        <p:txBody>
          <a:bodyPr wrap="square">
            <a:spAutoFit/>
          </a:bodyPr>
          <a:lstStyle/>
          <a:p>
            <a:r>
              <a:rPr lang="lt-LT" sz="1600" b="1" i="0" dirty="0">
                <a:solidFill>
                  <a:schemeClr val="tx1">
                    <a:lumMod val="65000"/>
                    <a:lumOff val="35000"/>
                  </a:schemeClr>
                </a:solidFill>
                <a:effectLst/>
                <a:latin typeface="Segoe UI "/>
              </a:rPr>
              <a:t>Viešasis pirkimas</a:t>
            </a:r>
            <a:r>
              <a:rPr lang="lt-LT" sz="1600" b="0" i="0" dirty="0">
                <a:solidFill>
                  <a:schemeClr val="tx1">
                    <a:lumMod val="65000"/>
                    <a:lumOff val="35000"/>
                  </a:schemeClr>
                </a:solidFill>
                <a:effectLst/>
                <a:latin typeface="Segoe UI "/>
              </a:rPr>
              <a:t> – viešojo sektoriaus organizacijų atliekamas prekių, paslaugų ar darbų įsigijimas.</a:t>
            </a:r>
            <a:endParaRPr lang="lt-LT" sz="1600" dirty="0">
              <a:solidFill>
                <a:schemeClr val="tx1">
                  <a:lumMod val="65000"/>
                  <a:lumOff val="35000"/>
                </a:schemeClr>
              </a:solidFill>
              <a:latin typeface="Segoe UI "/>
            </a:endParaRPr>
          </a:p>
        </p:txBody>
      </p:sp>
      <p:sp>
        <p:nvSpPr>
          <p:cNvPr id="26" name="TextBox 25">
            <a:extLst>
              <a:ext uri="{FF2B5EF4-FFF2-40B4-BE49-F238E27FC236}">
                <a16:creationId xmlns:a16="http://schemas.microsoft.com/office/drawing/2014/main" id="{7F91B318-D91B-A7CC-384E-386DEF05888D}"/>
              </a:ext>
            </a:extLst>
          </p:cNvPr>
          <p:cNvSpPr txBox="1"/>
          <p:nvPr/>
        </p:nvSpPr>
        <p:spPr>
          <a:xfrm>
            <a:off x="2548322" y="3131726"/>
            <a:ext cx="4816138" cy="1323439"/>
          </a:xfrm>
          <a:prstGeom prst="rect">
            <a:avLst/>
          </a:prstGeom>
          <a:solidFill>
            <a:schemeClr val="bg1"/>
          </a:solidFill>
          <a:ln>
            <a:noFill/>
          </a:ln>
          <a:effectLst/>
        </p:spPr>
        <p:txBody>
          <a:bodyPr wrap="square">
            <a:spAutoFit/>
          </a:bodyPr>
          <a:lstStyle/>
          <a:p>
            <a:r>
              <a:rPr lang="lt-LT" sz="1600" b="0" i="0" dirty="0">
                <a:solidFill>
                  <a:schemeClr val="tx1">
                    <a:lumMod val="65000"/>
                    <a:lumOff val="35000"/>
                  </a:schemeClr>
                </a:solidFill>
                <a:effectLst/>
                <a:latin typeface="Segoe UI" panose="020B0502040204020203" pitchFamily="34" charset="0"/>
                <a:cs typeface="Segoe UI" panose="020B0502040204020203" pitchFamily="34" charset="0"/>
              </a:rPr>
              <a:t>Viešie</a:t>
            </a:r>
            <a:r>
              <a:rPr lang="lt-LT" sz="1600" dirty="0">
                <a:solidFill>
                  <a:schemeClr val="tx1">
                    <a:lumMod val="65000"/>
                    <a:lumOff val="35000"/>
                  </a:schemeClr>
                </a:solidFill>
                <a:latin typeface="Segoe UI" panose="020B0502040204020203" pitchFamily="34" charset="0"/>
                <a:cs typeface="Segoe UI" panose="020B0502040204020203" pitchFamily="34" charset="0"/>
              </a:rPr>
              <a:t>ji pirkimai </a:t>
            </a:r>
            <a:r>
              <a:rPr lang="lt-LT" sz="1600" b="0" i="0" dirty="0">
                <a:solidFill>
                  <a:schemeClr val="tx1">
                    <a:lumMod val="65000"/>
                    <a:lumOff val="35000"/>
                  </a:schemeClr>
                </a:solidFill>
                <a:effectLst/>
                <a:latin typeface="Segoe UI" panose="020B0502040204020203" pitchFamily="34" charset="0"/>
                <a:cs typeface="Segoe UI" panose="020B0502040204020203" pitchFamily="34" charset="0"/>
              </a:rPr>
              <a:t>vykdomi </a:t>
            </a:r>
            <a:r>
              <a:rPr lang="lt-LT" sz="1600" i="0" u="none" strike="noStrike" dirty="0">
                <a:solidFill>
                  <a:schemeClr val="tx1">
                    <a:lumMod val="65000"/>
                    <a:lumOff val="35000"/>
                  </a:schemeClr>
                </a:solidFill>
                <a:effectLst/>
                <a:latin typeface="Segoe UI" panose="020B0502040204020203" pitchFamily="34" charset="0"/>
                <a:cs typeface="Segoe UI" panose="020B0502040204020203" pitchFamily="34" charset="0"/>
                <a:hlinkClick r:id="rId7">
                  <a:extLst>
                    <a:ext uri="{A12FA001-AC4F-418D-AE19-62706E023703}">
                      <ahyp:hlinkClr xmlns:ahyp="http://schemas.microsoft.com/office/drawing/2018/hyperlinkcolor" val="tx"/>
                    </a:ext>
                  </a:extLst>
                </a:hlinkClick>
              </a:rPr>
              <a:t>Centrinėje viešųjų pirkimų informacinėje sistemoje (</a:t>
            </a:r>
            <a:r>
              <a:rPr lang="lt-LT" sz="1600" b="1" i="0" u="none" strike="noStrike" dirty="0">
                <a:solidFill>
                  <a:schemeClr val="tx1">
                    <a:lumMod val="65000"/>
                    <a:lumOff val="35000"/>
                  </a:schemeClr>
                </a:solidFill>
                <a:effectLst/>
                <a:latin typeface="Segoe UI" panose="020B0502040204020203" pitchFamily="34" charset="0"/>
                <a:cs typeface="Segoe UI" panose="020B0502040204020203" pitchFamily="34" charset="0"/>
                <a:hlinkClick r:id="rId7">
                  <a:extLst>
                    <a:ext uri="{A12FA001-AC4F-418D-AE19-62706E023703}">
                      <ahyp:hlinkClr xmlns:ahyp="http://schemas.microsoft.com/office/drawing/2018/hyperlinkcolor" val="tx"/>
                    </a:ext>
                  </a:extLst>
                </a:hlinkClick>
              </a:rPr>
              <a:t>CVP IS</a:t>
            </a:r>
            <a:r>
              <a:rPr lang="lt-LT" sz="1600" i="0" u="none" strike="noStrike" dirty="0">
                <a:solidFill>
                  <a:schemeClr val="tx1">
                    <a:lumMod val="65000"/>
                    <a:lumOff val="35000"/>
                  </a:schemeClr>
                </a:solidFill>
                <a:effectLst/>
                <a:latin typeface="Segoe UI" panose="020B0502040204020203" pitchFamily="34" charset="0"/>
                <a:cs typeface="Segoe UI" panose="020B0502040204020203" pitchFamily="34" charset="0"/>
                <a:hlinkClick r:id="rId7">
                  <a:extLst>
                    <a:ext uri="{A12FA001-AC4F-418D-AE19-62706E023703}">
                      <ahyp:hlinkClr xmlns:ahyp="http://schemas.microsoft.com/office/drawing/2018/hyperlinkcolor" val="tx"/>
                    </a:ext>
                  </a:extLst>
                </a:hlinkClick>
              </a:rPr>
              <a:t>)</a:t>
            </a:r>
            <a:r>
              <a:rPr lang="lt-LT" sz="1600" b="0" i="0" dirty="0">
                <a:solidFill>
                  <a:schemeClr val="tx1">
                    <a:lumMod val="65000"/>
                    <a:lumOff val="35000"/>
                  </a:schemeClr>
                </a:solidFill>
                <a:effectLst/>
                <a:latin typeface="Segoe UI" panose="020B0502040204020203" pitchFamily="34" charset="0"/>
                <a:cs typeface="Segoe UI" panose="020B0502040204020203" pitchFamily="34" charset="0"/>
              </a:rPr>
              <a:t>.</a:t>
            </a:r>
            <a:r>
              <a:rPr lang="lt-LT" sz="1600" b="1" dirty="0">
                <a:solidFill>
                  <a:schemeClr val="tx1">
                    <a:lumMod val="65000"/>
                    <a:lumOff val="35000"/>
                  </a:schemeClr>
                </a:solidFill>
                <a:latin typeface="Segoe UI" panose="020B0502040204020203" pitchFamily="34" charset="0"/>
                <a:cs typeface="Segoe UI" panose="020B0502040204020203" pitchFamily="34" charset="0"/>
              </a:rPr>
              <a:t> </a:t>
            </a:r>
            <a:r>
              <a:rPr lang="lt-LT" sz="1600" b="0" i="0" dirty="0">
                <a:solidFill>
                  <a:schemeClr val="tx1">
                    <a:lumMod val="65000"/>
                    <a:lumOff val="35000"/>
                  </a:schemeClr>
                </a:solidFill>
                <a:effectLst/>
                <a:latin typeface="Segoe UI" panose="020B0502040204020203" pitchFamily="34" charset="0"/>
                <a:cs typeface="Segoe UI" panose="020B0502040204020203" pitchFamily="34" charset="0"/>
              </a:rPr>
              <a:t>Pirkimuose gali dalyvauti tik šioje sistemoje registruoti tiekėjai (</a:t>
            </a:r>
            <a:r>
              <a:rPr lang="lt-LT" sz="1600" dirty="0">
                <a:solidFill>
                  <a:srgbClr val="444444"/>
                </a:solidFill>
                <a:latin typeface="Segoe UI" panose="020B0502040204020203" pitchFamily="34" charset="0"/>
                <a:cs typeface="Segoe UI" panose="020B0502040204020203" pitchFamily="34" charset="0"/>
              </a:rPr>
              <a:t>fiziniai ir juridiniai asmenys)</a:t>
            </a:r>
            <a:r>
              <a:rPr lang="lt-LT" sz="1600" b="0" i="0" dirty="0">
                <a:solidFill>
                  <a:schemeClr val="tx1">
                    <a:lumMod val="65000"/>
                    <a:lumOff val="35000"/>
                  </a:schemeClr>
                </a:solidFill>
                <a:effectLst/>
                <a:latin typeface="Segoe UI" panose="020B0502040204020203" pitchFamily="34" charset="0"/>
                <a:cs typeface="Segoe UI" panose="020B0502040204020203" pitchFamily="34" charset="0"/>
              </a:rPr>
              <a:t>. </a:t>
            </a:r>
            <a:r>
              <a:rPr lang="lt-LT" sz="1600" i="0" dirty="0">
                <a:solidFill>
                  <a:schemeClr val="tx1">
                    <a:lumMod val="65000"/>
                    <a:lumOff val="35000"/>
                  </a:schemeClr>
                </a:solidFill>
                <a:effectLst/>
                <a:latin typeface="Segoe UI" panose="020B0502040204020203" pitchFamily="34" charset="0"/>
                <a:cs typeface="Segoe UI" panose="020B0502040204020203" pitchFamily="34" charset="0"/>
              </a:rPr>
              <a:t>Registracija CVP IS yra </a:t>
            </a:r>
            <a:r>
              <a:rPr lang="lt-LT" sz="1600" b="1" i="0" dirty="0">
                <a:solidFill>
                  <a:schemeClr val="tx1">
                    <a:lumMod val="65000"/>
                    <a:lumOff val="35000"/>
                  </a:schemeClr>
                </a:solidFill>
                <a:effectLst/>
                <a:latin typeface="Segoe UI" panose="020B0502040204020203" pitchFamily="34" charset="0"/>
                <a:cs typeface="Segoe UI" panose="020B0502040204020203" pitchFamily="34" charset="0"/>
              </a:rPr>
              <a:t>nemokama</a:t>
            </a:r>
            <a:r>
              <a:rPr lang="lt-LT" sz="1600" b="0" i="0" dirty="0">
                <a:solidFill>
                  <a:schemeClr val="tx1">
                    <a:lumMod val="65000"/>
                    <a:lumOff val="35000"/>
                  </a:schemeClr>
                </a:solidFill>
                <a:effectLst/>
                <a:latin typeface="Segoe UI" panose="020B0502040204020203" pitchFamily="34" charset="0"/>
                <a:cs typeface="Segoe UI" panose="020B0502040204020203" pitchFamily="34" charset="0"/>
              </a:rPr>
              <a:t>.</a:t>
            </a:r>
          </a:p>
        </p:txBody>
      </p:sp>
      <p:sp>
        <p:nvSpPr>
          <p:cNvPr id="31" name="Right Triangle 30">
            <a:extLst>
              <a:ext uri="{FF2B5EF4-FFF2-40B4-BE49-F238E27FC236}">
                <a16:creationId xmlns:a16="http://schemas.microsoft.com/office/drawing/2014/main" id="{C798B627-46D7-AD45-7B7C-DBD7B1DE2FBE}"/>
              </a:ext>
            </a:extLst>
          </p:cNvPr>
          <p:cNvSpPr/>
          <p:nvPr/>
        </p:nvSpPr>
        <p:spPr>
          <a:xfrm rot="10966242">
            <a:off x="11736428" y="-4224"/>
            <a:ext cx="467012" cy="462057"/>
          </a:xfrm>
          <a:prstGeom prst="rtTriangle">
            <a:avLst/>
          </a:prstGeom>
          <a:solidFill>
            <a:srgbClr val="F3D2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33" name="Group 32">
            <a:extLst>
              <a:ext uri="{FF2B5EF4-FFF2-40B4-BE49-F238E27FC236}">
                <a16:creationId xmlns:a16="http://schemas.microsoft.com/office/drawing/2014/main" id="{0B45A8C8-A328-59D9-0FD9-6D2FE224CA3E}"/>
              </a:ext>
            </a:extLst>
          </p:cNvPr>
          <p:cNvGrpSpPr/>
          <p:nvPr/>
        </p:nvGrpSpPr>
        <p:grpSpPr>
          <a:xfrm>
            <a:off x="7848868" y="2038569"/>
            <a:ext cx="731520" cy="731520"/>
            <a:chOff x="5309923" y="688412"/>
            <a:chExt cx="785275" cy="791093"/>
          </a:xfrm>
          <a:solidFill>
            <a:srgbClr val="F3D263"/>
          </a:solidFill>
        </p:grpSpPr>
        <p:sp>
          <p:nvSpPr>
            <p:cNvPr id="35" name="Oval 67">
              <a:extLst>
                <a:ext uri="{FF2B5EF4-FFF2-40B4-BE49-F238E27FC236}">
                  <a16:creationId xmlns:a16="http://schemas.microsoft.com/office/drawing/2014/main" id="{818ECC8C-3351-CCDA-E0D5-889D268705C6}"/>
                </a:ext>
              </a:extLst>
            </p:cNvPr>
            <p:cNvSpPr>
              <a:spLocks noChangeArrowheads="1"/>
            </p:cNvSpPr>
            <p:nvPr/>
          </p:nvSpPr>
          <p:spPr bwMode="auto">
            <a:xfrm>
              <a:off x="5309923" y="688412"/>
              <a:ext cx="785275" cy="791093"/>
            </a:xfrm>
            <a:prstGeom prst="ellipse">
              <a:avLst/>
            </a:prstGeom>
            <a:grpFill/>
            <a:ln>
              <a:noFill/>
            </a:ln>
          </p:spPr>
          <p:txBody>
            <a:bodyPr vert="horz" wrap="square" lIns="91440" tIns="45720" rIns="91440" bIns="45720" numCol="1" anchor="t" anchorCtr="0" compatLnSpc="1">
              <a:prstTxWarp prst="textNoShape">
                <a:avLst/>
              </a:prstTxWarp>
            </a:bodyPr>
            <a:lstStyle/>
            <a:p>
              <a:endParaRPr lang="en-US" dirty="0"/>
            </a:p>
          </p:txBody>
        </p:sp>
        <p:sp>
          <p:nvSpPr>
            <p:cNvPr id="36" name="TextBox 35">
              <a:extLst>
                <a:ext uri="{FF2B5EF4-FFF2-40B4-BE49-F238E27FC236}">
                  <a16:creationId xmlns:a16="http://schemas.microsoft.com/office/drawing/2014/main" id="{43396955-DE2C-AB66-0E12-C72D2E73F64D}"/>
                </a:ext>
              </a:extLst>
            </p:cNvPr>
            <p:cNvSpPr txBox="1"/>
            <p:nvPr/>
          </p:nvSpPr>
          <p:spPr>
            <a:xfrm>
              <a:off x="5448214" y="747157"/>
              <a:ext cx="431581" cy="646331"/>
            </a:xfrm>
            <a:prstGeom prst="rect">
              <a:avLst/>
            </a:prstGeom>
            <a:noFill/>
          </p:spPr>
          <p:txBody>
            <a:bodyPr wrap="square" rtlCol="0">
              <a:spAutoFit/>
            </a:bodyPr>
            <a:lstStyle/>
            <a:p>
              <a:r>
                <a:rPr lang="lt-LT" sz="3600" dirty="0">
                  <a:solidFill>
                    <a:schemeClr val="bg1"/>
                  </a:solidFill>
                  <a:latin typeface="Arial" panose="020B0604020202020204" pitchFamily="34" charset="0"/>
                  <a:cs typeface="Arial" panose="020B0604020202020204" pitchFamily="34" charset="0"/>
                </a:rPr>
                <a:t>1</a:t>
              </a:r>
              <a:endParaRPr lang="en-US" sz="3600" dirty="0">
                <a:solidFill>
                  <a:schemeClr val="bg1"/>
                </a:solidFill>
                <a:latin typeface="Arial" panose="020B0604020202020204" pitchFamily="34" charset="0"/>
                <a:cs typeface="Arial" panose="020B0604020202020204" pitchFamily="34" charset="0"/>
              </a:endParaRPr>
            </a:p>
          </p:txBody>
        </p:sp>
      </p:grpSp>
      <p:sp>
        <p:nvSpPr>
          <p:cNvPr id="41" name="TextBox 40">
            <a:extLst>
              <a:ext uri="{FF2B5EF4-FFF2-40B4-BE49-F238E27FC236}">
                <a16:creationId xmlns:a16="http://schemas.microsoft.com/office/drawing/2014/main" id="{B23A806C-0EF9-CD97-83FC-C073485BD00A}"/>
              </a:ext>
            </a:extLst>
          </p:cNvPr>
          <p:cNvSpPr txBox="1"/>
          <p:nvPr/>
        </p:nvSpPr>
        <p:spPr>
          <a:xfrm>
            <a:off x="8744844" y="4851500"/>
            <a:ext cx="2961939" cy="1077218"/>
          </a:xfrm>
          <a:prstGeom prst="rect">
            <a:avLst/>
          </a:prstGeom>
          <a:noFill/>
        </p:spPr>
        <p:txBody>
          <a:bodyPr wrap="square" rtlCol="0">
            <a:spAutoFit/>
          </a:bodyPr>
          <a:lstStyle/>
          <a:p>
            <a:r>
              <a:rPr lang="lt-LT" sz="1600" b="1" dirty="0">
                <a:latin typeface="Segoe UI "/>
              </a:rPr>
              <a:t>Dalyvaukite </a:t>
            </a:r>
            <a:r>
              <a:rPr lang="lt-LT" sz="1600" dirty="0">
                <a:latin typeface="Segoe UI "/>
              </a:rPr>
              <a:t>visos šalies viešuosiuose pirkimuose  teikdami pasiūlymus</a:t>
            </a:r>
            <a:r>
              <a:rPr lang="en-US" sz="1600" dirty="0">
                <a:latin typeface="Segoe UI "/>
              </a:rPr>
              <a:t>!</a:t>
            </a:r>
            <a:r>
              <a:rPr lang="lt-LT" sz="1600" dirty="0">
                <a:latin typeface="Segoe UI "/>
              </a:rPr>
              <a:t>  </a:t>
            </a:r>
          </a:p>
          <a:p>
            <a:endParaRPr lang="lt-LT" sz="1600" dirty="0">
              <a:latin typeface="Segoe UI "/>
            </a:endParaRPr>
          </a:p>
        </p:txBody>
      </p:sp>
      <p:grpSp>
        <p:nvGrpSpPr>
          <p:cNvPr id="49" name="Group 48">
            <a:extLst>
              <a:ext uri="{FF2B5EF4-FFF2-40B4-BE49-F238E27FC236}">
                <a16:creationId xmlns:a16="http://schemas.microsoft.com/office/drawing/2014/main" id="{8BD7AD53-4D9C-9744-C69E-01C041F56368}"/>
              </a:ext>
            </a:extLst>
          </p:cNvPr>
          <p:cNvGrpSpPr/>
          <p:nvPr/>
        </p:nvGrpSpPr>
        <p:grpSpPr>
          <a:xfrm>
            <a:off x="7864376" y="3455283"/>
            <a:ext cx="731520" cy="731520"/>
            <a:chOff x="7903120" y="3483729"/>
            <a:chExt cx="731520" cy="731520"/>
          </a:xfrm>
        </p:grpSpPr>
        <p:sp>
          <p:nvSpPr>
            <p:cNvPr id="45" name="Oval 67">
              <a:extLst>
                <a:ext uri="{FF2B5EF4-FFF2-40B4-BE49-F238E27FC236}">
                  <a16:creationId xmlns:a16="http://schemas.microsoft.com/office/drawing/2014/main" id="{51BCA8FB-7071-F59F-D140-9538B77DF02B}"/>
                </a:ext>
              </a:extLst>
            </p:cNvPr>
            <p:cNvSpPr>
              <a:spLocks noChangeArrowheads="1"/>
            </p:cNvSpPr>
            <p:nvPr/>
          </p:nvSpPr>
          <p:spPr bwMode="auto">
            <a:xfrm>
              <a:off x="7903120" y="3483729"/>
              <a:ext cx="731520" cy="731520"/>
            </a:xfrm>
            <a:prstGeom prst="ellipse">
              <a:avLst/>
            </a:prstGeom>
            <a:solidFill>
              <a:srgbClr val="F3D263"/>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46" name="TextBox 45">
              <a:extLst>
                <a:ext uri="{FF2B5EF4-FFF2-40B4-BE49-F238E27FC236}">
                  <a16:creationId xmlns:a16="http://schemas.microsoft.com/office/drawing/2014/main" id="{B5FFD21D-AD73-0049-36CF-5E2061C06D4D}"/>
                </a:ext>
              </a:extLst>
            </p:cNvPr>
            <p:cNvSpPr txBox="1"/>
            <p:nvPr/>
          </p:nvSpPr>
          <p:spPr>
            <a:xfrm>
              <a:off x="8046720" y="3541562"/>
              <a:ext cx="353890" cy="646331"/>
            </a:xfrm>
            <a:prstGeom prst="rect">
              <a:avLst/>
            </a:prstGeom>
            <a:noFill/>
          </p:spPr>
          <p:txBody>
            <a:bodyPr wrap="square" rtlCol="0">
              <a:spAutoFit/>
            </a:bodyPr>
            <a:lstStyle/>
            <a:p>
              <a:r>
                <a:rPr lang="lt-LT" sz="3600" dirty="0">
                  <a:solidFill>
                    <a:schemeClr val="bg1"/>
                  </a:solidFill>
                  <a:latin typeface="Arial" panose="020B0604020202020204" pitchFamily="34" charset="0"/>
                  <a:cs typeface="Arial" panose="020B0604020202020204" pitchFamily="34" charset="0"/>
                </a:rPr>
                <a:t>2</a:t>
              </a:r>
              <a:endParaRPr lang="en-US" sz="3600" dirty="0">
                <a:solidFill>
                  <a:schemeClr val="bg1"/>
                </a:solidFill>
                <a:latin typeface="Arial" panose="020B0604020202020204" pitchFamily="34" charset="0"/>
                <a:cs typeface="Arial" panose="020B0604020202020204" pitchFamily="34" charset="0"/>
              </a:endParaRPr>
            </a:p>
          </p:txBody>
        </p:sp>
      </p:grpSp>
      <p:grpSp>
        <p:nvGrpSpPr>
          <p:cNvPr id="50" name="Group 49">
            <a:extLst>
              <a:ext uri="{FF2B5EF4-FFF2-40B4-BE49-F238E27FC236}">
                <a16:creationId xmlns:a16="http://schemas.microsoft.com/office/drawing/2014/main" id="{9DA173BB-CDAC-0C36-D986-1A435F687DAC}"/>
              </a:ext>
            </a:extLst>
          </p:cNvPr>
          <p:cNvGrpSpPr/>
          <p:nvPr/>
        </p:nvGrpSpPr>
        <p:grpSpPr>
          <a:xfrm>
            <a:off x="7869724" y="4779607"/>
            <a:ext cx="731520" cy="731520"/>
            <a:chOff x="7936752" y="4821151"/>
            <a:chExt cx="731520" cy="731520"/>
          </a:xfrm>
        </p:grpSpPr>
        <p:sp>
          <p:nvSpPr>
            <p:cNvPr id="47" name="Oval 67">
              <a:extLst>
                <a:ext uri="{FF2B5EF4-FFF2-40B4-BE49-F238E27FC236}">
                  <a16:creationId xmlns:a16="http://schemas.microsoft.com/office/drawing/2014/main" id="{47AF3C66-A32D-14F5-7301-F974B1A894B5}"/>
                </a:ext>
              </a:extLst>
            </p:cNvPr>
            <p:cNvSpPr>
              <a:spLocks noChangeArrowheads="1"/>
            </p:cNvSpPr>
            <p:nvPr/>
          </p:nvSpPr>
          <p:spPr bwMode="auto">
            <a:xfrm>
              <a:off x="7936752" y="4821151"/>
              <a:ext cx="731520" cy="731520"/>
            </a:xfrm>
            <a:prstGeom prst="ellipse">
              <a:avLst/>
            </a:prstGeom>
            <a:solidFill>
              <a:srgbClr val="F3D263"/>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48" name="TextBox 47">
              <a:extLst>
                <a:ext uri="{FF2B5EF4-FFF2-40B4-BE49-F238E27FC236}">
                  <a16:creationId xmlns:a16="http://schemas.microsoft.com/office/drawing/2014/main" id="{5D65AE0C-D8CB-C753-CA55-9EC42F26888E}"/>
                </a:ext>
              </a:extLst>
            </p:cNvPr>
            <p:cNvSpPr txBox="1"/>
            <p:nvPr/>
          </p:nvSpPr>
          <p:spPr>
            <a:xfrm>
              <a:off x="8080352" y="4869653"/>
              <a:ext cx="353890" cy="646331"/>
            </a:xfrm>
            <a:prstGeom prst="rect">
              <a:avLst/>
            </a:prstGeom>
            <a:noFill/>
          </p:spPr>
          <p:txBody>
            <a:bodyPr wrap="square" rtlCol="0">
              <a:spAutoFit/>
            </a:bodyPr>
            <a:lstStyle/>
            <a:p>
              <a:r>
                <a:rPr lang="lt-LT" sz="3600" dirty="0">
                  <a:solidFill>
                    <a:schemeClr val="bg1"/>
                  </a:solidFill>
                  <a:latin typeface="Arial" panose="020B0604020202020204" pitchFamily="34" charset="0"/>
                  <a:cs typeface="Arial" panose="020B0604020202020204" pitchFamily="34" charset="0"/>
                </a:rPr>
                <a:t>3</a:t>
              </a:r>
              <a:endParaRPr lang="en-US" sz="3600" dirty="0">
                <a:solidFill>
                  <a:schemeClr val="bg1"/>
                </a:solidFill>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10628150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88964" y="105588"/>
            <a:ext cx="10648035" cy="736562"/>
          </a:xfrm>
        </p:spPr>
        <p:txBody>
          <a:bodyPr>
            <a:normAutofit fontScale="90000"/>
          </a:bodyPr>
          <a:lstStyle/>
          <a:p>
            <a:r>
              <a:rPr lang="lt-LT" b="1" dirty="0"/>
              <a:t>2021-2027 m. Europos Sąjungos investicijos Lietuvoje </a:t>
            </a:r>
          </a:p>
        </p:txBody>
      </p:sp>
      <p:sp>
        <p:nvSpPr>
          <p:cNvPr id="3" name="Content Placeholder 2"/>
          <p:cNvSpPr>
            <a:spLocks noGrp="1"/>
          </p:cNvSpPr>
          <p:nvPr>
            <p:ph idx="11"/>
          </p:nvPr>
        </p:nvSpPr>
        <p:spPr>
          <a:xfrm>
            <a:off x="4534548" y="4825388"/>
            <a:ext cx="2185741" cy="755141"/>
          </a:xfrm>
        </p:spPr>
        <p:txBody>
          <a:bodyPr>
            <a:noAutofit/>
          </a:bodyPr>
          <a:lstStyle/>
          <a:p>
            <a:pPr algn="ctr"/>
            <a:r>
              <a:rPr lang="lt-LT" sz="1600" dirty="0"/>
              <a:t>ATSINAUJINANTI ENERGIJA</a:t>
            </a:r>
          </a:p>
        </p:txBody>
      </p:sp>
      <p:sp>
        <p:nvSpPr>
          <p:cNvPr id="4" name="Content Placeholder 3"/>
          <p:cNvSpPr>
            <a:spLocks noGrp="1"/>
          </p:cNvSpPr>
          <p:nvPr>
            <p:ph idx="15"/>
          </p:nvPr>
        </p:nvSpPr>
        <p:spPr>
          <a:xfrm>
            <a:off x="925417" y="1926526"/>
            <a:ext cx="2069212" cy="327975"/>
          </a:xfrm>
        </p:spPr>
        <p:txBody>
          <a:bodyPr>
            <a:normAutofit lnSpcReduction="10000"/>
          </a:bodyPr>
          <a:lstStyle/>
          <a:p>
            <a:r>
              <a:rPr lang="lt-LT" sz="1800" dirty="0"/>
              <a:t>SKAITMENIZACIJA </a:t>
            </a:r>
          </a:p>
        </p:txBody>
      </p:sp>
      <p:sp>
        <p:nvSpPr>
          <p:cNvPr id="5" name="Content Placeholder 4"/>
          <p:cNvSpPr>
            <a:spLocks noGrp="1"/>
          </p:cNvSpPr>
          <p:nvPr>
            <p:ph idx="13"/>
          </p:nvPr>
        </p:nvSpPr>
        <p:spPr>
          <a:xfrm>
            <a:off x="4043770" y="1266940"/>
            <a:ext cx="2069212" cy="556637"/>
          </a:xfrm>
        </p:spPr>
        <p:txBody>
          <a:bodyPr>
            <a:normAutofit fontScale="92500" lnSpcReduction="10000"/>
          </a:bodyPr>
          <a:lstStyle/>
          <a:p>
            <a:pPr algn="ctr"/>
            <a:r>
              <a:rPr lang="lt-LT" sz="1800" dirty="0"/>
              <a:t>MOKSLINIAI TYRIMAI INOVACIJOS </a:t>
            </a:r>
          </a:p>
        </p:txBody>
      </p:sp>
      <p:sp>
        <p:nvSpPr>
          <p:cNvPr id="6" name="Content Placeholder 5"/>
          <p:cNvSpPr>
            <a:spLocks noGrp="1"/>
          </p:cNvSpPr>
          <p:nvPr>
            <p:ph idx="16"/>
          </p:nvPr>
        </p:nvSpPr>
        <p:spPr>
          <a:xfrm>
            <a:off x="848764" y="3955056"/>
            <a:ext cx="2222518" cy="506775"/>
          </a:xfrm>
        </p:spPr>
        <p:txBody>
          <a:bodyPr>
            <a:noAutofit/>
          </a:bodyPr>
          <a:lstStyle/>
          <a:p>
            <a:r>
              <a:rPr lang="lt-LT" sz="1600" dirty="0"/>
              <a:t>KOMPETENCIJŲ IR GEBĖJIMŲ STIPRINIMAS</a:t>
            </a:r>
          </a:p>
          <a:p>
            <a:endParaRPr lang="lt-LT" sz="1600" dirty="0"/>
          </a:p>
        </p:txBody>
      </p:sp>
      <p:sp>
        <p:nvSpPr>
          <p:cNvPr id="7" name="Content Placeholder 6"/>
          <p:cNvSpPr>
            <a:spLocks noGrp="1"/>
          </p:cNvSpPr>
          <p:nvPr>
            <p:ph idx="17"/>
          </p:nvPr>
        </p:nvSpPr>
        <p:spPr>
          <a:xfrm>
            <a:off x="8235833" y="2583981"/>
            <a:ext cx="3793151" cy="1951721"/>
          </a:xfrm>
        </p:spPr>
        <p:txBody>
          <a:bodyPr>
            <a:noAutofit/>
          </a:bodyPr>
          <a:lstStyle/>
          <a:p>
            <a:pPr algn="ctr"/>
            <a:r>
              <a:rPr lang="lt-LT" sz="6600" b="1" dirty="0">
                <a:latin typeface="Trebuchet MS" panose="020B0603020202020204" pitchFamily="34" charset="0"/>
              </a:rPr>
              <a:t>~ </a:t>
            </a:r>
            <a:r>
              <a:rPr lang="lt-LT" sz="6600" b="1" dirty="0"/>
              <a:t>1,1   mlrd. Eur </a:t>
            </a:r>
          </a:p>
        </p:txBody>
      </p:sp>
      <p:sp>
        <p:nvSpPr>
          <p:cNvPr id="8" name="Content Placeholder 3"/>
          <p:cNvSpPr txBox="1">
            <a:spLocks/>
          </p:cNvSpPr>
          <p:nvPr/>
        </p:nvSpPr>
        <p:spPr>
          <a:xfrm>
            <a:off x="4534547" y="2765234"/>
            <a:ext cx="2185742" cy="694062"/>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lt-LT" sz="1600" dirty="0"/>
              <a:t>VERSLO KONKURENCINGUMO DIDINIMAS </a:t>
            </a:r>
          </a:p>
          <a:p>
            <a:endParaRPr lang="lt-LT" sz="1600" dirty="0"/>
          </a:p>
        </p:txBody>
      </p:sp>
      <p:sp>
        <p:nvSpPr>
          <p:cNvPr id="9" name="Notched Right Arrow 8"/>
          <p:cNvSpPr/>
          <p:nvPr/>
        </p:nvSpPr>
        <p:spPr>
          <a:xfrm>
            <a:off x="223101" y="680149"/>
            <a:ext cx="2487047" cy="1173582"/>
          </a:xfrm>
          <a:prstGeom prst="notchedRightArrow">
            <a:avLst/>
          </a:prstGeom>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lt-LT" dirty="0"/>
              <a:t>INVESTAVIMO KRYPTYS</a:t>
            </a:r>
          </a:p>
        </p:txBody>
      </p:sp>
      <p:sp>
        <p:nvSpPr>
          <p:cNvPr id="10" name="Rectangle 9"/>
          <p:cNvSpPr/>
          <p:nvPr/>
        </p:nvSpPr>
        <p:spPr>
          <a:xfrm>
            <a:off x="661013" y="5166910"/>
            <a:ext cx="2412694" cy="169108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t-LT" sz="1600" dirty="0">
                <a:solidFill>
                  <a:schemeClr val="tx2"/>
                </a:solidFill>
              </a:rPr>
              <a:t>ENENERGIJOS VARTOJIMO EFEKTYVUMO DIDINIMAS, CO2 MAŽINIMAS</a:t>
            </a:r>
          </a:p>
        </p:txBody>
      </p:sp>
      <p:sp>
        <p:nvSpPr>
          <p:cNvPr id="11" name="Flowchart: Alternate Process 10"/>
          <p:cNvSpPr/>
          <p:nvPr/>
        </p:nvSpPr>
        <p:spPr>
          <a:xfrm>
            <a:off x="4495008" y="6191478"/>
            <a:ext cx="2148289" cy="451691"/>
          </a:xfrm>
          <a:prstGeom prst="flowChartAlternateProcess">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t-LT" b="1" dirty="0">
                <a:solidFill>
                  <a:schemeClr val="accent5">
                    <a:lumMod val="75000"/>
                  </a:schemeClr>
                </a:solidFill>
              </a:rPr>
              <a:t>Ir DIDELĖS ĮM.</a:t>
            </a:r>
          </a:p>
        </p:txBody>
      </p:sp>
      <p:cxnSp>
        <p:nvCxnSpPr>
          <p:cNvPr id="14" name="Straight Arrow Connector 13"/>
          <p:cNvCxnSpPr>
            <a:endCxn id="3" idx="2"/>
          </p:cNvCxnSpPr>
          <p:nvPr/>
        </p:nvCxnSpPr>
        <p:spPr>
          <a:xfrm flipV="1">
            <a:off x="5409282" y="5580529"/>
            <a:ext cx="218137" cy="610952"/>
          </a:xfrm>
          <a:prstGeom prst="straightConnector1">
            <a:avLst/>
          </a:prstGeom>
          <a:ln w="19050">
            <a:tailEnd type="triangle"/>
          </a:ln>
        </p:spPr>
        <p:style>
          <a:lnRef idx="2">
            <a:schemeClr val="accent1"/>
          </a:lnRef>
          <a:fillRef idx="0">
            <a:schemeClr val="accent1"/>
          </a:fillRef>
          <a:effectRef idx="1">
            <a:schemeClr val="accent1"/>
          </a:effectRef>
          <a:fontRef idx="minor">
            <a:schemeClr val="tx1"/>
          </a:fontRef>
        </p:style>
      </p:cxnSp>
      <p:cxnSp>
        <p:nvCxnSpPr>
          <p:cNvPr id="20" name="Straight Arrow Connector 19"/>
          <p:cNvCxnSpPr/>
          <p:nvPr/>
        </p:nvCxnSpPr>
        <p:spPr>
          <a:xfrm flipH="1" flipV="1">
            <a:off x="3172858" y="6191479"/>
            <a:ext cx="1586429" cy="330507"/>
          </a:xfrm>
          <a:prstGeom prst="straightConnector1">
            <a:avLst/>
          </a:prstGeom>
          <a:ln w="19050">
            <a:tailEnd type="triangle"/>
          </a:ln>
        </p:spPr>
        <p:style>
          <a:lnRef idx="2">
            <a:schemeClr val="accent1"/>
          </a:lnRef>
          <a:fillRef idx="0">
            <a:schemeClr val="accent1"/>
          </a:fillRef>
          <a:effectRef idx="1">
            <a:schemeClr val="accent1"/>
          </a:effectRef>
          <a:fontRef idx="minor">
            <a:schemeClr val="tx1"/>
          </a:fontRef>
        </p:style>
      </p:cxnSp>
      <p:sp>
        <p:nvSpPr>
          <p:cNvPr id="26" name="Down Arrow 25"/>
          <p:cNvSpPr/>
          <p:nvPr/>
        </p:nvSpPr>
        <p:spPr>
          <a:xfrm>
            <a:off x="9468195" y="842150"/>
            <a:ext cx="1328429" cy="134065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t-LT"/>
          </a:p>
        </p:txBody>
      </p:sp>
      <p:sp>
        <p:nvSpPr>
          <p:cNvPr id="12" name="Left-Right Arrow 11"/>
          <p:cNvSpPr/>
          <p:nvPr/>
        </p:nvSpPr>
        <p:spPr>
          <a:xfrm>
            <a:off x="5685905" y="1521229"/>
            <a:ext cx="2560887" cy="1492321"/>
          </a:xfrm>
          <a:prstGeom prst="leftRightArrow">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lt-LT" b="1" i="1" dirty="0">
                <a:solidFill>
                  <a:srgbClr val="000099"/>
                </a:solidFill>
              </a:rPr>
              <a:t>Inovacijų agentūra + INVEGA</a:t>
            </a:r>
          </a:p>
        </p:txBody>
      </p:sp>
    </p:spTree>
    <p:extLst>
      <p:ext uri="{BB962C8B-B14F-4D97-AF65-F5344CB8AC3E}">
        <p14:creationId xmlns:p14="http://schemas.microsoft.com/office/powerpoint/2010/main" val="422784180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0" name="Straight Connector 59">
            <a:extLst>
              <a:ext uri="{FF2B5EF4-FFF2-40B4-BE49-F238E27FC236}">
                <a16:creationId xmlns:a16="http://schemas.microsoft.com/office/drawing/2014/main" id="{AA8A4D7C-6079-F0D8-C213-2C772100702A}"/>
              </a:ext>
            </a:extLst>
          </p:cNvPr>
          <p:cNvCxnSpPr>
            <a:cxnSpLocks/>
          </p:cNvCxnSpPr>
          <p:nvPr/>
        </p:nvCxnSpPr>
        <p:spPr>
          <a:xfrm>
            <a:off x="603530" y="0"/>
            <a:ext cx="0" cy="6182142"/>
          </a:xfrm>
          <a:prstGeom prst="line">
            <a:avLst/>
          </a:prstGeom>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75D6CCB9-514F-6D72-D2E1-3E774DAD2965}"/>
              </a:ext>
            </a:extLst>
          </p:cNvPr>
          <p:cNvCxnSpPr>
            <a:cxnSpLocks/>
            <a:endCxn id="47" idx="4"/>
          </p:cNvCxnSpPr>
          <p:nvPr/>
        </p:nvCxnSpPr>
        <p:spPr>
          <a:xfrm>
            <a:off x="7152913" y="1091618"/>
            <a:ext cx="17494" cy="5143044"/>
          </a:xfrm>
          <a:prstGeom prst="line">
            <a:avLst/>
          </a:prstGeom>
        </p:spPr>
        <p:style>
          <a:lnRef idx="1">
            <a:schemeClr val="accent1"/>
          </a:lnRef>
          <a:fillRef idx="0">
            <a:schemeClr val="accent1"/>
          </a:fillRef>
          <a:effectRef idx="0">
            <a:schemeClr val="accent1"/>
          </a:effectRef>
          <a:fontRef idx="minor">
            <a:schemeClr val="tx1"/>
          </a:fontRef>
        </p:style>
      </p:cxnSp>
      <p:pic>
        <p:nvPicPr>
          <p:cNvPr id="5" name="Picture 4" descr="Graphical user interface, application&#10;&#10;Description automatically generated">
            <a:extLst>
              <a:ext uri="{FF2B5EF4-FFF2-40B4-BE49-F238E27FC236}">
                <a16:creationId xmlns:a16="http://schemas.microsoft.com/office/drawing/2014/main" id="{903A71EE-4746-6B8A-7B4B-490685A04602}"/>
              </a:ext>
            </a:extLst>
          </p:cNvPr>
          <p:cNvPicPr>
            <a:picLocks noChangeAspect="1"/>
          </p:cNvPicPr>
          <p:nvPr/>
        </p:nvPicPr>
        <p:blipFill rotWithShape="1">
          <a:blip r:embed="rId3"/>
          <a:srcRect t="12186"/>
          <a:stretch/>
        </p:blipFill>
        <p:spPr>
          <a:xfrm>
            <a:off x="603530" y="8586"/>
            <a:ext cx="5653840" cy="2792735"/>
          </a:xfrm>
          <a:prstGeom prst="rect">
            <a:avLst/>
          </a:prstGeom>
        </p:spPr>
      </p:pic>
      <p:sp>
        <p:nvSpPr>
          <p:cNvPr id="25" name="TextBox 24">
            <a:extLst>
              <a:ext uri="{FF2B5EF4-FFF2-40B4-BE49-F238E27FC236}">
                <a16:creationId xmlns:a16="http://schemas.microsoft.com/office/drawing/2014/main" id="{9267FB5F-2CCF-78F7-3F4F-6B99922276E0}"/>
              </a:ext>
            </a:extLst>
          </p:cNvPr>
          <p:cNvSpPr txBox="1"/>
          <p:nvPr/>
        </p:nvSpPr>
        <p:spPr>
          <a:xfrm>
            <a:off x="1312995" y="3837545"/>
            <a:ext cx="5509315" cy="523220"/>
          </a:xfrm>
          <a:prstGeom prst="rect">
            <a:avLst/>
          </a:prstGeom>
          <a:noFill/>
        </p:spPr>
        <p:txBody>
          <a:bodyPr wrap="square" rtlCol="0">
            <a:spAutoFit/>
          </a:bodyPr>
          <a:lstStyle/>
          <a:p>
            <a:r>
              <a:rPr lang="lt-LT" sz="1400" dirty="0">
                <a:latin typeface="Arial" panose="020B0604020202020204" pitchFamily="34" charset="0"/>
                <a:cs typeface="Arial" panose="020B0604020202020204" pitchFamily="34" charset="0"/>
              </a:rPr>
              <a:t>&gt; </a:t>
            </a:r>
            <a:r>
              <a:rPr lang="lt-LT" sz="1400" b="1" dirty="0">
                <a:latin typeface="Arial" panose="020B0604020202020204" pitchFamily="34" charset="0"/>
                <a:cs typeface="Arial" panose="020B0604020202020204" pitchFamily="34" charset="0"/>
              </a:rPr>
              <a:t>1200 </a:t>
            </a:r>
            <a:r>
              <a:rPr lang="lt-LT" sz="1400" dirty="0">
                <a:latin typeface="Arial" panose="020B0604020202020204" pitchFamily="34" charset="0"/>
                <a:cs typeface="Arial" panose="020B0604020202020204" pitchFamily="34" charset="0"/>
              </a:rPr>
              <a:t>− tiek tiekėjų (fizinių ir juridinių asmenų)  jau pasitiki ir dalyvauja el. katalogo pirkimuose. </a:t>
            </a:r>
          </a:p>
        </p:txBody>
      </p:sp>
      <p:sp>
        <p:nvSpPr>
          <p:cNvPr id="30" name="TextBox 29">
            <a:extLst>
              <a:ext uri="{FF2B5EF4-FFF2-40B4-BE49-F238E27FC236}">
                <a16:creationId xmlns:a16="http://schemas.microsoft.com/office/drawing/2014/main" id="{62373B54-ACF2-623F-1353-0C8D16ACA26C}"/>
              </a:ext>
            </a:extLst>
          </p:cNvPr>
          <p:cNvSpPr txBox="1"/>
          <p:nvPr/>
        </p:nvSpPr>
        <p:spPr>
          <a:xfrm>
            <a:off x="1316077" y="4717338"/>
            <a:ext cx="5132755" cy="738664"/>
          </a:xfrm>
          <a:prstGeom prst="rect">
            <a:avLst/>
          </a:prstGeom>
          <a:noFill/>
        </p:spPr>
        <p:txBody>
          <a:bodyPr wrap="square" rtlCol="0">
            <a:spAutoFit/>
          </a:bodyPr>
          <a:lstStyle/>
          <a:p>
            <a:r>
              <a:rPr lang="lt-LT" sz="1400">
                <a:latin typeface="Arial" panose="020B0604020202020204" pitchFamily="34" charset="0"/>
                <a:cs typeface="Arial" panose="020B0604020202020204" pitchFamily="34" charset="0"/>
              </a:rPr>
              <a:t>&gt; </a:t>
            </a:r>
            <a:r>
              <a:rPr lang="lt-LT" sz="1400" b="1">
                <a:latin typeface="Arial" panose="020B0604020202020204" pitchFamily="34" charset="0"/>
                <a:cs typeface="Arial" panose="020B0604020202020204" pitchFamily="34" charset="0"/>
              </a:rPr>
              <a:t>70</a:t>
            </a:r>
            <a:r>
              <a:rPr lang="lt-LT" sz="1400">
                <a:latin typeface="Arial" panose="020B0604020202020204" pitchFamily="34" charset="0"/>
                <a:cs typeface="Arial" panose="020B0604020202020204" pitchFamily="34" charset="0"/>
              </a:rPr>
              <a:t> kategorijų katalogo asortimente – nuo maisto produktų, vaistų ir energijos išteklių iki baldų ir statybų/renovacijos paslaugų ir darbų.</a:t>
            </a:r>
          </a:p>
        </p:txBody>
      </p:sp>
      <p:sp>
        <p:nvSpPr>
          <p:cNvPr id="31" name="TextBox 30">
            <a:extLst>
              <a:ext uri="{FF2B5EF4-FFF2-40B4-BE49-F238E27FC236}">
                <a16:creationId xmlns:a16="http://schemas.microsoft.com/office/drawing/2014/main" id="{1CCF0960-B4EE-F3C7-3184-F708B7626A51}"/>
              </a:ext>
            </a:extLst>
          </p:cNvPr>
          <p:cNvSpPr txBox="1"/>
          <p:nvPr/>
        </p:nvSpPr>
        <p:spPr>
          <a:xfrm>
            <a:off x="1280912" y="2919924"/>
            <a:ext cx="5366267" cy="738664"/>
          </a:xfrm>
          <a:prstGeom prst="rect">
            <a:avLst/>
          </a:prstGeom>
          <a:noFill/>
        </p:spPr>
        <p:txBody>
          <a:bodyPr wrap="square" rtlCol="0">
            <a:spAutoFit/>
          </a:bodyPr>
          <a:lstStyle/>
          <a:p>
            <a:r>
              <a:rPr lang="lt-LT" sz="1400" b="1" dirty="0">
                <a:solidFill>
                  <a:srgbClr val="002060"/>
                </a:solidFill>
                <a:latin typeface="Arial" panose="020B060402020202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CPO </a:t>
            </a:r>
            <a:r>
              <a:rPr lang="lt-LT" sz="1400" b="1" dirty="0">
                <a:solidFill>
                  <a:srgbClr val="00B0F0"/>
                </a:solidFill>
                <a:latin typeface="Arial" panose="020B060402020202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LT</a:t>
            </a:r>
            <a:r>
              <a:rPr lang="lt-LT" sz="1400" b="1" dirty="0">
                <a:solidFill>
                  <a:schemeClr val="tx1">
                    <a:lumMod val="85000"/>
                    <a:lumOff val="15000"/>
                  </a:schemeClr>
                </a:solidFill>
                <a:latin typeface="Arial" panose="020B060402020202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 </a:t>
            </a:r>
            <a:r>
              <a:rPr lang="lt-LT" sz="1400" dirty="0">
                <a:solidFill>
                  <a:schemeClr val="tx1">
                    <a:lumMod val="85000"/>
                    <a:lumOff val="15000"/>
                  </a:schemeClr>
                </a:solidFill>
                <a:latin typeface="Arial" panose="020B060402020202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el. katalogas </a:t>
            </a:r>
            <a:r>
              <a:rPr lang="lt-LT" sz="1400" dirty="0">
                <a:solidFill>
                  <a:schemeClr val="tx1">
                    <a:lumMod val="85000"/>
                    <a:lumOff val="15000"/>
                  </a:schemeClr>
                </a:solidFill>
                <a:latin typeface="Arial" panose="020B0604020202020204" pitchFamily="34" charset="0"/>
                <a:cs typeface="Arial" panose="020B0604020202020204" pitchFamily="34" charset="0"/>
              </a:rPr>
              <a:t>− </a:t>
            </a:r>
            <a:r>
              <a:rPr lang="lt-LT" sz="1400" b="0" i="0" dirty="0">
                <a:solidFill>
                  <a:schemeClr val="tx1">
                    <a:lumMod val="85000"/>
                    <a:lumOff val="15000"/>
                  </a:schemeClr>
                </a:solidFill>
                <a:effectLst/>
                <a:latin typeface="Arial" panose="020B0604020202020204" pitchFamily="34" charset="0"/>
                <a:cs typeface="Arial" panose="020B0604020202020204" pitchFamily="34" charset="0"/>
              </a:rPr>
              <a:t>tai </a:t>
            </a:r>
            <a:r>
              <a:rPr lang="lt-LT" sz="1400" dirty="0">
                <a:solidFill>
                  <a:schemeClr val="tx1">
                    <a:lumMod val="85000"/>
                    <a:lumOff val="15000"/>
                  </a:schemeClr>
                </a:solidFill>
                <a:latin typeface="Arial" panose="020B0604020202020204" pitchFamily="34" charset="0"/>
                <a:cs typeface="Arial" panose="020B0604020202020204" pitchFamily="34" charset="0"/>
              </a:rPr>
              <a:t>VšĮ CPO LT administruojama elektroninė </a:t>
            </a:r>
            <a:r>
              <a:rPr lang="lt-LT" sz="1400" b="0" i="0" dirty="0">
                <a:solidFill>
                  <a:schemeClr val="tx1">
                    <a:lumMod val="85000"/>
                    <a:lumOff val="15000"/>
                  </a:schemeClr>
                </a:solidFill>
                <a:effectLst/>
                <a:latin typeface="Arial" panose="020B0604020202020204" pitchFamily="34" charset="0"/>
                <a:cs typeface="Arial" panose="020B0604020202020204" pitchFamily="34" charset="0"/>
              </a:rPr>
              <a:t>platforma, kurioje pirkimų vykdytojai gali įsigyti, o verslas – pasiūlyti </a:t>
            </a:r>
            <a:r>
              <a:rPr lang="lt-LT" sz="1400" dirty="0">
                <a:solidFill>
                  <a:schemeClr val="tx1">
                    <a:lumMod val="85000"/>
                    <a:lumOff val="15000"/>
                  </a:schemeClr>
                </a:solidFill>
                <a:latin typeface="Arial" panose="020B0604020202020204" pitchFamily="34" charset="0"/>
                <a:cs typeface="Arial" panose="020B0604020202020204" pitchFamily="34" charset="0"/>
              </a:rPr>
              <a:t>ir parduoti </a:t>
            </a:r>
            <a:r>
              <a:rPr lang="lt-LT" sz="1400" b="0" i="0" dirty="0">
                <a:solidFill>
                  <a:schemeClr val="tx1">
                    <a:lumMod val="85000"/>
                    <a:lumOff val="15000"/>
                  </a:schemeClr>
                </a:solidFill>
                <a:effectLst/>
                <a:latin typeface="Arial" panose="020B0604020202020204" pitchFamily="34" charset="0"/>
                <a:cs typeface="Arial" panose="020B0604020202020204" pitchFamily="34" charset="0"/>
              </a:rPr>
              <a:t>prekių, paslaugų ar darbų. </a:t>
            </a:r>
            <a:endParaRPr lang="lt-LT" sz="1400" dirty="0">
              <a:solidFill>
                <a:schemeClr val="tx1">
                  <a:lumMod val="85000"/>
                  <a:lumOff val="15000"/>
                </a:schemeClr>
              </a:solidFill>
              <a:latin typeface="Arial" panose="020B0604020202020204" pitchFamily="34" charset="0"/>
              <a:cs typeface="Arial" panose="020B0604020202020204" pitchFamily="34" charset="0"/>
            </a:endParaRPr>
          </a:p>
        </p:txBody>
      </p:sp>
      <p:sp>
        <p:nvSpPr>
          <p:cNvPr id="32" name="TextBox 31">
            <a:extLst>
              <a:ext uri="{FF2B5EF4-FFF2-40B4-BE49-F238E27FC236}">
                <a16:creationId xmlns:a16="http://schemas.microsoft.com/office/drawing/2014/main" id="{1497267F-1DDF-9672-AB34-8487F4040E86}"/>
              </a:ext>
            </a:extLst>
          </p:cNvPr>
          <p:cNvSpPr txBox="1"/>
          <p:nvPr/>
        </p:nvSpPr>
        <p:spPr>
          <a:xfrm>
            <a:off x="7565594" y="1314257"/>
            <a:ext cx="4732399" cy="738664"/>
          </a:xfrm>
          <a:prstGeom prst="rect">
            <a:avLst/>
          </a:prstGeom>
          <a:noFill/>
        </p:spPr>
        <p:txBody>
          <a:bodyPr wrap="square" rtlCol="0">
            <a:spAutoFit/>
          </a:bodyPr>
          <a:lstStyle/>
          <a:p>
            <a:r>
              <a:rPr lang="lt-LT" sz="1400" b="1" i="0">
                <a:solidFill>
                  <a:schemeClr val="tx1">
                    <a:lumMod val="85000"/>
                    <a:lumOff val="15000"/>
                  </a:schemeClr>
                </a:solidFill>
                <a:effectLst/>
                <a:latin typeface="Arial" panose="020B0604020202020204" pitchFamily="34" charset="0"/>
                <a:cs typeface="Arial" panose="020B0604020202020204" pitchFamily="34" charset="0"/>
              </a:rPr>
              <a:t>Dalyvaukite </a:t>
            </a:r>
            <a:r>
              <a:rPr lang="lt-LT" sz="1400" b="0" i="0">
                <a:solidFill>
                  <a:schemeClr val="tx1">
                    <a:lumMod val="85000"/>
                    <a:lumOff val="15000"/>
                  </a:schemeClr>
                </a:solidFill>
                <a:effectLst/>
                <a:latin typeface="Arial" panose="020B0604020202020204" pitchFamily="34" charset="0"/>
                <a:cs typeface="Arial" panose="020B0604020202020204" pitchFamily="34" charset="0"/>
              </a:rPr>
              <a:t>CPO LT skelbiamuose tiekėjų atrankos konkursuose, vykdomuose viešojo pirkimo konkurso būdu, per </a:t>
            </a:r>
            <a:r>
              <a:rPr lang="lt-LT" sz="1400" i="0" u="none" strike="noStrike">
                <a:solidFill>
                  <a:schemeClr val="tx1">
                    <a:lumMod val="85000"/>
                    <a:lumOff val="15000"/>
                  </a:schemeClr>
                </a:solidFill>
                <a:effectLst/>
                <a:latin typeface="Arial" panose="020B0604020202020204" pitchFamily="34" charset="0"/>
                <a:cs typeface="Arial" panose="020B0604020202020204" pitchFamily="34" charset="0"/>
                <a:hlinkClick r:id="rId5">
                  <a:extLst>
                    <a:ext uri="{A12FA001-AC4F-418D-AE19-62706E023703}">
                      <ahyp:hlinkClr xmlns:ahyp="http://schemas.microsoft.com/office/drawing/2018/hyperlinkcolor" val="tx"/>
                    </a:ext>
                  </a:extLst>
                </a:hlinkClick>
              </a:rPr>
              <a:t>CVP IS sistemą</a:t>
            </a:r>
            <a:endParaRPr lang="lt-LT" sz="1400">
              <a:solidFill>
                <a:schemeClr val="tx1">
                  <a:lumMod val="85000"/>
                  <a:lumOff val="15000"/>
                </a:schemeClr>
              </a:solidFill>
              <a:latin typeface="Arial" panose="020B0604020202020204" pitchFamily="34" charset="0"/>
              <a:cs typeface="Arial" panose="020B0604020202020204" pitchFamily="34" charset="0"/>
            </a:endParaRPr>
          </a:p>
        </p:txBody>
      </p:sp>
      <p:sp>
        <p:nvSpPr>
          <p:cNvPr id="27" name="TextBox 26">
            <a:extLst>
              <a:ext uri="{FF2B5EF4-FFF2-40B4-BE49-F238E27FC236}">
                <a16:creationId xmlns:a16="http://schemas.microsoft.com/office/drawing/2014/main" id="{E56E63D4-D798-3B3B-6404-352C6F4F9418}"/>
              </a:ext>
            </a:extLst>
          </p:cNvPr>
          <p:cNvSpPr txBox="1"/>
          <p:nvPr/>
        </p:nvSpPr>
        <p:spPr>
          <a:xfrm>
            <a:off x="7152913" y="403573"/>
            <a:ext cx="4996492" cy="646331"/>
          </a:xfrm>
          <a:prstGeom prst="rect">
            <a:avLst/>
          </a:prstGeom>
          <a:noFill/>
        </p:spPr>
        <p:txBody>
          <a:bodyPr wrap="square">
            <a:spAutoFit/>
          </a:bodyPr>
          <a:lstStyle/>
          <a:p>
            <a:r>
              <a:rPr lang="lt-LT" b="1" i="0" dirty="0">
                <a:solidFill>
                  <a:srgbClr val="002060"/>
                </a:solidFill>
                <a:effectLst/>
                <a:latin typeface="Arial" panose="020B0604020202020204" pitchFamily="34" charset="0"/>
                <a:cs typeface="Arial" panose="020B0604020202020204" pitchFamily="34" charset="0"/>
              </a:rPr>
              <a:t>Tiek dideli, tiek maži verslai, galite naudotis CPO </a:t>
            </a:r>
            <a:r>
              <a:rPr lang="lt-LT" b="1" i="0" dirty="0">
                <a:solidFill>
                  <a:srgbClr val="00B0F0"/>
                </a:solidFill>
                <a:effectLst/>
                <a:latin typeface="Arial" panose="020B0604020202020204" pitchFamily="34" charset="0"/>
                <a:cs typeface="Arial" panose="020B0604020202020204" pitchFamily="34" charset="0"/>
              </a:rPr>
              <a:t>LT</a:t>
            </a:r>
            <a:r>
              <a:rPr lang="lt-LT" b="1" i="0" dirty="0">
                <a:solidFill>
                  <a:srgbClr val="002060"/>
                </a:solidFill>
                <a:effectLst/>
                <a:latin typeface="Arial" panose="020B0604020202020204" pitchFamily="34" charset="0"/>
                <a:cs typeface="Arial" panose="020B0604020202020204" pitchFamily="34" charset="0"/>
              </a:rPr>
              <a:t> el. katalogo galimybėmis: </a:t>
            </a:r>
            <a:endParaRPr lang="en-US" b="1" dirty="0">
              <a:solidFill>
                <a:srgbClr val="002060"/>
              </a:solidFill>
              <a:latin typeface="Arial" panose="020B0604020202020204" pitchFamily="34" charset="0"/>
              <a:cs typeface="Arial" panose="020B0604020202020204" pitchFamily="34" charset="0"/>
            </a:endParaRPr>
          </a:p>
        </p:txBody>
      </p:sp>
      <p:sp>
        <p:nvSpPr>
          <p:cNvPr id="37" name="TextBox 36">
            <a:extLst>
              <a:ext uri="{FF2B5EF4-FFF2-40B4-BE49-F238E27FC236}">
                <a16:creationId xmlns:a16="http://schemas.microsoft.com/office/drawing/2014/main" id="{0761884D-5EA6-DBBA-29ED-33902CC45D7C}"/>
              </a:ext>
            </a:extLst>
          </p:cNvPr>
          <p:cNvSpPr txBox="1"/>
          <p:nvPr/>
        </p:nvSpPr>
        <p:spPr>
          <a:xfrm>
            <a:off x="7597680" y="2431567"/>
            <a:ext cx="4551726" cy="523220"/>
          </a:xfrm>
          <a:prstGeom prst="rect">
            <a:avLst/>
          </a:prstGeom>
          <a:noFill/>
        </p:spPr>
        <p:txBody>
          <a:bodyPr wrap="square">
            <a:spAutoFit/>
          </a:bodyPr>
          <a:lstStyle/>
          <a:p>
            <a:r>
              <a:rPr lang="lt-LT" sz="1400" b="1" dirty="0">
                <a:solidFill>
                  <a:schemeClr val="tx1">
                    <a:lumMod val="85000"/>
                    <a:lumOff val="15000"/>
                  </a:schemeClr>
                </a:solidFill>
                <a:latin typeface="Arial" panose="020B0604020202020204" pitchFamily="34" charset="0"/>
                <a:cs typeface="Arial" panose="020B0604020202020204" pitchFamily="34" charset="0"/>
              </a:rPr>
              <a:t>Tapkite </a:t>
            </a:r>
            <a:r>
              <a:rPr lang="lt-LT" sz="1400" b="0" i="0" dirty="0">
                <a:solidFill>
                  <a:schemeClr val="tx1">
                    <a:lumMod val="85000"/>
                    <a:lumOff val="15000"/>
                  </a:schemeClr>
                </a:solidFill>
                <a:effectLst/>
                <a:latin typeface="Arial" panose="020B0604020202020204" pitchFamily="34" charset="0"/>
                <a:cs typeface="Arial" panose="020B0604020202020204" pitchFamily="34" charset="0"/>
              </a:rPr>
              <a:t>dinaminės pirkimų sistemos dalimi arba sudarykite preliminariąją sutartį</a:t>
            </a:r>
            <a:endParaRPr lang="lt-LT" sz="1400" dirty="0">
              <a:solidFill>
                <a:schemeClr val="tx1">
                  <a:lumMod val="85000"/>
                  <a:lumOff val="15000"/>
                </a:schemeClr>
              </a:solidFill>
              <a:latin typeface="Arial" panose="020B0604020202020204" pitchFamily="34" charset="0"/>
              <a:cs typeface="Arial" panose="020B0604020202020204" pitchFamily="34" charset="0"/>
            </a:endParaRPr>
          </a:p>
        </p:txBody>
      </p:sp>
      <p:sp>
        <p:nvSpPr>
          <p:cNvPr id="39" name="TextBox 38">
            <a:extLst>
              <a:ext uri="{FF2B5EF4-FFF2-40B4-BE49-F238E27FC236}">
                <a16:creationId xmlns:a16="http://schemas.microsoft.com/office/drawing/2014/main" id="{4532B34F-4AAD-52F8-AB77-808D78B6FE81}"/>
              </a:ext>
            </a:extLst>
          </p:cNvPr>
          <p:cNvSpPr txBox="1"/>
          <p:nvPr/>
        </p:nvSpPr>
        <p:spPr>
          <a:xfrm>
            <a:off x="7633163" y="3366721"/>
            <a:ext cx="4143135" cy="523220"/>
          </a:xfrm>
          <a:prstGeom prst="rect">
            <a:avLst/>
          </a:prstGeom>
          <a:noFill/>
        </p:spPr>
        <p:txBody>
          <a:bodyPr wrap="square">
            <a:spAutoFit/>
          </a:bodyPr>
          <a:lstStyle/>
          <a:p>
            <a:r>
              <a:rPr lang="lt-LT" sz="1400" b="1" i="0" dirty="0">
                <a:solidFill>
                  <a:schemeClr val="tx1">
                    <a:lumMod val="85000"/>
                    <a:lumOff val="15000"/>
                  </a:schemeClr>
                </a:solidFill>
                <a:effectLst/>
                <a:latin typeface="Arial" panose="020B0604020202020204" pitchFamily="34" charset="0"/>
                <a:cs typeface="Arial" panose="020B0604020202020204" pitchFamily="34" charset="0"/>
              </a:rPr>
              <a:t>Užpildykite </a:t>
            </a:r>
            <a:r>
              <a:rPr lang="lt-LT" sz="1400" i="0" dirty="0">
                <a:solidFill>
                  <a:schemeClr val="tx1">
                    <a:lumMod val="85000"/>
                    <a:lumOff val="15000"/>
                  </a:schemeClr>
                </a:solidFill>
                <a:effectLst/>
                <a:latin typeface="Arial" panose="020B0604020202020204" pitchFamily="34" charset="0"/>
                <a:cs typeface="Arial" panose="020B0604020202020204" pitchFamily="34" charset="0"/>
              </a:rPr>
              <a:t>tiekėjo paraišką, </a:t>
            </a:r>
            <a:r>
              <a:rPr lang="lt-LT" sz="1400" dirty="0">
                <a:solidFill>
                  <a:schemeClr val="tx1">
                    <a:lumMod val="85000"/>
                    <a:lumOff val="15000"/>
                  </a:schemeClr>
                </a:solidFill>
                <a:latin typeface="Arial" panose="020B0604020202020204" pitchFamily="34" charset="0"/>
                <a:cs typeface="Arial" panose="020B0604020202020204" pitchFamily="34" charset="0"/>
              </a:rPr>
              <a:t>pasirašytą vadovo  </a:t>
            </a:r>
            <a:r>
              <a:rPr lang="lt-LT" sz="1400" b="0" i="0" dirty="0">
                <a:solidFill>
                  <a:schemeClr val="tx1">
                    <a:lumMod val="85000"/>
                    <a:lumOff val="15000"/>
                  </a:schemeClr>
                </a:solidFill>
                <a:effectLst/>
                <a:latin typeface="Arial" panose="020B0604020202020204" pitchFamily="34" charset="0"/>
                <a:cs typeface="Arial" panose="020B0604020202020204" pitchFamily="34" charset="0"/>
              </a:rPr>
              <a:t>e. parašu, ir atsiųskite </a:t>
            </a:r>
            <a:r>
              <a:rPr lang="lt-LT" sz="1400" i="0" strike="noStrike" dirty="0">
                <a:solidFill>
                  <a:schemeClr val="tx1">
                    <a:lumMod val="85000"/>
                    <a:lumOff val="15000"/>
                  </a:schemeClr>
                </a:solidFill>
                <a:effectLst/>
                <a:latin typeface="Arial" panose="020B0604020202020204" pitchFamily="34" charset="0"/>
                <a:cs typeface="Arial" panose="020B0604020202020204" pitchFamily="34" charset="0"/>
                <a:hlinkClick r:id="rId6">
                  <a:extLst>
                    <a:ext uri="{A12FA001-AC4F-418D-AE19-62706E023703}">
                      <ahyp:hlinkClr xmlns:ahyp="http://schemas.microsoft.com/office/drawing/2018/hyperlinkcolor" val="tx"/>
                    </a:ext>
                  </a:extLst>
                </a:hlinkClick>
              </a:rPr>
              <a:t>info@cpo.lt</a:t>
            </a:r>
            <a:endParaRPr lang="lt-LT" sz="1400" dirty="0">
              <a:solidFill>
                <a:schemeClr val="tx1">
                  <a:lumMod val="85000"/>
                  <a:lumOff val="15000"/>
                </a:schemeClr>
              </a:solidFill>
              <a:latin typeface="Arial" panose="020B0604020202020204" pitchFamily="34" charset="0"/>
              <a:cs typeface="Arial" panose="020B0604020202020204" pitchFamily="34" charset="0"/>
            </a:endParaRPr>
          </a:p>
        </p:txBody>
      </p:sp>
      <p:sp>
        <p:nvSpPr>
          <p:cNvPr id="46" name="TextBox 45">
            <a:extLst>
              <a:ext uri="{FF2B5EF4-FFF2-40B4-BE49-F238E27FC236}">
                <a16:creationId xmlns:a16="http://schemas.microsoft.com/office/drawing/2014/main" id="{EED2BA8A-B947-5EEA-0828-741C0FA683FF}"/>
              </a:ext>
            </a:extLst>
          </p:cNvPr>
          <p:cNvSpPr txBox="1"/>
          <p:nvPr/>
        </p:nvSpPr>
        <p:spPr>
          <a:xfrm>
            <a:off x="7634717" y="4468518"/>
            <a:ext cx="4306231" cy="523220"/>
          </a:xfrm>
          <a:prstGeom prst="rect">
            <a:avLst/>
          </a:prstGeom>
          <a:noFill/>
        </p:spPr>
        <p:txBody>
          <a:bodyPr wrap="square">
            <a:spAutoFit/>
          </a:bodyPr>
          <a:lstStyle/>
          <a:p>
            <a:r>
              <a:rPr lang="lt-LT" sz="1400" b="1" i="0" dirty="0">
                <a:solidFill>
                  <a:schemeClr val="tx1">
                    <a:lumMod val="85000"/>
                    <a:lumOff val="15000"/>
                  </a:schemeClr>
                </a:solidFill>
                <a:effectLst/>
                <a:latin typeface="Arial" panose="020B0604020202020204" pitchFamily="34" charset="0"/>
                <a:cs typeface="Arial" panose="020B0604020202020204" pitchFamily="34" charset="0"/>
              </a:rPr>
              <a:t>Prisijunkite </a:t>
            </a:r>
            <a:r>
              <a:rPr lang="lt-LT" sz="1400" b="0" i="0" dirty="0">
                <a:solidFill>
                  <a:schemeClr val="tx1">
                    <a:lumMod val="85000"/>
                    <a:lumOff val="15000"/>
                  </a:schemeClr>
                </a:solidFill>
                <a:effectLst/>
                <a:latin typeface="Arial" panose="020B0604020202020204" pitchFamily="34" charset="0"/>
                <a:cs typeface="Arial" panose="020B0604020202020204" pitchFamily="34" charset="0"/>
              </a:rPr>
              <a:t>prie CPO LT katalogo ir </a:t>
            </a:r>
            <a:r>
              <a:rPr lang="lt-LT" sz="1400" b="1" i="0" dirty="0">
                <a:solidFill>
                  <a:schemeClr val="tx1">
                    <a:lumMod val="85000"/>
                    <a:lumOff val="15000"/>
                  </a:schemeClr>
                </a:solidFill>
                <a:effectLst/>
                <a:latin typeface="Arial" panose="020B0604020202020204" pitchFamily="34" charset="0"/>
                <a:cs typeface="Arial" panose="020B0604020202020204" pitchFamily="34" charset="0"/>
              </a:rPr>
              <a:t>siūlykite</a:t>
            </a:r>
            <a:r>
              <a:rPr lang="lt-LT" sz="1400" b="0" i="0" dirty="0">
                <a:solidFill>
                  <a:schemeClr val="tx1">
                    <a:lumMod val="85000"/>
                    <a:lumOff val="15000"/>
                  </a:schemeClr>
                </a:solidFill>
                <a:effectLst/>
                <a:latin typeface="Arial" panose="020B0604020202020204" pitchFamily="34" charset="0"/>
                <a:cs typeface="Arial" panose="020B0604020202020204" pitchFamily="34" charset="0"/>
              </a:rPr>
              <a:t> savo prekes ir paslaugas </a:t>
            </a:r>
            <a:r>
              <a:rPr lang="lt-LT" sz="1400" dirty="0">
                <a:latin typeface="Arial" panose="020B0604020202020204" pitchFamily="34" charset="0"/>
                <a:cs typeface="Arial" panose="020B0604020202020204" pitchFamily="34" charset="0"/>
              </a:rPr>
              <a:t>&gt; </a:t>
            </a:r>
            <a:r>
              <a:rPr lang="lt-LT" sz="1400" b="1" dirty="0">
                <a:latin typeface="Arial" panose="020B0604020202020204" pitchFamily="34" charset="0"/>
                <a:cs typeface="Arial" panose="020B0604020202020204" pitchFamily="34" charset="0"/>
              </a:rPr>
              <a:t>4000 </a:t>
            </a:r>
            <a:r>
              <a:rPr lang="lt-LT" sz="1400" dirty="0">
                <a:latin typeface="Arial" panose="020B0604020202020204" pitchFamily="34" charset="0"/>
                <a:cs typeface="Arial" panose="020B0604020202020204" pitchFamily="34" charset="0"/>
              </a:rPr>
              <a:t>perkančiųjų organizacijų  </a:t>
            </a:r>
            <a:endParaRPr lang="lt-LT" sz="1400" dirty="0">
              <a:solidFill>
                <a:schemeClr val="tx1">
                  <a:lumMod val="85000"/>
                  <a:lumOff val="15000"/>
                </a:schemeClr>
              </a:solidFill>
              <a:latin typeface="Arial" panose="020B0604020202020204" pitchFamily="34" charset="0"/>
              <a:cs typeface="Arial" panose="020B0604020202020204" pitchFamily="34" charset="0"/>
            </a:endParaRPr>
          </a:p>
        </p:txBody>
      </p:sp>
      <p:sp>
        <p:nvSpPr>
          <p:cNvPr id="28" name="TextBox 27">
            <a:extLst>
              <a:ext uri="{FF2B5EF4-FFF2-40B4-BE49-F238E27FC236}">
                <a16:creationId xmlns:a16="http://schemas.microsoft.com/office/drawing/2014/main" id="{32F8ABFB-7B10-5B75-806D-6F63E5617EF8}"/>
              </a:ext>
            </a:extLst>
          </p:cNvPr>
          <p:cNvSpPr txBox="1"/>
          <p:nvPr/>
        </p:nvSpPr>
        <p:spPr>
          <a:xfrm>
            <a:off x="1295794" y="5623573"/>
            <a:ext cx="5261422" cy="523220"/>
          </a:xfrm>
          <a:prstGeom prst="rect">
            <a:avLst/>
          </a:prstGeom>
          <a:noFill/>
        </p:spPr>
        <p:txBody>
          <a:bodyPr wrap="square">
            <a:spAutoFit/>
          </a:bodyPr>
          <a:lstStyle/>
          <a:p>
            <a:r>
              <a:rPr lang="lt-LT" sz="1400" b="1">
                <a:solidFill>
                  <a:schemeClr val="tx1"/>
                </a:solidFill>
                <a:latin typeface="Arial" panose="020B0604020202020204" pitchFamily="34" charset="0"/>
                <a:cs typeface="Arial" panose="020B0604020202020204" pitchFamily="34" charset="0"/>
              </a:rPr>
              <a:t>532 mln. Eur – </a:t>
            </a:r>
            <a:r>
              <a:rPr lang="lt-LT" sz="1400">
                <a:latin typeface="Arial" panose="020B0604020202020204" pitchFamily="34" charset="0"/>
                <a:cs typeface="Arial" panose="020B0604020202020204" pitchFamily="34" charset="0"/>
              </a:rPr>
              <a:t>tiek nupirkta prekių, paslaugų ir darbų  el. kataloge </a:t>
            </a:r>
            <a:r>
              <a:rPr lang="lt-LT" sz="1400">
                <a:solidFill>
                  <a:schemeClr val="tx1"/>
                </a:solidFill>
                <a:latin typeface="Arial" panose="020B0604020202020204" pitchFamily="34" charset="0"/>
                <a:cs typeface="Arial" panose="020B0604020202020204" pitchFamily="34" charset="0"/>
              </a:rPr>
              <a:t>2021 m. ir vertė nuolat auga.</a:t>
            </a:r>
          </a:p>
        </p:txBody>
      </p:sp>
      <p:sp>
        <p:nvSpPr>
          <p:cNvPr id="33" name="TextBox 32">
            <a:extLst>
              <a:ext uri="{FF2B5EF4-FFF2-40B4-BE49-F238E27FC236}">
                <a16:creationId xmlns:a16="http://schemas.microsoft.com/office/drawing/2014/main" id="{310FF790-C17C-383A-55A8-FC54BD029F0C}"/>
              </a:ext>
            </a:extLst>
          </p:cNvPr>
          <p:cNvSpPr txBox="1"/>
          <p:nvPr/>
        </p:nvSpPr>
        <p:spPr>
          <a:xfrm>
            <a:off x="7646711" y="5623573"/>
            <a:ext cx="4160629" cy="523220"/>
          </a:xfrm>
          <a:prstGeom prst="rect">
            <a:avLst/>
          </a:prstGeom>
          <a:noFill/>
        </p:spPr>
        <p:txBody>
          <a:bodyPr wrap="square">
            <a:spAutoFit/>
          </a:bodyPr>
          <a:lstStyle/>
          <a:p>
            <a:r>
              <a:rPr lang="lt-LT" sz="1400" b="1" dirty="0">
                <a:solidFill>
                  <a:schemeClr val="tx1">
                    <a:lumMod val="85000"/>
                    <a:lumOff val="15000"/>
                  </a:schemeClr>
                </a:solidFill>
                <a:latin typeface="Arial" panose="020B0604020202020204" pitchFamily="34" charset="0"/>
                <a:cs typeface="Arial" panose="020B0604020202020204" pitchFamily="34" charset="0"/>
              </a:rPr>
              <a:t>Parduokite </a:t>
            </a:r>
            <a:r>
              <a:rPr lang="lt-LT" sz="1400" dirty="0">
                <a:solidFill>
                  <a:schemeClr val="tx1">
                    <a:lumMod val="85000"/>
                    <a:lumOff val="15000"/>
                  </a:schemeClr>
                </a:solidFill>
                <a:latin typeface="Arial" panose="020B0604020202020204" pitchFamily="34" charset="0"/>
                <a:cs typeface="Arial" panose="020B0604020202020204" pitchFamily="34" charset="0"/>
              </a:rPr>
              <a:t>ir už CPO LT paslaugas </a:t>
            </a:r>
            <a:r>
              <a:rPr lang="lt-LT" sz="1400" dirty="0">
                <a:solidFill>
                  <a:schemeClr val="tx1">
                    <a:lumMod val="75000"/>
                    <a:lumOff val="25000"/>
                  </a:schemeClr>
                </a:solidFill>
                <a:latin typeface="Arial" panose="020B0604020202020204" pitchFamily="34" charset="0"/>
                <a:cs typeface="Arial" panose="020B0604020202020204" pitchFamily="34" charset="0"/>
                <a:hlinkClick r:id="rId7">
                  <a:extLst>
                    <a:ext uri="{A12FA001-AC4F-418D-AE19-62706E023703}">
                      <ahyp:hlinkClr xmlns:ahyp="http://schemas.microsoft.com/office/drawing/2018/hyperlinkcolor" val="tx"/>
                    </a:ext>
                  </a:extLst>
                </a:hlinkClick>
              </a:rPr>
              <a:t>mokėkite</a:t>
            </a:r>
            <a:r>
              <a:rPr lang="lt-LT" sz="1400" dirty="0">
                <a:solidFill>
                  <a:schemeClr val="tx1">
                    <a:lumMod val="75000"/>
                    <a:lumOff val="25000"/>
                  </a:schemeClr>
                </a:solidFill>
                <a:latin typeface="Arial" panose="020B0604020202020204" pitchFamily="34" charset="0"/>
                <a:cs typeface="Arial" panose="020B0604020202020204" pitchFamily="34" charset="0"/>
              </a:rPr>
              <a:t> </a:t>
            </a:r>
            <a:r>
              <a:rPr lang="lt-LT" sz="1400" dirty="0">
                <a:solidFill>
                  <a:schemeClr val="tx1">
                    <a:lumMod val="85000"/>
                    <a:lumOff val="15000"/>
                  </a:schemeClr>
                </a:solidFill>
                <a:latin typeface="Arial" panose="020B0604020202020204" pitchFamily="34" charset="0"/>
                <a:cs typeface="Arial" panose="020B0604020202020204" pitchFamily="34" charset="0"/>
              </a:rPr>
              <a:t>tik sėkmės atveju.</a:t>
            </a:r>
            <a:endParaRPr lang="en-US" sz="1400" dirty="0">
              <a:solidFill>
                <a:schemeClr val="tx1">
                  <a:lumMod val="85000"/>
                  <a:lumOff val="15000"/>
                </a:schemeClr>
              </a:solidFill>
              <a:latin typeface="Arial" panose="020B0604020202020204" pitchFamily="34" charset="0"/>
              <a:cs typeface="Arial" panose="020B0604020202020204" pitchFamily="34" charset="0"/>
            </a:endParaRPr>
          </a:p>
        </p:txBody>
      </p:sp>
      <p:grpSp>
        <p:nvGrpSpPr>
          <p:cNvPr id="49" name="Group 48">
            <a:extLst>
              <a:ext uri="{FF2B5EF4-FFF2-40B4-BE49-F238E27FC236}">
                <a16:creationId xmlns:a16="http://schemas.microsoft.com/office/drawing/2014/main" id="{C386D1BD-EFD8-1CA6-4CD8-DD526E50DB8C}"/>
              </a:ext>
            </a:extLst>
          </p:cNvPr>
          <p:cNvGrpSpPr/>
          <p:nvPr/>
        </p:nvGrpSpPr>
        <p:grpSpPr>
          <a:xfrm>
            <a:off x="6795217" y="1248297"/>
            <a:ext cx="731520" cy="731520"/>
            <a:chOff x="5309923" y="688412"/>
            <a:chExt cx="785275" cy="791093"/>
          </a:xfrm>
        </p:grpSpPr>
        <p:sp>
          <p:nvSpPr>
            <p:cNvPr id="14" name="Oval 67">
              <a:extLst>
                <a:ext uri="{FF2B5EF4-FFF2-40B4-BE49-F238E27FC236}">
                  <a16:creationId xmlns:a16="http://schemas.microsoft.com/office/drawing/2014/main" id="{8ED33CD6-33B7-8714-0F2A-7E986E57EDEF}"/>
                </a:ext>
              </a:extLst>
            </p:cNvPr>
            <p:cNvSpPr>
              <a:spLocks noChangeArrowheads="1"/>
            </p:cNvSpPr>
            <p:nvPr/>
          </p:nvSpPr>
          <p:spPr bwMode="auto">
            <a:xfrm>
              <a:off x="5309923" y="688412"/>
              <a:ext cx="785275" cy="791093"/>
            </a:xfrm>
            <a:prstGeom prst="ellipse">
              <a:avLst/>
            </a:prstGeom>
            <a:solidFill>
              <a:srgbClr val="00B0F0"/>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40" name="TextBox 39">
              <a:extLst>
                <a:ext uri="{FF2B5EF4-FFF2-40B4-BE49-F238E27FC236}">
                  <a16:creationId xmlns:a16="http://schemas.microsoft.com/office/drawing/2014/main" id="{589719EA-1B6D-9FF2-4F70-D569E383D562}"/>
                </a:ext>
              </a:extLst>
            </p:cNvPr>
            <p:cNvSpPr txBox="1"/>
            <p:nvPr/>
          </p:nvSpPr>
          <p:spPr>
            <a:xfrm>
              <a:off x="5448214" y="747157"/>
              <a:ext cx="431581" cy="646331"/>
            </a:xfrm>
            <a:prstGeom prst="rect">
              <a:avLst/>
            </a:prstGeom>
            <a:noFill/>
          </p:spPr>
          <p:txBody>
            <a:bodyPr wrap="square" rtlCol="0">
              <a:spAutoFit/>
            </a:bodyPr>
            <a:lstStyle/>
            <a:p>
              <a:r>
                <a:rPr lang="lt-LT" sz="3600" dirty="0">
                  <a:solidFill>
                    <a:schemeClr val="bg1"/>
                  </a:solidFill>
                  <a:latin typeface="Arial" panose="020B0604020202020204" pitchFamily="34" charset="0"/>
                  <a:cs typeface="Arial" panose="020B0604020202020204" pitchFamily="34" charset="0"/>
                </a:rPr>
                <a:t>1</a:t>
              </a:r>
              <a:endParaRPr lang="en-US" sz="3600" dirty="0">
                <a:solidFill>
                  <a:schemeClr val="bg1"/>
                </a:solidFill>
                <a:latin typeface="Arial" panose="020B0604020202020204" pitchFamily="34" charset="0"/>
                <a:cs typeface="Arial" panose="020B0604020202020204" pitchFamily="34" charset="0"/>
              </a:endParaRPr>
            </a:p>
          </p:txBody>
        </p:sp>
      </p:grpSp>
      <p:grpSp>
        <p:nvGrpSpPr>
          <p:cNvPr id="50" name="Group 49">
            <a:extLst>
              <a:ext uri="{FF2B5EF4-FFF2-40B4-BE49-F238E27FC236}">
                <a16:creationId xmlns:a16="http://schemas.microsoft.com/office/drawing/2014/main" id="{D4692D7A-32A0-B3D6-AC7C-F012F68E8D59}"/>
              </a:ext>
            </a:extLst>
          </p:cNvPr>
          <p:cNvGrpSpPr/>
          <p:nvPr/>
        </p:nvGrpSpPr>
        <p:grpSpPr>
          <a:xfrm>
            <a:off x="6804647" y="2315478"/>
            <a:ext cx="731520" cy="731520"/>
            <a:chOff x="5309923" y="1890049"/>
            <a:chExt cx="785275" cy="791093"/>
          </a:xfrm>
        </p:grpSpPr>
        <p:sp>
          <p:nvSpPr>
            <p:cNvPr id="41" name="Oval 67">
              <a:extLst>
                <a:ext uri="{FF2B5EF4-FFF2-40B4-BE49-F238E27FC236}">
                  <a16:creationId xmlns:a16="http://schemas.microsoft.com/office/drawing/2014/main" id="{5D71D285-FEE4-85B9-A7DE-1E11DD3EE4FB}"/>
                </a:ext>
              </a:extLst>
            </p:cNvPr>
            <p:cNvSpPr>
              <a:spLocks noChangeArrowheads="1"/>
            </p:cNvSpPr>
            <p:nvPr/>
          </p:nvSpPr>
          <p:spPr bwMode="auto">
            <a:xfrm>
              <a:off x="5309923" y="1890049"/>
              <a:ext cx="785275" cy="791093"/>
            </a:xfrm>
            <a:prstGeom prst="ellipse">
              <a:avLst/>
            </a:prstGeom>
            <a:solidFill>
              <a:srgbClr val="00B0F0"/>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42" name="TextBox 41">
              <a:extLst>
                <a:ext uri="{FF2B5EF4-FFF2-40B4-BE49-F238E27FC236}">
                  <a16:creationId xmlns:a16="http://schemas.microsoft.com/office/drawing/2014/main" id="{FC6D02B8-2929-66D0-2653-7BCFB4E35353}"/>
                </a:ext>
              </a:extLst>
            </p:cNvPr>
            <p:cNvSpPr txBox="1"/>
            <p:nvPr/>
          </p:nvSpPr>
          <p:spPr>
            <a:xfrm>
              <a:off x="5471311" y="1969338"/>
              <a:ext cx="431581" cy="646331"/>
            </a:xfrm>
            <a:prstGeom prst="rect">
              <a:avLst/>
            </a:prstGeom>
            <a:noFill/>
          </p:spPr>
          <p:txBody>
            <a:bodyPr wrap="square" rtlCol="0">
              <a:spAutoFit/>
            </a:bodyPr>
            <a:lstStyle/>
            <a:p>
              <a:r>
                <a:rPr lang="lt-LT" sz="3600" dirty="0">
                  <a:solidFill>
                    <a:schemeClr val="bg1"/>
                  </a:solidFill>
                  <a:latin typeface="Arial" panose="020B0604020202020204" pitchFamily="34" charset="0"/>
                  <a:cs typeface="Arial" panose="020B0604020202020204" pitchFamily="34" charset="0"/>
                </a:rPr>
                <a:t>2</a:t>
              </a:r>
              <a:endParaRPr lang="en-US" sz="3600" dirty="0">
                <a:solidFill>
                  <a:schemeClr val="bg1"/>
                </a:solidFill>
                <a:latin typeface="Arial" panose="020B0604020202020204" pitchFamily="34" charset="0"/>
                <a:cs typeface="Arial" panose="020B0604020202020204" pitchFamily="34" charset="0"/>
              </a:endParaRPr>
            </a:p>
          </p:txBody>
        </p:sp>
      </p:grpSp>
      <p:grpSp>
        <p:nvGrpSpPr>
          <p:cNvPr id="51" name="Group 50">
            <a:extLst>
              <a:ext uri="{FF2B5EF4-FFF2-40B4-BE49-F238E27FC236}">
                <a16:creationId xmlns:a16="http://schemas.microsoft.com/office/drawing/2014/main" id="{7F4966CE-8312-2832-FA48-17123A58A913}"/>
              </a:ext>
            </a:extLst>
          </p:cNvPr>
          <p:cNvGrpSpPr/>
          <p:nvPr/>
        </p:nvGrpSpPr>
        <p:grpSpPr>
          <a:xfrm>
            <a:off x="6807971" y="3375106"/>
            <a:ext cx="731520" cy="731520"/>
            <a:chOff x="5309923" y="3098284"/>
            <a:chExt cx="785275" cy="791093"/>
          </a:xfrm>
        </p:grpSpPr>
        <p:sp>
          <p:nvSpPr>
            <p:cNvPr id="43" name="Oval 67">
              <a:extLst>
                <a:ext uri="{FF2B5EF4-FFF2-40B4-BE49-F238E27FC236}">
                  <a16:creationId xmlns:a16="http://schemas.microsoft.com/office/drawing/2014/main" id="{3F3DD9F2-D5AD-3FE5-E96D-8DCDCE155B09}"/>
                </a:ext>
              </a:extLst>
            </p:cNvPr>
            <p:cNvSpPr>
              <a:spLocks noChangeArrowheads="1"/>
            </p:cNvSpPr>
            <p:nvPr/>
          </p:nvSpPr>
          <p:spPr bwMode="auto">
            <a:xfrm>
              <a:off x="5309923" y="3098284"/>
              <a:ext cx="785275" cy="791093"/>
            </a:xfrm>
            <a:prstGeom prst="ellipse">
              <a:avLst/>
            </a:prstGeom>
            <a:solidFill>
              <a:srgbClr val="00B0F0"/>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44" name="TextBox 43">
              <a:extLst>
                <a:ext uri="{FF2B5EF4-FFF2-40B4-BE49-F238E27FC236}">
                  <a16:creationId xmlns:a16="http://schemas.microsoft.com/office/drawing/2014/main" id="{85CD1DAD-5920-BCC7-9CF6-0E542661C2CD}"/>
                </a:ext>
              </a:extLst>
            </p:cNvPr>
            <p:cNvSpPr txBox="1"/>
            <p:nvPr/>
          </p:nvSpPr>
          <p:spPr>
            <a:xfrm>
              <a:off x="5464422" y="3188505"/>
              <a:ext cx="431581" cy="646331"/>
            </a:xfrm>
            <a:prstGeom prst="rect">
              <a:avLst/>
            </a:prstGeom>
            <a:noFill/>
          </p:spPr>
          <p:txBody>
            <a:bodyPr wrap="square" rtlCol="0">
              <a:spAutoFit/>
            </a:bodyPr>
            <a:lstStyle/>
            <a:p>
              <a:r>
                <a:rPr lang="lt-LT" sz="3600" dirty="0">
                  <a:solidFill>
                    <a:schemeClr val="bg1"/>
                  </a:solidFill>
                  <a:latin typeface="Arial" panose="020B0604020202020204" pitchFamily="34" charset="0"/>
                  <a:cs typeface="Arial" panose="020B0604020202020204" pitchFamily="34" charset="0"/>
                </a:rPr>
                <a:t>3</a:t>
              </a:r>
              <a:endParaRPr lang="en-US" sz="3600" dirty="0">
                <a:solidFill>
                  <a:schemeClr val="bg1"/>
                </a:solidFill>
                <a:latin typeface="Arial" panose="020B0604020202020204" pitchFamily="34" charset="0"/>
                <a:cs typeface="Arial" panose="020B0604020202020204" pitchFamily="34" charset="0"/>
              </a:endParaRPr>
            </a:p>
          </p:txBody>
        </p:sp>
      </p:grpSp>
      <p:grpSp>
        <p:nvGrpSpPr>
          <p:cNvPr id="62" name="Group 61">
            <a:extLst>
              <a:ext uri="{FF2B5EF4-FFF2-40B4-BE49-F238E27FC236}">
                <a16:creationId xmlns:a16="http://schemas.microsoft.com/office/drawing/2014/main" id="{35558268-B388-F8E9-ECDB-9C8AFA36BDD2}"/>
              </a:ext>
            </a:extLst>
          </p:cNvPr>
          <p:cNvGrpSpPr/>
          <p:nvPr/>
        </p:nvGrpSpPr>
        <p:grpSpPr>
          <a:xfrm>
            <a:off x="6804647" y="5503142"/>
            <a:ext cx="731520" cy="731520"/>
            <a:chOff x="5874549" y="4892215"/>
            <a:chExt cx="785275" cy="791093"/>
          </a:xfrm>
        </p:grpSpPr>
        <p:sp>
          <p:nvSpPr>
            <p:cNvPr id="47" name="Oval 67">
              <a:extLst>
                <a:ext uri="{FF2B5EF4-FFF2-40B4-BE49-F238E27FC236}">
                  <a16:creationId xmlns:a16="http://schemas.microsoft.com/office/drawing/2014/main" id="{E071F451-7BCC-174A-511C-9C8958861B12}"/>
                </a:ext>
              </a:extLst>
            </p:cNvPr>
            <p:cNvSpPr>
              <a:spLocks noChangeArrowheads="1"/>
            </p:cNvSpPr>
            <p:nvPr/>
          </p:nvSpPr>
          <p:spPr bwMode="auto">
            <a:xfrm>
              <a:off x="5874549" y="4892215"/>
              <a:ext cx="785275" cy="791093"/>
            </a:xfrm>
            <a:prstGeom prst="ellipse">
              <a:avLst/>
            </a:prstGeom>
            <a:solidFill>
              <a:srgbClr val="00B0F0"/>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15" name="Freeform 137">
              <a:extLst>
                <a:ext uri="{FF2B5EF4-FFF2-40B4-BE49-F238E27FC236}">
                  <a16:creationId xmlns:a16="http://schemas.microsoft.com/office/drawing/2014/main" id="{3288B90E-4D74-FC8D-6FDB-54DC8E095983}"/>
                </a:ext>
              </a:extLst>
            </p:cNvPr>
            <p:cNvSpPr>
              <a:spLocks noEditPoints="1"/>
            </p:cNvSpPr>
            <p:nvPr/>
          </p:nvSpPr>
          <p:spPr bwMode="auto">
            <a:xfrm>
              <a:off x="6059661" y="5062878"/>
              <a:ext cx="473140" cy="398311"/>
            </a:xfrm>
            <a:custGeom>
              <a:avLst/>
              <a:gdLst>
                <a:gd name="T0" fmla="*/ 571 w 575"/>
                <a:gd name="T1" fmla="*/ 3 h 530"/>
                <a:gd name="T2" fmla="*/ 561 w 575"/>
                <a:gd name="T3" fmla="*/ 4 h 530"/>
                <a:gd name="T4" fmla="*/ 491 w 575"/>
                <a:gd name="T5" fmla="*/ 94 h 530"/>
                <a:gd name="T6" fmla="*/ 491 w 575"/>
                <a:gd name="T7" fmla="*/ 46 h 530"/>
                <a:gd name="T8" fmla="*/ 484 w 575"/>
                <a:gd name="T9" fmla="*/ 39 h 530"/>
                <a:gd name="T10" fmla="*/ 7 w 575"/>
                <a:gd name="T11" fmla="*/ 39 h 530"/>
                <a:gd name="T12" fmla="*/ 0 w 575"/>
                <a:gd name="T13" fmla="*/ 46 h 530"/>
                <a:gd name="T14" fmla="*/ 0 w 575"/>
                <a:gd name="T15" fmla="*/ 523 h 530"/>
                <a:gd name="T16" fmla="*/ 7 w 575"/>
                <a:gd name="T17" fmla="*/ 530 h 530"/>
                <a:gd name="T18" fmla="*/ 484 w 575"/>
                <a:gd name="T19" fmla="*/ 530 h 530"/>
                <a:gd name="T20" fmla="*/ 491 w 575"/>
                <a:gd name="T21" fmla="*/ 523 h 530"/>
                <a:gd name="T22" fmla="*/ 491 w 575"/>
                <a:gd name="T23" fmla="*/ 117 h 530"/>
                <a:gd name="T24" fmla="*/ 572 w 575"/>
                <a:gd name="T25" fmla="*/ 12 h 530"/>
                <a:gd name="T26" fmla="*/ 571 w 575"/>
                <a:gd name="T27" fmla="*/ 3 h 530"/>
                <a:gd name="T28" fmla="*/ 477 w 575"/>
                <a:gd name="T29" fmla="*/ 516 h 530"/>
                <a:gd name="T30" fmla="*/ 14 w 575"/>
                <a:gd name="T31" fmla="*/ 516 h 530"/>
                <a:gd name="T32" fmla="*/ 14 w 575"/>
                <a:gd name="T33" fmla="*/ 53 h 530"/>
                <a:gd name="T34" fmla="*/ 477 w 575"/>
                <a:gd name="T35" fmla="*/ 53 h 530"/>
                <a:gd name="T36" fmla="*/ 477 w 575"/>
                <a:gd name="T37" fmla="*/ 112 h 530"/>
                <a:gd name="T38" fmla="*/ 235 w 575"/>
                <a:gd name="T39" fmla="*/ 423 h 530"/>
                <a:gd name="T40" fmla="*/ 84 w 575"/>
                <a:gd name="T41" fmla="*/ 287 h 530"/>
                <a:gd name="T42" fmla="*/ 74 w 575"/>
                <a:gd name="T43" fmla="*/ 288 h 530"/>
                <a:gd name="T44" fmla="*/ 74 w 575"/>
                <a:gd name="T45" fmla="*/ 298 h 530"/>
                <a:gd name="T46" fmla="*/ 231 w 575"/>
                <a:gd name="T47" fmla="*/ 438 h 530"/>
                <a:gd name="T48" fmla="*/ 236 w 575"/>
                <a:gd name="T49" fmla="*/ 440 h 530"/>
                <a:gd name="T50" fmla="*/ 236 w 575"/>
                <a:gd name="T51" fmla="*/ 440 h 530"/>
                <a:gd name="T52" fmla="*/ 241 w 575"/>
                <a:gd name="T53" fmla="*/ 437 h 530"/>
                <a:gd name="T54" fmla="*/ 477 w 575"/>
                <a:gd name="T55" fmla="*/ 135 h 530"/>
                <a:gd name="T56" fmla="*/ 477 w 575"/>
                <a:gd name="T57" fmla="*/ 516 h 5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575" h="530">
                  <a:moveTo>
                    <a:pt x="571" y="3"/>
                  </a:moveTo>
                  <a:cubicBezTo>
                    <a:pt x="568" y="0"/>
                    <a:pt x="564" y="1"/>
                    <a:pt x="561" y="4"/>
                  </a:cubicBezTo>
                  <a:cubicBezTo>
                    <a:pt x="491" y="94"/>
                    <a:pt x="491" y="94"/>
                    <a:pt x="491" y="94"/>
                  </a:cubicBezTo>
                  <a:cubicBezTo>
                    <a:pt x="491" y="46"/>
                    <a:pt x="491" y="46"/>
                    <a:pt x="491" y="46"/>
                  </a:cubicBezTo>
                  <a:cubicBezTo>
                    <a:pt x="491" y="42"/>
                    <a:pt x="488" y="39"/>
                    <a:pt x="484" y="39"/>
                  </a:cubicBezTo>
                  <a:cubicBezTo>
                    <a:pt x="7" y="39"/>
                    <a:pt x="7" y="39"/>
                    <a:pt x="7" y="39"/>
                  </a:cubicBezTo>
                  <a:cubicBezTo>
                    <a:pt x="3" y="39"/>
                    <a:pt x="0" y="42"/>
                    <a:pt x="0" y="46"/>
                  </a:cubicBezTo>
                  <a:cubicBezTo>
                    <a:pt x="0" y="523"/>
                    <a:pt x="0" y="523"/>
                    <a:pt x="0" y="523"/>
                  </a:cubicBezTo>
                  <a:cubicBezTo>
                    <a:pt x="0" y="527"/>
                    <a:pt x="3" y="530"/>
                    <a:pt x="7" y="530"/>
                  </a:cubicBezTo>
                  <a:cubicBezTo>
                    <a:pt x="484" y="530"/>
                    <a:pt x="484" y="530"/>
                    <a:pt x="484" y="530"/>
                  </a:cubicBezTo>
                  <a:cubicBezTo>
                    <a:pt x="488" y="530"/>
                    <a:pt x="491" y="527"/>
                    <a:pt x="491" y="523"/>
                  </a:cubicBezTo>
                  <a:cubicBezTo>
                    <a:pt x="491" y="117"/>
                    <a:pt x="491" y="117"/>
                    <a:pt x="491" y="117"/>
                  </a:cubicBezTo>
                  <a:cubicBezTo>
                    <a:pt x="572" y="12"/>
                    <a:pt x="572" y="12"/>
                    <a:pt x="572" y="12"/>
                  </a:cubicBezTo>
                  <a:cubicBezTo>
                    <a:pt x="575" y="9"/>
                    <a:pt x="574" y="5"/>
                    <a:pt x="571" y="3"/>
                  </a:cubicBezTo>
                  <a:close/>
                  <a:moveTo>
                    <a:pt x="477" y="516"/>
                  </a:moveTo>
                  <a:cubicBezTo>
                    <a:pt x="14" y="516"/>
                    <a:pt x="14" y="516"/>
                    <a:pt x="14" y="516"/>
                  </a:cubicBezTo>
                  <a:cubicBezTo>
                    <a:pt x="14" y="53"/>
                    <a:pt x="14" y="53"/>
                    <a:pt x="14" y="53"/>
                  </a:cubicBezTo>
                  <a:cubicBezTo>
                    <a:pt x="477" y="53"/>
                    <a:pt x="477" y="53"/>
                    <a:pt x="477" y="53"/>
                  </a:cubicBezTo>
                  <a:cubicBezTo>
                    <a:pt x="477" y="112"/>
                    <a:pt x="477" y="112"/>
                    <a:pt x="477" y="112"/>
                  </a:cubicBezTo>
                  <a:cubicBezTo>
                    <a:pt x="235" y="423"/>
                    <a:pt x="235" y="423"/>
                    <a:pt x="235" y="423"/>
                  </a:cubicBezTo>
                  <a:cubicBezTo>
                    <a:pt x="84" y="287"/>
                    <a:pt x="84" y="287"/>
                    <a:pt x="84" y="287"/>
                  </a:cubicBezTo>
                  <a:cubicBezTo>
                    <a:pt x="81" y="285"/>
                    <a:pt x="76" y="285"/>
                    <a:pt x="74" y="288"/>
                  </a:cubicBezTo>
                  <a:cubicBezTo>
                    <a:pt x="71" y="291"/>
                    <a:pt x="72" y="295"/>
                    <a:pt x="74" y="298"/>
                  </a:cubicBezTo>
                  <a:cubicBezTo>
                    <a:pt x="231" y="438"/>
                    <a:pt x="231" y="438"/>
                    <a:pt x="231" y="438"/>
                  </a:cubicBezTo>
                  <a:cubicBezTo>
                    <a:pt x="232" y="439"/>
                    <a:pt x="234" y="440"/>
                    <a:pt x="236" y="440"/>
                  </a:cubicBezTo>
                  <a:cubicBezTo>
                    <a:pt x="236" y="440"/>
                    <a:pt x="236" y="440"/>
                    <a:pt x="236" y="440"/>
                  </a:cubicBezTo>
                  <a:cubicBezTo>
                    <a:pt x="238" y="440"/>
                    <a:pt x="240" y="439"/>
                    <a:pt x="241" y="437"/>
                  </a:cubicBezTo>
                  <a:cubicBezTo>
                    <a:pt x="477" y="135"/>
                    <a:pt x="477" y="135"/>
                    <a:pt x="477" y="135"/>
                  </a:cubicBezTo>
                  <a:lnTo>
                    <a:pt x="477" y="5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sz="2800" b="1" dirty="0">
                <a:solidFill>
                  <a:schemeClr val="bg1"/>
                </a:solidFill>
              </a:endParaRPr>
            </a:p>
          </p:txBody>
        </p:sp>
      </p:grpSp>
      <p:grpSp>
        <p:nvGrpSpPr>
          <p:cNvPr id="35" name="Group 34">
            <a:extLst>
              <a:ext uri="{FF2B5EF4-FFF2-40B4-BE49-F238E27FC236}">
                <a16:creationId xmlns:a16="http://schemas.microsoft.com/office/drawing/2014/main" id="{C2A9D76C-ACB1-155A-7BF7-4AFA6D056894}"/>
              </a:ext>
            </a:extLst>
          </p:cNvPr>
          <p:cNvGrpSpPr/>
          <p:nvPr/>
        </p:nvGrpSpPr>
        <p:grpSpPr>
          <a:xfrm>
            <a:off x="6801310" y="4456250"/>
            <a:ext cx="731520" cy="731520"/>
            <a:chOff x="5309923" y="3098284"/>
            <a:chExt cx="785275" cy="791093"/>
          </a:xfrm>
        </p:grpSpPr>
        <p:sp>
          <p:nvSpPr>
            <p:cNvPr id="36" name="Oval 67">
              <a:extLst>
                <a:ext uri="{FF2B5EF4-FFF2-40B4-BE49-F238E27FC236}">
                  <a16:creationId xmlns:a16="http://schemas.microsoft.com/office/drawing/2014/main" id="{656C4187-B89F-0F8B-5162-3B1ECA861DD3}"/>
                </a:ext>
              </a:extLst>
            </p:cNvPr>
            <p:cNvSpPr>
              <a:spLocks noChangeArrowheads="1"/>
            </p:cNvSpPr>
            <p:nvPr/>
          </p:nvSpPr>
          <p:spPr bwMode="auto">
            <a:xfrm>
              <a:off x="5309923" y="3098284"/>
              <a:ext cx="785275" cy="791093"/>
            </a:xfrm>
            <a:prstGeom prst="ellipse">
              <a:avLst/>
            </a:prstGeom>
            <a:solidFill>
              <a:srgbClr val="00B0F0"/>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38" name="TextBox 37">
              <a:extLst>
                <a:ext uri="{FF2B5EF4-FFF2-40B4-BE49-F238E27FC236}">
                  <a16:creationId xmlns:a16="http://schemas.microsoft.com/office/drawing/2014/main" id="{8710B9A9-6AD7-6E54-023E-4E576E321C24}"/>
                </a:ext>
              </a:extLst>
            </p:cNvPr>
            <p:cNvSpPr txBox="1"/>
            <p:nvPr/>
          </p:nvSpPr>
          <p:spPr>
            <a:xfrm>
              <a:off x="5475971" y="3188505"/>
              <a:ext cx="431581" cy="698966"/>
            </a:xfrm>
            <a:prstGeom prst="rect">
              <a:avLst/>
            </a:prstGeom>
            <a:noFill/>
          </p:spPr>
          <p:txBody>
            <a:bodyPr wrap="square" rtlCol="0">
              <a:spAutoFit/>
            </a:bodyPr>
            <a:lstStyle/>
            <a:p>
              <a:r>
                <a:rPr lang="lt-LT" sz="3600" dirty="0">
                  <a:solidFill>
                    <a:schemeClr val="bg1"/>
                  </a:solidFill>
                  <a:latin typeface="Arial" panose="020B0604020202020204" pitchFamily="34" charset="0"/>
                  <a:cs typeface="Arial" panose="020B0604020202020204" pitchFamily="34" charset="0"/>
                </a:rPr>
                <a:t>4</a:t>
              </a:r>
              <a:endParaRPr lang="en-US" sz="3600" dirty="0">
                <a:solidFill>
                  <a:schemeClr val="bg1"/>
                </a:solidFill>
                <a:latin typeface="Arial" panose="020B0604020202020204" pitchFamily="34" charset="0"/>
                <a:cs typeface="Arial" panose="020B0604020202020204" pitchFamily="34" charset="0"/>
              </a:endParaRPr>
            </a:p>
          </p:txBody>
        </p:sp>
      </p:grpSp>
      <p:grpSp>
        <p:nvGrpSpPr>
          <p:cNvPr id="45" name="Group 44">
            <a:extLst>
              <a:ext uri="{FF2B5EF4-FFF2-40B4-BE49-F238E27FC236}">
                <a16:creationId xmlns:a16="http://schemas.microsoft.com/office/drawing/2014/main" id="{C175D754-C40D-C69C-948B-D56E77E35209}"/>
              </a:ext>
            </a:extLst>
          </p:cNvPr>
          <p:cNvGrpSpPr/>
          <p:nvPr/>
        </p:nvGrpSpPr>
        <p:grpSpPr>
          <a:xfrm>
            <a:off x="286677" y="2897586"/>
            <a:ext cx="731520" cy="731520"/>
            <a:chOff x="4851177" y="491400"/>
            <a:chExt cx="1097280" cy="1097280"/>
          </a:xfrm>
        </p:grpSpPr>
        <p:sp>
          <p:nvSpPr>
            <p:cNvPr id="48" name="Oval 33">
              <a:extLst>
                <a:ext uri="{FF2B5EF4-FFF2-40B4-BE49-F238E27FC236}">
                  <a16:creationId xmlns:a16="http://schemas.microsoft.com/office/drawing/2014/main" id="{EDF933A2-28A5-7CC9-5627-65C1A0F1994C}"/>
                </a:ext>
              </a:extLst>
            </p:cNvPr>
            <p:cNvSpPr>
              <a:spLocks noChangeArrowheads="1"/>
            </p:cNvSpPr>
            <p:nvPr/>
          </p:nvSpPr>
          <p:spPr bwMode="auto">
            <a:xfrm>
              <a:off x="4851177" y="491400"/>
              <a:ext cx="1097280" cy="1097280"/>
            </a:xfrm>
            <a:prstGeom prst="ellipse">
              <a:avLst/>
            </a:prstGeom>
            <a:solidFill>
              <a:srgbClr val="00B0F0"/>
            </a:solidFill>
            <a:ln>
              <a:noFill/>
            </a:ln>
          </p:spPr>
          <p:txBody>
            <a:bodyPr vert="horz" wrap="square" lIns="91440" tIns="45720" rIns="91440" bIns="45720" numCol="1" anchor="t" anchorCtr="0" compatLnSpc="1">
              <a:prstTxWarp prst="textNoShape">
                <a:avLst/>
              </a:prstTxWarp>
            </a:bodyPr>
            <a:lstStyle/>
            <a:p>
              <a:endParaRPr lang="en-US" dirty="0"/>
            </a:p>
          </p:txBody>
        </p:sp>
        <p:pic>
          <p:nvPicPr>
            <p:cNvPr id="52" name="Picture 51">
              <a:extLst>
                <a:ext uri="{FF2B5EF4-FFF2-40B4-BE49-F238E27FC236}">
                  <a16:creationId xmlns:a16="http://schemas.microsoft.com/office/drawing/2014/main" id="{E233CE9F-D26D-1DAF-1C70-0AF6B070CE78}"/>
                </a:ext>
              </a:extLst>
            </p:cNvPr>
            <p:cNvPicPr>
              <a:picLocks noChangeAspect="1"/>
            </p:cNvPicPr>
            <p:nvPr/>
          </p:nvPicPr>
          <p:blipFill>
            <a:blip r:embed="rId8"/>
            <a:stretch>
              <a:fillRect/>
            </a:stretch>
          </p:blipFill>
          <p:spPr>
            <a:xfrm>
              <a:off x="5002306" y="857260"/>
              <a:ext cx="773506" cy="449260"/>
            </a:xfrm>
            <a:prstGeom prst="rect">
              <a:avLst/>
            </a:prstGeom>
          </p:spPr>
        </p:pic>
      </p:grpSp>
      <p:grpSp>
        <p:nvGrpSpPr>
          <p:cNvPr id="53" name="Group 52">
            <a:extLst>
              <a:ext uri="{FF2B5EF4-FFF2-40B4-BE49-F238E27FC236}">
                <a16:creationId xmlns:a16="http://schemas.microsoft.com/office/drawing/2014/main" id="{FC6B1E3C-29D9-3AC8-3769-66AC32CF0CCF}"/>
              </a:ext>
            </a:extLst>
          </p:cNvPr>
          <p:cNvGrpSpPr/>
          <p:nvPr/>
        </p:nvGrpSpPr>
        <p:grpSpPr>
          <a:xfrm>
            <a:off x="257739" y="3781130"/>
            <a:ext cx="731520" cy="731520"/>
            <a:chOff x="2552700" y="-1971675"/>
            <a:chExt cx="1935163" cy="1938338"/>
          </a:xfrm>
        </p:grpSpPr>
        <p:sp>
          <p:nvSpPr>
            <p:cNvPr id="54" name="Oval 62">
              <a:extLst>
                <a:ext uri="{FF2B5EF4-FFF2-40B4-BE49-F238E27FC236}">
                  <a16:creationId xmlns:a16="http://schemas.microsoft.com/office/drawing/2014/main" id="{D0FA1B2D-1727-C2C8-B11B-D27EF48D9D63}"/>
                </a:ext>
              </a:extLst>
            </p:cNvPr>
            <p:cNvSpPr>
              <a:spLocks noChangeArrowheads="1"/>
            </p:cNvSpPr>
            <p:nvPr/>
          </p:nvSpPr>
          <p:spPr bwMode="auto">
            <a:xfrm>
              <a:off x="2552700" y="-1971675"/>
              <a:ext cx="1935163" cy="1938338"/>
            </a:xfrm>
            <a:prstGeom prst="ellipse">
              <a:avLst/>
            </a:prstGeom>
            <a:solidFill>
              <a:srgbClr val="00B0F0"/>
            </a:solidFill>
            <a:ln>
              <a:noFill/>
            </a:ln>
          </p:spPr>
          <p:txBody>
            <a:bodyPr vert="horz" wrap="square" lIns="121920" tIns="60960" rIns="121920" bIns="60960" numCol="1" anchor="t" anchorCtr="0" compatLnSpc="1">
              <a:prstTxWarp prst="textNoShape">
                <a:avLst/>
              </a:prstTxWarp>
            </a:bodyPr>
            <a:lstStyle/>
            <a:p>
              <a:endParaRPr lang="en-US" sz="3200"/>
            </a:p>
          </p:txBody>
        </p:sp>
        <p:grpSp>
          <p:nvGrpSpPr>
            <p:cNvPr id="55" name="Group 54">
              <a:extLst>
                <a:ext uri="{FF2B5EF4-FFF2-40B4-BE49-F238E27FC236}">
                  <a16:creationId xmlns:a16="http://schemas.microsoft.com/office/drawing/2014/main" id="{5B706AAF-2A74-D8D9-0A7F-C4B222AD2553}"/>
                </a:ext>
              </a:extLst>
            </p:cNvPr>
            <p:cNvGrpSpPr/>
            <p:nvPr/>
          </p:nvGrpSpPr>
          <p:grpSpPr>
            <a:xfrm>
              <a:off x="2908300" y="-1620838"/>
              <a:ext cx="1228725" cy="1236663"/>
              <a:chOff x="2908300" y="-1620838"/>
              <a:chExt cx="1228725" cy="1236663"/>
            </a:xfrm>
          </p:grpSpPr>
          <p:sp>
            <p:nvSpPr>
              <p:cNvPr id="57" name="Freeform 79">
                <a:extLst>
                  <a:ext uri="{FF2B5EF4-FFF2-40B4-BE49-F238E27FC236}">
                    <a16:creationId xmlns:a16="http://schemas.microsoft.com/office/drawing/2014/main" id="{2B28D734-D7C4-EF62-0E0E-AD49EC7FAF2B}"/>
                  </a:ext>
                </a:extLst>
              </p:cNvPr>
              <p:cNvSpPr>
                <a:spLocks noEditPoints="1"/>
              </p:cNvSpPr>
              <p:nvPr/>
            </p:nvSpPr>
            <p:spPr bwMode="auto">
              <a:xfrm>
                <a:off x="3055938" y="-1620838"/>
                <a:ext cx="234950" cy="234950"/>
              </a:xfrm>
              <a:custGeom>
                <a:avLst/>
                <a:gdLst>
                  <a:gd name="T0" fmla="*/ 22 w 43"/>
                  <a:gd name="T1" fmla="*/ 43 h 43"/>
                  <a:gd name="T2" fmla="*/ 43 w 43"/>
                  <a:gd name="T3" fmla="*/ 21 h 43"/>
                  <a:gd name="T4" fmla="*/ 22 w 43"/>
                  <a:gd name="T5" fmla="*/ 0 h 43"/>
                  <a:gd name="T6" fmla="*/ 0 w 43"/>
                  <a:gd name="T7" fmla="*/ 21 h 43"/>
                  <a:gd name="T8" fmla="*/ 22 w 43"/>
                  <a:gd name="T9" fmla="*/ 43 h 43"/>
                  <a:gd name="T10" fmla="*/ 22 w 43"/>
                  <a:gd name="T11" fmla="*/ 5 h 43"/>
                  <a:gd name="T12" fmla="*/ 39 w 43"/>
                  <a:gd name="T13" fmla="*/ 21 h 43"/>
                  <a:gd name="T14" fmla="*/ 22 w 43"/>
                  <a:gd name="T15" fmla="*/ 38 h 43"/>
                  <a:gd name="T16" fmla="*/ 5 w 43"/>
                  <a:gd name="T17" fmla="*/ 21 h 43"/>
                  <a:gd name="T18" fmla="*/ 22 w 43"/>
                  <a:gd name="T19" fmla="*/ 5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3" h="43">
                    <a:moveTo>
                      <a:pt x="22" y="43"/>
                    </a:moveTo>
                    <a:cubicBezTo>
                      <a:pt x="34" y="43"/>
                      <a:pt x="43" y="33"/>
                      <a:pt x="43" y="21"/>
                    </a:cubicBezTo>
                    <a:cubicBezTo>
                      <a:pt x="43" y="10"/>
                      <a:pt x="34" y="0"/>
                      <a:pt x="22" y="0"/>
                    </a:cubicBezTo>
                    <a:cubicBezTo>
                      <a:pt x="10" y="0"/>
                      <a:pt x="0" y="10"/>
                      <a:pt x="0" y="21"/>
                    </a:cubicBezTo>
                    <a:cubicBezTo>
                      <a:pt x="0" y="33"/>
                      <a:pt x="10" y="43"/>
                      <a:pt x="22" y="43"/>
                    </a:cubicBezTo>
                    <a:close/>
                    <a:moveTo>
                      <a:pt x="22" y="5"/>
                    </a:moveTo>
                    <a:cubicBezTo>
                      <a:pt x="31" y="5"/>
                      <a:pt x="39" y="12"/>
                      <a:pt x="39" y="21"/>
                    </a:cubicBezTo>
                    <a:cubicBezTo>
                      <a:pt x="39" y="31"/>
                      <a:pt x="31" y="38"/>
                      <a:pt x="22" y="38"/>
                    </a:cubicBezTo>
                    <a:cubicBezTo>
                      <a:pt x="12" y="38"/>
                      <a:pt x="5" y="31"/>
                      <a:pt x="5" y="21"/>
                    </a:cubicBezTo>
                    <a:cubicBezTo>
                      <a:pt x="5" y="12"/>
                      <a:pt x="12" y="5"/>
                      <a:pt x="22"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sz="3200"/>
              </a:p>
            </p:txBody>
          </p:sp>
          <p:sp>
            <p:nvSpPr>
              <p:cNvPr id="58" name="Freeform 80">
                <a:extLst>
                  <a:ext uri="{FF2B5EF4-FFF2-40B4-BE49-F238E27FC236}">
                    <a16:creationId xmlns:a16="http://schemas.microsoft.com/office/drawing/2014/main" id="{13389CDE-9183-0A68-08B0-66DEBCA5D3DA}"/>
                  </a:ext>
                </a:extLst>
              </p:cNvPr>
              <p:cNvSpPr>
                <a:spLocks noEditPoints="1"/>
              </p:cNvSpPr>
              <p:nvPr/>
            </p:nvSpPr>
            <p:spPr bwMode="auto">
              <a:xfrm>
                <a:off x="3749675" y="-1620838"/>
                <a:ext cx="234950" cy="234950"/>
              </a:xfrm>
              <a:custGeom>
                <a:avLst/>
                <a:gdLst>
                  <a:gd name="T0" fmla="*/ 22 w 43"/>
                  <a:gd name="T1" fmla="*/ 43 h 43"/>
                  <a:gd name="T2" fmla="*/ 43 w 43"/>
                  <a:gd name="T3" fmla="*/ 21 h 43"/>
                  <a:gd name="T4" fmla="*/ 22 w 43"/>
                  <a:gd name="T5" fmla="*/ 0 h 43"/>
                  <a:gd name="T6" fmla="*/ 0 w 43"/>
                  <a:gd name="T7" fmla="*/ 21 h 43"/>
                  <a:gd name="T8" fmla="*/ 22 w 43"/>
                  <a:gd name="T9" fmla="*/ 43 h 43"/>
                  <a:gd name="T10" fmla="*/ 22 w 43"/>
                  <a:gd name="T11" fmla="*/ 5 h 43"/>
                  <a:gd name="T12" fmla="*/ 39 w 43"/>
                  <a:gd name="T13" fmla="*/ 21 h 43"/>
                  <a:gd name="T14" fmla="*/ 22 w 43"/>
                  <a:gd name="T15" fmla="*/ 38 h 43"/>
                  <a:gd name="T16" fmla="*/ 5 w 43"/>
                  <a:gd name="T17" fmla="*/ 21 h 43"/>
                  <a:gd name="T18" fmla="*/ 22 w 43"/>
                  <a:gd name="T19" fmla="*/ 5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3" h="43">
                    <a:moveTo>
                      <a:pt x="22" y="43"/>
                    </a:moveTo>
                    <a:cubicBezTo>
                      <a:pt x="34" y="43"/>
                      <a:pt x="43" y="33"/>
                      <a:pt x="43" y="21"/>
                    </a:cubicBezTo>
                    <a:cubicBezTo>
                      <a:pt x="43" y="10"/>
                      <a:pt x="34" y="0"/>
                      <a:pt x="22" y="0"/>
                    </a:cubicBezTo>
                    <a:cubicBezTo>
                      <a:pt x="10" y="0"/>
                      <a:pt x="0" y="10"/>
                      <a:pt x="0" y="21"/>
                    </a:cubicBezTo>
                    <a:cubicBezTo>
                      <a:pt x="0" y="33"/>
                      <a:pt x="10" y="43"/>
                      <a:pt x="22" y="43"/>
                    </a:cubicBezTo>
                    <a:close/>
                    <a:moveTo>
                      <a:pt x="22" y="5"/>
                    </a:moveTo>
                    <a:cubicBezTo>
                      <a:pt x="31" y="5"/>
                      <a:pt x="39" y="12"/>
                      <a:pt x="39" y="21"/>
                    </a:cubicBezTo>
                    <a:cubicBezTo>
                      <a:pt x="39" y="31"/>
                      <a:pt x="31" y="38"/>
                      <a:pt x="22" y="38"/>
                    </a:cubicBezTo>
                    <a:cubicBezTo>
                      <a:pt x="13" y="38"/>
                      <a:pt x="5" y="31"/>
                      <a:pt x="5" y="21"/>
                    </a:cubicBezTo>
                    <a:cubicBezTo>
                      <a:pt x="5" y="12"/>
                      <a:pt x="13" y="5"/>
                      <a:pt x="22"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sz="3200"/>
              </a:p>
            </p:txBody>
          </p:sp>
          <p:sp>
            <p:nvSpPr>
              <p:cNvPr id="59" name="Freeform 81">
                <a:extLst>
                  <a:ext uri="{FF2B5EF4-FFF2-40B4-BE49-F238E27FC236}">
                    <a16:creationId xmlns:a16="http://schemas.microsoft.com/office/drawing/2014/main" id="{04AFDAE2-A160-FE6C-FD3A-A6CB1F169F6F}"/>
                  </a:ext>
                </a:extLst>
              </p:cNvPr>
              <p:cNvSpPr>
                <a:spLocks noEditPoints="1"/>
              </p:cNvSpPr>
              <p:nvPr/>
            </p:nvSpPr>
            <p:spPr bwMode="auto">
              <a:xfrm>
                <a:off x="2908300" y="-1358900"/>
                <a:ext cx="1228725" cy="974725"/>
              </a:xfrm>
              <a:custGeom>
                <a:avLst/>
                <a:gdLst>
                  <a:gd name="T0" fmla="*/ 205 w 225"/>
                  <a:gd name="T1" fmla="*/ 13 h 178"/>
                  <a:gd name="T2" fmla="*/ 151 w 225"/>
                  <a:gd name="T3" fmla="*/ 13 h 178"/>
                  <a:gd name="T4" fmla="*/ 112 w 225"/>
                  <a:gd name="T5" fmla="*/ 60 h 178"/>
                  <a:gd name="T6" fmla="*/ 74 w 225"/>
                  <a:gd name="T7" fmla="*/ 13 h 178"/>
                  <a:gd name="T8" fmla="*/ 19 w 225"/>
                  <a:gd name="T9" fmla="*/ 13 h 178"/>
                  <a:gd name="T10" fmla="*/ 2 w 225"/>
                  <a:gd name="T11" fmla="*/ 54 h 178"/>
                  <a:gd name="T12" fmla="*/ 26 w 225"/>
                  <a:gd name="T13" fmla="*/ 94 h 178"/>
                  <a:gd name="T14" fmla="*/ 36 w 225"/>
                  <a:gd name="T15" fmla="*/ 178 h 178"/>
                  <a:gd name="T16" fmla="*/ 53 w 225"/>
                  <a:gd name="T17" fmla="*/ 169 h 178"/>
                  <a:gd name="T18" fmla="*/ 74 w 225"/>
                  <a:gd name="T19" fmla="*/ 169 h 178"/>
                  <a:gd name="T20" fmla="*/ 77 w 225"/>
                  <a:gd name="T21" fmla="*/ 60 h 178"/>
                  <a:gd name="T22" fmla="*/ 112 w 225"/>
                  <a:gd name="T23" fmla="*/ 78 h 178"/>
                  <a:gd name="T24" fmla="*/ 147 w 225"/>
                  <a:gd name="T25" fmla="*/ 61 h 178"/>
                  <a:gd name="T26" fmla="*/ 151 w 225"/>
                  <a:gd name="T27" fmla="*/ 169 h 178"/>
                  <a:gd name="T28" fmla="*/ 171 w 225"/>
                  <a:gd name="T29" fmla="*/ 169 h 178"/>
                  <a:gd name="T30" fmla="*/ 189 w 225"/>
                  <a:gd name="T31" fmla="*/ 178 h 178"/>
                  <a:gd name="T32" fmla="*/ 199 w 225"/>
                  <a:gd name="T33" fmla="*/ 169 h 178"/>
                  <a:gd name="T34" fmla="*/ 207 w 225"/>
                  <a:gd name="T35" fmla="*/ 90 h 178"/>
                  <a:gd name="T36" fmla="*/ 81 w 225"/>
                  <a:gd name="T37" fmla="*/ 57 h 178"/>
                  <a:gd name="T38" fmla="*/ 68 w 225"/>
                  <a:gd name="T39" fmla="*/ 24 h 178"/>
                  <a:gd name="T40" fmla="*/ 66 w 225"/>
                  <a:gd name="T41" fmla="*/ 44 h 178"/>
                  <a:gd name="T42" fmla="*/ 69 w 225"/>
                  <a:gd name="T43" fmla="*/ 147 h 178"/>
                  <a:gd name="T44" fmla="*/ 69 w 225"/>
                  <a:gd name="T45" fmla="*/ 169 h 178"/>
                  <a:gd name="T46" fmla="*/ 52 w 225"/>
                  <a:gd name="T47" fmla="*/ 92 h 178"/>
                  <a:gd name="T48" fmla="*/ 41 w 225"/>
                  <a:gd name="T49" fmla="*/ 168 h 178"/>
                  <a:gd name="T50" fmla="*/ 30 w 225"/>
                  <a:gd name="T51" fmla="*/ 169 h 178"/>
                  <a:gd name="T52" fmla="*/ 31 w 225"/>
                  <a:gd name="T53" fmla="*/ 92 h 178"/>
                  <a:gd name="T54" fmla="*/ 31 w 225"/>
                  <a:gd name="T55" fmla="*/ 76 h 178"/>
                  <a:gd name="T56" fmla="*/ 27 w 225"/>
                  <a:gd name="T57" fmla="*/ 35 h 178"/>
                  <a:gd name="T58" fmla="*/ 23 w 225"/>
                  <a:gd name="T59" fmla="*/ 68 h 178"/>
                  <a:gd name="T60" fmla="*/ 27 w 225"/>
                  <a:gd name="T61" fmla="*/ 80 h 178"/>
                  <a:gd name="T62" fmla="*/ 26 w 225"/>
                  <a:gd name="T63" fmla="*/ 89 h 178"/>
                  <a:gd name="T64" fmla="*/ 6 w 225"/>
                  <a:gd name="T65" fmla="*/ 42 h 178"/>
                  <a:gd name="T66" fmla="*/ 48 w 225"/>
                  <a:gd name="T67" fmla="*/ 4 h 178"/>
                  <a:gd name="T68" fmla="*/ 88 w 225"/>
                  <a:gd name="T69" fmla="*/ 47 h 178"/>
                  <a:gd name="T70" fmla="*/ 110 w 225"/>
                  <a:gd name="T71" fmla="*/ 64 h 178"/>
                  <a:gd name="T72" fmla="*/ 114 w 225"/>
                  <a:gd name="T73" fmla="*/ 72 h 178"/>
                  <a:gd name="T74" fmla="*/ 26 w 225"/>
                  <a:gd name="T75" fmla="*/ 43 h 178"/>
                  <a:gd name="T76" fmla="*/ 26 w 225"/>
                  <a:gd name="T77" fmla="*/ 43 h 178"/>
                  <a:gd name="T78" fmla="*/ 198 w 225"/>
                  <a:gd name="T79" fmla="*/ 89 h 178"/>
                  <a:gd name="T80" fmla="*/ 198 w 225"/>
                  <a:gd name="T81" fmla="*/ 80 h 178"/>
                  <a:gd name="T82" fmla="*/ 202 w 225"/>
                  <a:gd name="T83" fmla="*/ 68 h 178"/>
                  <a:gd name="T84" fmla="*/ 198 w 225"/>
                  <a:gd name="T85" fmla="*/ 35 h 178"/>
                  <a:gd name="T86" fmla="*/ 194 w 225"/>
                  <a:gd name="T87" fmla="*/ 76 h 178"/>
                  <a:gd name="T88" fmla="*/ 194 w 225"/>
                  <a:gd name="T89" fmla="*/ 92 h 178"/>
                  <a:gd name="T90" fmla="*/ 195 w 225"/>
                  <a:gd name="T91" fmla="*/ 169 h 178"/>
                  <a:gd name="T92" fmla="*/ 183 w 225"/>
                  <a:gd name="T93" fmla="*/ 168 h 178"/>
                  <a:gd name="T94" fmla="*/ 173 w 225"/>
                  <a:gd name="T95" fmla="*/ 92 h 178"/>
                  <a:gd name="T96" fmla="*/ 155 w 225"/>
                  <a:gd name="T97" fmla="*/ 169 h 178"/>
                  <a:gd name="T98" fmla="*/ 156 w 225"/>
                  <a:gd name="T99" fmla="*/ 147 h 178"/>
                  <a:gd name="T100" fmla="*/ 159 w 225"/>
                  <a:gd name="T101" fmla="*/ 44 h 178"/>
                  <a:gd name="T102" fmla="*/ 157 w 225"/>
                  <a:gd name="T103" fmla="*/ 24 h 178"/>
                  <a:gd name="T104" fmla="*/ 144 w 225"/>
                  <a:gd name="T105" fmla="*/ 57 h 178"/>
                  <a:gd name="T106" fmla="*/ 117 w 225"/>
                  <a:gd name="T107" fmla="*/ 63 h 178"/>
                  <a:gd name="T108" fmla="*/ 137 w 225"/>
                  <a:gd name="T109" fmla="*/ 47 h 178"/>
                  <a:gd name="T110" fmla="*/ 177 w 225"/>
                  <a:gd name="T111" fmla="*/ 4 h 178"/>
                  <a:gd name="T112" fmla="*/ 218 w 225"/>
                  <a:gd name="T113" fmla="*/ 42 h 178"/>
                  <a:gd name="T114" fmla="*/ 203 w 225"/>
                  <a:gd name="T115" fmla="*/ 50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225" h="178">
                    <a:moveTo>
                      <a:pt x="222" y="40"/>
                    </a:moveTo>
                    <a:cubicBezTo>
                      <a:pt x="222" y="40"/>
                      <a:pt x="222" y="40"/>
                      <a:pt x="222" y="40"/>
                    </a:cubicBezTo>
                    <a:cubicBezTo>
                      <a:pt x="205" y="13"/>
                      <a:pt x="205" y="13"/>
                      <a:pt x="205" y="13"/>
                    </a:cubicBezTo>
                    <a:cubicBezTo>
                      <a:pt x="199" y="4"/>
                      <a:pt x="195" y="0"/>
                      <a:pt x="177" y="0"/>
                    </a:cubicBezTo>
                    <a:cubicBezTo>
                      <a:pt x="177" y="0"/>
                      <a:pt x="177" y="0"/>
                      <a:pt x="177" y="0"/>
                    </a:cubicBezTo>
                    <a:cubicBezTo>
                      <a:pt x="158" y="0"/>
                      <a:pt x="154" y="8"/>
                      <a:pt x="151" y="13"/>
                    </a:cubicBezTo>
                    <a:cubicBezTo>
                      <a:pt x="151" y="13"/>
                      <a:pt x="151" y="13"/>
                      <a:pt x="151" y="13"/>
                    </a:cubicBezTo>
                    <a:cubicBezTo>
                      <a:pt x="147" y="20"/>
                      <a:pt x="135" y="41"/>
                      <a:pt x="133" y="44"/>
                    </a:cubicBezTo>
                    <a:cubicBezTo>
                      <a:pt x="131" y="46"/>
                      <a:pt x="119" y="55"/>
                      <a:pt x="112" y="60"/>
                    </a:cubicBezTo>
                    <a:cubicBezTo>
                      <a:pt x="107" y="56"/>
                      <a:pt x="98" y="49"/>
                      <a:pt x="92" y="44"/>
                    </a:cubicBezTo>
                    <a:cubicBezTo>
                      <a:pt x="90" y="41"/>
                      <a:pt x="77" y="20"/>
                      <a:pt x="74" y="13"/>
                    </a:cubicBezTo>
                    <a:cubicBezTo>
                      <a:pt x="74" y="13"/>
                      <a:pt x="74" y="13"/>
                      <a:pt x="74" y="13"/>
                    </a:cubicBezTo>
                    <a:cubicBezTo>
                      <a:pt x="71" y="8"/>
                      <a:pt x="66" y="0"/>
                      <a:pt x="48" y="0"/>
                    </a:cubicBezTo>
                    <a:cubicBezTo>
                      <a:pt x="48" y="0"/>
                      <a:pt x="48" y="0"/>
                      <a:pt x="48" y="0"/>
                    </a:cubicBezTo>
                    <a:cubicBezTo>
                      <a:pt x="29" y="0"/>
                      <a:pt x="26" y="4"/>
                      <a:pt x="19" y="13"/>
                    </a:cubicBezTo>
                    <a:cubicBezTo>
                      <a:pt x="2" y="40"/>
                      <a:pt x="2" y="40"/>
                      <a:pt x="2" y="40"/>
                    </a:cubicBezTo>
                    <a:cubicBezTo>
                      <a:pt x="2" y="40"/>
                      <a:pt x="2" y="40"/>
                      <a:pt x="2" y="40"/>
                    </a:cubicBezTo>
                    <a:cubicBezTo>
                      <a:pt x="0" y="44"/>
                      <a:pt x="0" y="49"/>
                      <a:pt x="2" y="54"/>
                    </a:cubicBezTo>
                    <a:cubicBezTo>
                      <a:pt x="17" y="90"/>
                      <a:pt x="17" y="90"/>
                      <a:pt x="17" y="90"/>
                    </a:cubicBezTo>
                    <a:cubicBezTo>
                      <a:pt x="19" y="92"/>
                      <a:pt x="21" y="94"/>
                      <a:pt x="25" y="94"/>
                    </a:cubicBezTo>
                    <a:cubicBezTo>
                      <a:pt x="25" y="94"/>
                      <a:pt x="25" y="94"/>
                      <a:pt x="26" y="94"/>
                    </a:cubicBezTo>
                    <a:cubicBezTo>
                      <a:pt x="25" y="153"/>
                      <a:pt x="25" y="167"/>
                      <a:pt x="25" y="169"/>
                    </a:cubicBezTo>
                    <a:cubicBezTo>
                      <a:pt x="25" y="169"/>
                      <a:pt x="25" y="169"/>
                      <a:pt x="25" y="169"/>
                    </a:cubicBezTo>
                    <a:cubicBezTo>
                      <a:pt x="26" y="174"/>
                      <a:pt x="30" y="178"/>
                      <a:pt x="36" y="178"/>
                    </a:cubicBezTo>
                    <a:cubicBezTo>
                      <a:pt x="41" y="177"/>
                      <a:pt x="46" y="173"/>
                      <a:pt x="46" y="169"/>
                    </a:cubicBezTo>
                    <a:cubicBezTo>
                      <a:pt x="50" y="122"/>
                      <a:pt x="50" y="122"/>
                      <a:pt x="50" y="122"/>
                    </a:cubicBezTo>
                    <a:cubicBezTo>
                      <a:pt x="53" y="169"/>
                      <a:pt x="53" y="169"/>
                      <a:pt x="53" y="169"/>
                    </a:cubicBezTo>
                    <a:cubicBezTo>
                      <a:pt x="54" y="173"/>
                      <a:pt x="58" y="177"/>
                      <a:pt x="63" y="178"/>
                    </a:cubicBezTo>
                    <a:cubicBezTo>
                      <a:pt x="64" y="178"/>
                      <a:pt x="64" y="178"/>
                      <a:pt x="64" y="178"/>
                    </a:cubicBezTo>
                    <a:cubicBezTo>
                      <a:pt x="69" y="178"/>
                      <a:pt x="73" y="174"/>
                      <a:pt x="74" y="169"/>
                    </a:cubicBezTo>
                    <a:cubicBezTo>
                      <a:pt x="74" y="169"/>
                      <a:pt x="74" y="169"/>
                      <a:pt x="74" y="169"/>
                    </a:cubicBezTo>
                    <a:cubicBezTo>
                      <a:pt x="74" y="166"/>
                      <a:pt x="72" y="100"/>
                      <a:pt x="71" y="51"/>
                    </a:cubicBezTo>
                    <a:cubicBezTo>
                      <a:pt x="77" y="60"/>
                      <a:pt x="77" y="60"/>
                      <a:pt x="77" y="60"/>
                    </a:cubicBezTo>
                    <a:cubicBezTo>
                      <a:pt x="77" y="60"/>
                      <a:pt x="78" y="61"/>
                      <a:pt x="78" y="61"/>
                    </a:cubicBezTo>
                    <a:cubicBezTo>
                      <a:pt x="107" y="77"/>
                      <a:pt x="107" y="77"/>
                      <a:pt x="107" y="77"/>
                    </a:cubicBezTo>
                    <a:cubicBezTo>
                      <a:pt x="108" y="78"/>
                      <a:pt x="110" y="78"/>
                      <a:pt x="112" y="78"/>
                    </a:cubicBezTo>
                    <a:cubicBezTo>
                      <a:pt x="113" y="78"/>
                      <a:pt x="113" y="78"/>
                      <a:pt x="114" y="78"/>
                    </a:cubicBezTo>
                    <a:cubicBezTo>
                      <a:pt x="115" y="78"/>
                      <a:pt x="117" y="78"/>
                      <a:pt x="118" y="77"/>
                    </a:cubicBezTo>
                    <a:cubicBezTo>
                      <a:pt x="147" y="61"/>
                      <a:pt x="147" y="61"/>
                      <a:pt x="147" y="61"/>
                    </a:cubicBezTo>
                    <a:cubicBezTo>
                      <a:pt x="147" y="61"/>
                      <a:pt x="147" y="60"/>
                      <a:pt x="147" y="60"/>
                    </a:cubicBezTo>
                    <a:cubicBezTo>
                      <a:pt x="154" y="51"/>
                      <a:pt x="154" y="51"/>
                      <a:pt x="154" y="51"/>
                    </a:cubicBezTo>
                    <a:cubicBezTo>
                      <a:pt x="152" y="100"/>
                      <a:pt x="151" y="166"/>
                      <a:pt x="151" y="169"/>
                    </a:cubicBezTo>
                    <a:cubicBezTo>
                      <a:pt x="151" y="169"/>
                      <a:pt x="151" y="169"/>
                      <a:pt x="151" y="169"/>
                    </a:cubicBezTo>
                    <a:cubicBezTo>
                      <a:pt x="151" y="174"/>
                      <a:pt x="156" y="178"/>
                      <a:pt x="161" y="178"/>
                    </a:cubicBezTo>
                    <a:cubicBezTo>
                      <a:pt x="167" y="177"/>
                      <a:pt x="171" y="173"/>
                      <a:pt x="171" y="169"/>
                    </a:cubicBezTo>
                    <a:cubicBezTo>
                      <a:pt x="175" y="122"/>
                      <a:pt x="175" y="122"/>
                      <a:pt x="175" y="122"/>
                    </a:cubicBezTo>
                    <a:cubicBezTo>
                      <a:pt x="179" y="169"/>
                      <a:pt x="179" y="169"/>
                      <a:pt x="179" y="169"/>
                    </a:cubicBezTo>
                    <a:cubicBezTo>
                      <a:pt x="179" y="173"/>
                      <a:pt x="183" y="177"/>
                      <a:pt x="189" y="178"/>
                    </a:cubicBezTo>
                    <a:cubicBezTo>
                      <a:pt x="189" y="178"/>
                      <a:pt x="189" y="178"/>
                      <a:pt x="189" y="178"/>
                    </a:cubicBezTo>
                    <a:cubicBezTo>
                      <a:pt x="194" y="178"/>
                      <a:pt x="199" y="174"/>
                      <a:pt x="199" y="169"/>
                    </a:cubicBezTo>
                    <a:cubicBezTo>
                      <a:pt x="199" y="169"/>
                      <a:pt x="199" y="169"/>
                      <a:pt x="199" y="169"/>
                    </a:cubicBezTo>
                    <a:cubicBezTo>
                      <a:pt x="199" y="167"/>
                      <a:pt x="199" y="153"/>
                      <a:pt x="199" y="94"/>
                    </a:cubicBezTo>
                    <a:cubicBezTo>
                      <a:pt x="199" y="94"/>
                      <a:pt x="200" y="94"/>
                      <a:pt x="200" y="94"/>
                    </a:cubicBezTo>
                    <a:cubicBezTo>
                      <a:pt x="203" y="94"/>
                      <a:pt x="206" y="92"/>
                      <a:pt x="207" y="90"/>
                    </a:cubicBezTo>
                    <a:cubicBezTo>
                      <a:pt x="223" y="54"/>
                      <a:pt x="223" y="54"/>
                      <a:pt x="223" y="54"/>
                    </a:cubicBezTo>
                    <a:cubicBezTo>
                      <a:pt x="225" y="49"/>
                      <a:pt x="225" y="44"/>
                      <a:pt x="222" y="40"/>
                    </a:cubicBezTo>
                    <a:close/>
                    <a:moveTo>
                      <a:pt x="81" y="57"/>
                    </a:moveTo>
                    <a:cubicBezTo>
                      <a:pt x="71" y="43"/>
                      <a:pt x="71" y="43"/>
                      <a:pt x="71" y="43"/>
                    </a:cubicBezTo>
                    <a:cubicBezTo>
                      <a:pt x="71" y="37"/>
                      <a:pt x="70" y="32"/>
                      <a:pt x="70" y="27"/>
                    </a:cubicBezTo>
                    <a:cubicBezTo>
                      <a:pt x="70" y="25"/>
                      <a:pt x="69" y="24"/>
                      <a:pt x="68" y="24"/>
                    </a:cubicBezTo>
                    <a:cubicBezTo>
                      <a:pt x="68" y="24"/>
                      <a:pt x="68" y="24"/>
                      <a:pt x="68" y="24"/>
                    </a:cubicBezTo>
                    <a:cubicBezTo>
                      <a:pt x="67" y="24"/>
                      <a:pt x="66" y="25"/>
                      <a:pt x="66" y="27"/>
                    </a:cubicBezTo>
                    <a:cubicBezTo>
                      <a:pt x="66" y="27"/>
                      <a:pt x="66" y="33"/>
                      <a:pt x="66" y="44"/>
                    </a:cubicBezTo>
                    <a:cubicBezTo>
                      <a:pt x="66" y="44"/>
                      <a:pt x="66" y="44"/>
                      <a:pt x="66" y="44"/>
                    </a:cubicBezTo>
                    <a:cubicBezTo>
                      <a:pt x="66" y="58"/>
                      <a:pt x="67" y="78"/>
                      <a:pt x="67" y="98"/>
                    </a:cubicBezTo>
                    <a:cubicBezTo>
                      <a:pt x="68" y="116"/>
                      <a:pt x="68" y="133"/>
                      <a:pt x="69" y="147"/>
                    </a:cubicBezTo>
                    <a:cubicBezTo>
                      <a:pt x="69" y="153"/>
                      <a:pt x="69" y="159"/>
                      <a:pt x="69" y="163"/>
                    </a:cubicBezTo>
                    <a:cubicBezTo>
                      <a:pt x="69" y="166"/>
                      <a:pt x="69" y="167"/>
                      <a:pt x="69" y="169"/>
                    </a:cubicBezTo>
                    <a:cubicBezTo>
                      <a:pt x="69" y="169"/>
                      <a:pt x="69" y="169"/>
                      <a:pt x="69" y="169"/>
                    </a:cubicBezTo>
                    <a:cubicBezTo>
                      <a:pt x="69" y="171"/>
                      <a:pt x="67" y="173"/>
                      <a:pt x="64" y="173"/>
                    </a:cubicBezTo>
                    <a:cubicBezTo>
                      <a:pt x="61" y="173"/>
                      <a:pt x="58" y="171"/>
                      <a:pt x="58" y="168"/>
                    </a:cubicBezTo>
                    <a:cubicBezTo>
                      <a:pt x="52" y="92"/>
                      <a:pt x="52" y="92"/>
                      <a:pt x="52" y="92"/>
                    </a:cubicBezTo>
                    <a:cubicBezTo>
                      <a:pt x="52" y="91"/>
                      <a:pt x="51" y="90"/>
                      <a:pt x="50" y="90"/>
                    </a:cubicBezTo>
                    <a:cubicBezTo>
                      <a:pt x="48" y="90"/>
                      <a:pt x="47" y="91"/>
                      <a:pt x="47" y="92"/>
                    </a:cubicBezTo>
                    <a:cubicBezTo>
                      <a:pt x="41" y="168"/>
                      <a:pt x="41" y="168"/>
                      <a:pt x="41" y="168"/>
                    </a:cubicBezTo>
                    <a:cubicBezTo>
                      <a:pt x="41" y="171"/>
                      <a:pt x="39" y="173"/>
                      <a:pt x="36" y="173"/>
                    </a:cubicBezTo>
                    <a:cubicBezTo>
                      <a:pt x="33" y="173"/>
                      <a:pt x="30" y="171"/>
                      <a:pt x="30" y="169"/>
                    </a:cubicBezTo>
                    <a:cubicBezTo>
                      <a:pt x="30" y="169"/>
                      <a:pt x="30" y="169"/>
                      <a:pt x="30" y="169"/>
                    </a:cubicBezTo>
                    <a:cubicBezTo>
                      <a:pt x="30" y="167"/>
                      <a:pt x="30" y="165"/>
                      <a:pt x="30" y="162"/>
                    </a:cubicBezTo>
                    <a:cubicBezTo>
                      <a:pt x="30" y="157"/>
                      <a:pt x="30" y="151"/>
                      <a:pt x="30" y="144"/>
                    </a:cubicBezTo>
                    <a:cubicBezTo>
                      <a:pt x="30" y="129"/>
                      <a:pt x="30" y="110"/>
                      <a:pt x="31" y="92"/>
                    </a:cubicBezTo>
                    <a:cubicBezTo>
                      <a:pt x="33" y="90"/>
                      <a:pt x="34" y="87"/>
                      <a:pt x="33" y="84"/>
                    </a:cubicBezTo>
                    <a:cubicBezTo>
                      <a:pt x="33" y="84"/>
                      <a:pt x="33" y="84"/>
                      <a:pt x="33" y="83"/>
                    </a:cubicBezTo>
                    <a:cubicBezTo>
                      <a:pt x="33" y="83"/>
                      <a:pt x="32" y="80"/>
                      <a:pt x="31" y="76"/>
                    </a:cubicBezTo>
                    <a:cubicBezTo>
                      <a:pt x="31" y="50"/>
                      <a:pt x="31" y="36"/>
                      <a:pt x="31" y="36"/>
                    </a:cubicBezTo>
                    <a:cubicBezTo>
                      <a:pt x="31" y="35"/>
                      <a:pt x="30" y="34"/>
                      <a:pt x="29" y="34"/>
                    </a:cubicBezTo>
                    <a:cubicBezTo>
                      <a:pt x="28" y="34"/>
                      <a:pt x="27" y="34"/>
                      <a:pt x="27" y="35"/>
                    </a:cubicBezTo>
                    <a:cubicBezTo>
                      <a:pt x="17" y="48"/>
                      <a:pt x="17" y="48"/>
                      <a:pt x="17" y="48"/>
                    </a:cubicBezTo>
                    <a:cubicBezTo>
                      <a:pt x="17" y="48"/>
                      <a:pt x="17" y="49"/>
                      <a:pt x="17" y="50"/>
                    </a:cubicBezTo>
                    <a:cubicBezTo>
                      <a:pt x="17" y="50"/>
                      <a:pt x="20" y="59"/>
                      <a:pt x="23" y="68"/>
                    </a:cubicBezTo>
                    <a:cubicBezTo>
                      <a:pt x="24" y="71"/>
                      <a:pt x="25" y="74"/>
                      <a:pt x="26" y="77"/>
                    </a:cubicBezTo>
                    <a:cubicBezTo>
                      <a:pt x="26" y="77"/>
                      <a:pt x="26" y="77"/>
                      <a:pt x="26" y="77"/>
                    </a:cubicBezTo>
                    <a:cubicBezTo>
                      <a:pt x="26" y="78"/>
                      <a:pt x="27" y="79"/>
                      <a:pt x="27" y="80"/>
                    </a:cubicBezTo>
                    <a:cubicBezTo>
                      <a:pt x="28" y="82"/>
                      <a:pt x="28" y="84"/>
                      <a:pt x="29" y="85"/>
                    </a:cubicBezTo>
                    <a:cubicBezTo>
                      <a:pt x="29" y="85"/>
                      <a:pt x="29" y="85"/>
                      <a:pt x="29" y="85"/>
                    </a:cubicBezTo>
                    <a:cubicBezTo>
                      <a:pt x="29" y="87"/>
                      <a:pt x="28" y="88"/>
                      <a:pt x="26" y="89"/>
                    </a:cubicBezTo>
                    <a:cubicBezTo>
                      <a:pt x="24" y="90"/>
                      <a:pt x="22" y="89"/>
                      <a:pt x="21" y="88"/>
                    </a:cubicBezTo>
                    <a:cubicBezTo>
                      <a:pt x="6" y="52"/>
                      <a:pt x="6" y="52"/>
                      <a:pt x="6" y="52"/>
                    </a:cubicBezTo>
                    <a:cubicBezTo>
                      <a:pt x="5" y="49"/>
                      <a:pt x="5" y="45"/>
                      <a:pt x="6" y="42"/>
                    </a:cubicBezTo>
                    <a:cubicBezTo>
                      <a:pt x="23" y="16"/>
                      <a:pt x="23" y="16"/>
                      <a:pt x="23" y="16"/>
                    </a:cubicBezTo>
                    <a:cubicBezTo>
                      <a:pt x="29" y="8"/>
                      <a:pt x="31" y="4"/>
                      <a:pt x="48" y="4"/>
                    </a:cubicBezTo>
                    <a:cubicBezTo>
                      <a:pt x="48" y="4"/>
                      <a:pt x="48" y="4"/>
                      <a:pt x="48" y="4"/>
                    </a:cubicBezTo>
                    <a:cubicBezTo>
                      <a:pt x="64" y="4"/>
                      <a:pt x="67" y="11"/>
                      <a:pt x="69" y="15"/>
                    </a:cubicBezTo>
                    <a:cubicBezTo>
                      <a:pt x="70" y="15"/>
                      <a:pt x="70" y="15"/>
                      <a:pt x="70" y="15"/>
                    </a:cubicBezTo>
                    <a:cubicBezTo>
                      <a:pt x="74" y="22"/>
                      <a:pt x="88" y="47"/>
                      <a:pt x="88" y="47"/>
                    </a:cubicBezTo>
                    <a:cubicBezTo>
                      <a:pt x="88" y="47"/>
                      <a:pt x="88" y="47"/>
                      <a:pt x="88" y="47"/>
                    </a:cubicBezTo>
                    <a:cubicBezTo>
                      <a:pt x="88" y="47"/>
                      <a:pt x="95" y="52"/>
                      <a:pt x="101" y="57"/>
                    </a:cubicBezTo>
                    <a:cubicBezTo>
                      <a:pt x="104" y="60"/>
                      <a:pt x="108" y="62"/>
                      <a:pt x="110" y="64"/>
                    </a:cubicBezTo>
                    <a:cubicBezTo>
                      <a:pt x="112" y="65"/>
                      <a:pt x="113" y="66"/>
                      <a:pt x="114" y="67"/>
                    </a:cubicBezTo>
                    <a:cubicBezTo>
                      <a:pt x="114" y="67"/>
                      <a:pt x="114" y="67"/>
                      <a:pt x="114" y="67"/>
                    </a:cubicBezTo>
                    <a:cubicBezTo>
                      <a:pt x="115" y="68"/>
                      <a:pt x="115" y="70"/>
                      <a:pt x="114" y="72"/>
                    </a:cubicBezTo>
                    <a:cubicBezTo>
                      <a:pt x="113" y="73"/>
                      <a:pt x="111" y="74"/>
                      <a:pt x="109" y="73"/>
                    </a:cubicBezTo>
                    <a:lnTo>
                      <a:pt x="81" y="57"/>
                    </a:lnTo>
                    <a:close/>
                    <a:moveTo>
                      <a:pt x="26" y="43"/>
                    </a:moveTo>
                    <a:cubicBezTo>
                      <a:pt x="26" y="48"/>
                      <a:pt x="26" y="54"/>
                      <a:pt x="26" y="63"/>
                    </a:cubicBezTo>
                    <a:cubicBezTo>
                      <a:pt x="25" y="58"/>
                      <a:pt x="23" y="54"/>
                      <a:pt x="22" y="50"/>
                    </a:cubicBezTo>
                    <a:lnTo>
                      <a:pt x="26" y="43"/>
                    </a:lnTo>
                    <a:close/>
                    <a:moveTo>
                      <a:pt x="219" y="52"/>
                    </a:moveTo>
                    <a:cubicBezTo>
                      <a:pt x="203" y="88"/>
                      <a:pt x="203" y="88"/>
                      <a:pt x="203" y="88"/>
                    </a:cubicBezTo>
                    <a:cubicBezTo>
                      <a:pt x="202" y="89"/>
                      <a:pt x="200" y="90"/>
                      <a:pt x="198" y="89"/>
                    </a:cubicBezTo>
                    <a:cubicBezTo>
                      <a:pt x="196" y="88"/>
                      <a:pt x="195" y="87"/>
                      <a:pt x="196" y="85"/>
                    </a:cubicBezTo>
                    <a:cubicBezTo>
                      <a:pt x="196" y="85"/>
                      <a:pt x="196" y="85"/>
                      <a:pt x="196" y="85"/>
                    </a:cubicBezTo>
                    <a:cubicBezTo>
                      <a:pt x="196" y="84"/>
                      <a:pt x="197" y="82"/>
                      <a:pt x="198" y="80"/>
                    </a:cubicBezTo>
                    <a:cubicBezTo>
                      <a:pt x="198" y="79"/>
                      <a:pt x="198" y="78"/>
                      <a:pt x="198" y="77"/>
                    </a:cubicBezTo>
                    <a:cubicBezTo>
                      <a:pt x="198" y="77"/>
                      <a:pt x="198" y="77"/>
                      <a:pt x="198" y="77"/>
                    </a:cubicBezTo>
                    <a:cubicBezTo>
                      <a:pt x="199" y="74"/>
                      <a:pt x="201" y="71"/>
                      <a:pt x="202" y="68"/>
                    </a:cubicBezTo>
                    <a:cubicBezTo>
                      <a:pt x="205" y="59"/>
                      <a:pt x="208" y="50"/>
                      <a:pt x="208" y="50"/>
                    </a:cubicBezTo>
                    <a:cubicBezTo>
                      <a:pt x="208" y="49"/>
                      <a:pt x="208" y="48"/>
                      <a:pt x="207" y="48"/>
                    </a:cubicBezTo>
                    <a:cubicBezTo>
                      <a:pt x="198" y="35"/>
                      <a:pt x="198" y="35"/>
                      <a:pt x="198" y="35"/>
                    </a:cubicBezTo>
                    <a:cubicBezTo>
                      <a:pt x="197" y="34"/>
                      <a:pt x="196" y="34"/>
                      <a:pt x="195" y="34"/>
                    </a:cubicBezTo>
                    <a:cubicBezTo>
                      <a:pt x="194" y="34"/>
                      <a:pt x="194" y="35"/>
                      <a:pt x="194" y="36"/>
                    </a:cubicBezTo>
                    <a:cubicBezTo>
                      <a:pt x="194" y="36"/>
                      <a:pt x="194" y="50"/>
                      <a:pt x="194" y="76"/>
                    </a:cubicBezTo>
                    <a:cubicBezTo>
                      <a:pt x="193" y="80"/>
                      <a:pt x="192" y="83"/>
                      <a:pt x="191" y="83"/>
                    </a:cubicBezTo>
                    <a:cubicBezTo>
                      <a:pt x="191" y="84"/>
                      <a:pt x="191" y="84"/>
                      <a:pt x="191" y="84"/>
                    </a:cubicBezTo>
                    <a:cubicBezTo>
                      <a:pt x="190" y="87"/>
                      <a:pt x="192" y="90"/>
                      <a:pt x="194" y="92"/>
                    </a:cubicBezTo>
                    <a:cubicBezTo>
                      <a:pt x="194" y="110"/>
                      <a:pt x="194" y="129"/>
                      <a:pt x="194" y="144"/>
                    </a:cubicBezTo>
                    <a:cubicBezTo>
                      <a:pt x="194" y="151"/>
                      <a:pt x="195" y="157"/>
                      <a:pt x="195" y="162"/>
                    </a:cubicBezTo>
                    <a:cubicBezTo>
                      <a:pt x="195" y="165"/>
                      <a:pt x="195" y="167"/>
                      <a:pt x="195" y="169"/>
                    </a:cubicBezTo>
                    <a:cubicBezTo>
                      <a:pt x="195" y="169"/>
                      <a:pt x="195" y="169"/>
                      <a:pt x="195" y="169"/>
                    </a:cubicBezTo>
                    <a:cubicBezTo>
                      <a:pt x="194" y="171"/>
                      <a:pt x="192" y="173"/>
                      <a:pt x="189" y="173"/>
                    </a:cubicBezTo>
                    <a:cubicBezTo>
                      <a:pt x="186" y="173"/>
                      <a:pt x="183" y="171"/>
                      <a:pt x="183" y="168"/>
                    </a:cubicBezTo>
                    <a:cubicBezTo>
                      <a:pt x="177" y="92"/>
                      <a:pt x="177" y="92"/>
                      <a:pt x="177" y="92"/>
                    </a:cubicBezTo>
                    <a:cubicBezTo>
                      <a:pt x="177" y="91"/>
                      <a:pt x="176" y="90"/>
                      <a:pt x="175" y="90"/>
                    </a:cubicBezTo>
                    <a:cubicBezTo>
                      <a:pt x="174" y="90"/>
                      <a:pt x="173" y="91"/>
                      <a:pt x="173" y="92"/>
                    </a:cubicBezTo>
                    <a:cubicBezTo>
                      <a:pt x="167" y="168"/>
                      <a:pt x="167" y="168"/>
                      <a:pt x="167" y="168"/>
                    </a:cubicBezTo>
                    <a:cubicBezTo>
                      <a:pt x="166" y="171"/>
                      <a:pt x="164" y="173"/>
                      <a:pt x="161" y="173"/>
                    </a:cubicBezTo>
                    <a:cubicBezTo>
                      <a:pt x="158" y="173"/>
                      <a:pt x="155" y="171"/>
                      <a:pt x="155" y="169"/>
                    </a:cubicBezTo>
                    <a:cubicBezTo>
                      <a:pt x="155" y="169"/>
                      <a:pt x="155" y="169"/>
                      <a:pt x="155" y="169"/>
                    </a:cubicBezTo>
                    <a:cubicBezTo>
                      <a:pt x="155" y="167"/>
                      <a:pt x="155" y="166"/>
                      <a:pt x="155" y="163"/>
                    </a:cubicBezTo>
                    <a:cubicBezTo>
                      <a:pt x="156" y="159"/>
                      <a:pt x="156" y="153"/>
                      <a:pt x="156" y="147"/>
                    </a:cubicBezTo>
                    <a:cubicBezTo>
                      <a:pt x="156" y="133"/>
                      <a:pt x="157" y="116"/>
                      <a:pt x="157" y="98"/>
                    </a:cubicBezTo>
                    <a:cubicBezTo>
                      <a:pt x="158" y="78"/>
                      <a:pt x="158" y="58"/>
                      <a:pt x="159" y="44"/>
                    </a:cubicBezTo>
                    <a:cubicBezTo>
                      <a:pt x="159" y="44"/>
                      <a:pt x="159" y="44"/>
                      <a:pt x="159" y="44"/>
                    </a:cubicBezTo>
                    <a:cubicBezTo>
                      <a:pt x="159" y="33"/>
                      <a:pt x="159" y="27"/>
                      <a:pt x="159" y="27"/>
                    </a:cubicBezTo>
                    <a:cubicBezTo>
                      <a:pt x="159" y="25"/>
                      <a:pt x="158" y="24"/>
                      <a:pt x="157" y="24"/>
                    </a:cubicBezTo>
                    <a:cubicBezTo>
                      <a:pt x="157" y="24"/>
                      <a:pt x="157" y="24"/>
                      <a:pt x="157" y="24"/>
                    </a:cubicBezTo>
                    <a:cubicBezTo>
                      <a:pt x="155" y="24"/>
                      <a:pt x="154" y="25"/>
                      <a:pt x="154" y="27"/>
                    </a:cubicBezTo>
                    <a:cubicBezTo>
                      <a:pt x="154" y="32"/>
                      <a:pt x="154" y="37"/>
                      <a:pt x="154" y="43"/>
                    </a:cubicBezTo>
                    <a:cubicBezTo>
                      <a:pt x="144" y="57"/>
                      <a:pt x="144" y="57"/>
                      <a:pt x="144" y="57"/>
                    </a:cubicBezTo>
                    <a:cubicBezTo>
                      <a:pt x="119" y="71"/>
                      <a:pt x="119" y="71"/>
                      <a:pt x="119" y="71"/>
                    </a:cubicBezTo>
                    <a:cubicBezTo>
                      <a:pt x="120" y="68"/>
                      <a:pt x="119" y="65"/>
                      <a:pt x="117" y="63"/>
                    </a:cubicBezTo>
                    <a:cubicBezTo>
                      <a:pt x="117" y="63"/>
                      <a:pt x="117" y="63"/>
                      <a:pt x="117" y="63"/>
                    </a:cubicBezTo>
                    <a:cubicBezTo>
                      <a:pt x="117" y="63"/>
                      <a:pt x="116" y="63"/>
                      <a:pt x="116" y="63"/>
                    </a:cubicBezTo>
                    <a:cubicBezTo>
                      <a:pt x="124" y="57"/>
                      <a:pt x="136" y="47"/>
                      <a:pt x="136" y="47"/>
                    </a:cubicBezTo>
                    <a:cubicBezTo>
                      <a:pt x="136" y="47"/>
                      <a:pt x="137" y="47"/>
                      <a:pt x="137" y="47"/>
                    </a:cubicBezTo>
                    <a:cubicBezTo>
                      <a:pt x="137" y="47"/>
                      <a:pt x="151" y="22"/>
                      <a:pt x="155" y="15"/>
                    </a:cubicBezTo>
                    <a:cubicBezTo>
                      <a:pt x="155" y="15"/>
                      <a:pt x="155" y="15"/>
                      <a:pt x="155" y="15"/>
                    </a:cubicBezTo>
                    <a:cubicBezTo>
                      <a:pt x="157" y="11"/>
                      <a:pt x="161" y="4"/>
                      <a:pt x="177" y="4"/>
                    </a:cubicBezTo>
                    <a:cubicBezTo>
                      <a:pt x="177" y="4"/>
                      <a:pt x="177" y="4"/>
                      <a:pt x="177" y="4"/>
                    </a:cubicBezTo>
                    <a:cubicBezTo>
                      <a:pt x="194" y="4"/>
                      <a:pt x="196" y="8"/>
                      <a:pt x="201" y="16"/>
                    </a:cubicBezTo>
                    <a:cubicBezTo>
                      <a:pt x="218" y="42"/>
                      <a:pt x="218" y="42"/>
                      <a:pt x="218" y="42"/>
                    </a:cubicBezTo>
                    <a:cubicBezTo>
                      <a:pt x="220" y="45"/>
                      <a:pt x="220" y="49"/>
                      <a:pt x="219" y="52"/>
                    </a:cubicBezTo>
                    <a:close/>
                    <a:moveTo>
                      <a:pt x="198" y="43"/>
                    </a:moveTo>
                    <a:cubicBezTo>
                      <a:pt x="203" y="50"/>
                      <a:pt x="203" y="50"/>
                      <a:pt x="203" y="50"/>
                    </a:cubicBezTo>
                    <a:cubicBezTo>
                      <a:pt x="202" y="54"/>
                      <a:pt x="200" y="58"/>
                      <a:pt x="198" y="63"/>
                    </a:cubicBezTo>
                    <a:cubicBezTo>
                      <a:pt x="198" y="54"/>
                      <a:pt x="198" y="48"/>
                      <a:pt x="198" y="4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sz="3200"/>
              </a:p>
            </p:txBody>
          </p:sp>
        </p:grpSp>
      </p:grpSp>
      <p:cxnSp>
        <p:nvCxnSpPr>
          <p:cNvPr id="9" name="Straight Connector 8">
            <a:extLst>
              <a:ext uri="{FF2B5EF4-FFF2-40B4-BE49-F238E27FC236}">
                <a16:creationId xmlns:a16="http://schemas.microsoft.com/office/drawing/2014/main" id="{C8DC18FB-338E-EB20-2E29-1C37878B5C74}"/>
              </a:ext>
            </a:extLst>
          </p:cNvPr>
          <p:cNvCxnSpPr>
            <a:cxnSpLocks/>
          </p:cNvCxnSpPr>
          <p:nvPr/>
        </p:nvCxnSpPr>
        <p:spPr>
          <a:xfrm>
            <a:off x="7152913" y="1091618"/>
            <a:ext cx="4856207"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13" name="Group 12">
            <a:extLst>
              <a:ext uri="{FF2B5EF4-FFF2-40B4-BE49-F238E27FC236}">
                <a16:creationId xmlns:a16="http://schemas.microsoft.com/office/drawing/2014/main" id="{5DE8D6C9-81E4-E720-6FBD-35DF23192950}"/>
              </a:ext>
            </a:extLst>
          </p:cNvPr>
          <p:cNvGrpSpPr/>
          <p:nvPr/>
        </p:nvGrpSpPr>
        <p:grpSpPr>
          <a:xfrm>
            <a:off x="251052" y="4685227"/>
            <a:ext cx="731520" cy="731520"/>
            <a:chOff x="89682" y="4918907"/>
            <a:chExt cx="731520" cy="731520"/>
          </a:xfrm>
        </p:grpSpPr>
        <p:sp>
          <p:nvSpPr>
            <p:cNvPr id="61" name="Oval 17">
              <a:extLst>
                <a:ext uri="{FF2B5EF4-FFF2-40B4-BE49-F238E27FC236}">
                  <a16:creationId xmlns:a16="http://schemas.microsoft.com/office/drawing/2014/main" id="{2045FE9B-1C4B-F9D8-1E85-7A2991F2DAF5}"/>
                </a:ext>
              </a:extLst>
            </p:cNvPr>
            <p:cNvSpPr>
              <a:spLocks noChangeArrowheads="1"/>
            </p:cNvSpPr>
            <p:nvPr/>
          </p:nvSpPr>
          <p:spPr bwMode="auto">
            <a:xfrm>
              <a:off x="89682" y="4918907"/>
              <a:ext cx="731520" cy="731520"/>
            </a:xfrm>
            <a:prstGeom prst="ellipse">
              <a:avLst/>
            </a:prstGeom>
            <a:solidFill>
              <a:srgbClr val="00B0F0"/>
            </a:solidFill>
            <a:ln>
              <a:noFill/>
            </a:ln>
          </p:spPr>
          <p:txBody>
            <a:bodyPr vert="horz" wrap="square" lIns="91440" tIns="45720" rIns="91440" bIns="45720" numCol="1" anchor="t" anchorCtr="0" compatLnSpc="1">
              <a:prstTxWarp prst="textNoShape">
                <a:avLst/>
              </a:prstTxWarp>
            </a:bodyPr>
            <a:lstStyle/>
            <a:p>
              <a:endParaRPr lang="en-US"/>
            </a:p>
          </p:txBody>
        </p:sp>
        <p:sp>
          <p:nvSpPr>
            <p:cNvPr id="63" name="Freeform 40">
              <a:extLst>
                <a:ext uri="{FF2B5EF4-FFF2-40B4-BE49-F238E27FC236}">
                  <a16:creationId xmlns:a16="http://schemas.microsoft.com/office/drawing/2014/main" id="{1395CE8B-B604-92E6-23BA-EB8CD3D49193}"/>
                </a:ext>
              </a:extLst>
            </p:cNvPr>
            <p:cNvSpPr>
              <a:spLocks noEditPoints="1"/>
            </p:cNvSpPr>
            <p:nvPr/>
          </p:nvSpPr>
          <p:spPr bwMode="auto">
            <a:xfrm>
              <a:off x="283308" y="5117560"/>
              <a:ext cx="354350" cy="363909"/>
            </a:xfrm>
            <a:custGeom>
              <a:avLst/>
              <a:gdLst>
                <a:gd name="T0" fmla="*/ 283 w 283"/>
                <a:gd name="T1" fmla="*/ 46 h 369"/>
                <a:gd name="T2" fmla="*/ 0 w 283"/>
                <a:gd name="T3" fmla="*/ 46 h 369"/>
                <a:gd name="T4" fmla="*/ 10 w 283"/>
                <a:gd name="T5" fmla="*/ 133 h 369"/>
                <a:gd name="T6" fmla="*/ 0 w 283"/>
                <a:gd name="T7" fmla="*/ 219 h 369"/>
                <a:gd name="T8" fmla="*/ 0 w 283"/>
                <a:gd name="T9" fmla="*/ 253 h 369"/>
                <a:gd name="T10" fmla="*/ 142 w 283"/>
                <a:gd name="T11" fmla="*/ 369 h 369"/>
                <a:gd name="T12" fmla="*/ 283 w 283"/>
                <a:gd name="T13" fmla="*/ 253 h 369"/>
                <a:gd name="T14" fmla="*/ 283 w 283"/>
                <a:gd name="T15" fmla="*/ 219 h 369"/>
                <a:gd name="T16" fmla="*/ 274 w 283"/>
                <a:gd name="T17" fmla="*/ 133 h 369"/>
                <a:gd name="T18" fmla="*/ 274 w 283"/>
                <a:gd name="T19" fmla="*/ 323 h 369"/>
                <a:gd name="T20" fmla="*/ 10 w 283"/>
                <a:gd name="T21" fmla="*/ 323 h 369"/>
                <a:gd name="T22" fmla="*/ 142 w 283"/>
                <a:gd name="T23" fmla="*/ 299 h 369"/>
                <a:gd name="T24" fmla="*/ 274 w 283"/>
                <a:gd name="T25" fmla="*/ 323 h 369"/>
                <a:gd name="T26" fmla="*/ 10 w 283"/>
                <a:gd name="T27" fmla="*/ 253 h 369"/>
                <a:gd name="T28" fmla="*/ 142 w 283"/>
                <a:gd name="T29" fmla="*/ 265 h 369"/>
                <a:gd name="T30" fmla="*/ 274 w 283"/>
                <a:gd name="T31" fmla="*/ 253 h 369"/>
                <a:gd name="T32" fmla="*/ 274 w 283"/>
                <a:gd name="T33" fmla="*/ 219 h 369"/>
                <a:gd name="T34" fmla="*/ 263 w 283"/>
                <a:gd name="T35" fmla="*/ 233 h 369"/>
                <a:gd name="T36" fmla="*/ 20 w 283"/>
                <a:gd name="T37" fmla="*/ 233 h 369"/>
                <a:gd name="T38" fmla="*/ 10 w 283"/>
                <a:gd name="T39" fmla="*/ 219 h 369"/>
                <a:gd name="T40" fmla="*/ 142 w 283"/>
                <a:gd name="T41" fmla="*/ 195 h 369"/>
                <a:gd name="T42" fmla="*/ 274 w 283"/>
                <a:gd name="T43" fmla="*/ 219 h 369"/>
                <a:gd name="T44" fmla="*/ 10 w 283"/>
                <a:gd name="T45" fmla="*/ 150 h 369"/>
                <a:gd name="T46" fmla="*/ 142 w 283"/>
                <a:gd name="T47" fmla="*/ 161 h 369"/>
                <a:gd name="T48" fmla="*/ 274 w 283"/>
                <a:gd name="T49" fmla="*/ 150 h 369"/>
                <a:gd name="T50" fmla="*/ 274 w 283"/>
                <a:gd name="T51" fmla="*/ 115 h 369"/>
                <a:gd name="T52" fmla="*/ 263 w 283"/>
                <a:gd name="T53" fmla="*/ 129 h 369"/>
                <a:gd name="T54" fmla="*/ 21 w 283"/>
                <a:gd name="T55" fmla="*/ 129 h 369"/>
                <a:gd name="T56" fmla="*/ 10 w 283"/>
                <a:gd name="T57" fmla="*/ 115 h 369"/>
                <a:gd name="T58" fmla="*/ 142 w 283"/>
                <a:gd name="T59" fmla="*/ 92 h 369"/>
                <a:gd name="T60" fmla="*/ 274 w 283"/>
                <a:gd name="T61" fmla="*/ 115 h 369"/>
                <a:gd name="T62" fmla="*/ 10 w 283"/>
                <a:gd name="T63" fmla="*/ 46 h 369"/>
                <a:gd name="T64" fmla="*/ 274 w 283"/>
                <a:gd name="T65" fmla="*/ 46 h 3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83" h="369">
                  <a:moveTo>
                    <a:pt x="283" y="115"/>
                  </a:moveTo>
                  <a:cubicBezTo>
                    <a:pt x="283" y="46"/>
                    <a:pt x="283" y="46"/>
                    <a:pt x="283" y="46"/>
                  </a:cubicBezTo>
                  <a:cubicBezTo>
                    <a:pt x="283" y="16"/>
                    <a:pt x="210" y="0"/>
                    <a:pt x="142" y="0"/>
                  </a:cubicBezTo>
                  <a:cubicBezTo>
                    <a:pt x="73" y="0"/>
                    <a:pt x="0" y="16"/>
                    <a:pt x="0" y="46"/>
                  </a:cubicBezTo>
                  <a:cubicBezTo>
                    <a:pt x="0" y="115"/>
                    <a:pt x="0" y="115"/>
                    <a:pt x="0" y="115"/>
                  </a:cubicBezTo>
                  <a:cubicBezTo>
                    <a:pt x="0" y="122"/>
                    <a:pt x="4" y="128"/>
                    <a:pt x="10" y="133"/>
                  </a:cubicBezTo>
                  <a:cubicBezTo>
                    <a:pt x="3" y="138"/>
                    <a:pt x="0" y="144"/>
                    <a:pt x="0" y="150"/>
                  </a:cubicBezTo>
                  <a:cubicBezTo>
                    <a:pt x="0" y="219"/>
                    <a:pt x="0" y="219"/>
                    <a:pt x="0" y="219"/>
                  </a:cubicBezTo>
                  <a:cubicBezTo>
                    <a:pt x="0" y="226"/>
                    <a:pt x="4" y="231"/>
                    <a:pt x="10" y="236"/>
                  </a:cubicBezTo>
                  <a:cubicBezTo>
                    <a:pt x="3" y="242"/>
                    <a:pt x="0" y="247"/>
                    <a:pt x="0" y="253"/>
                  </a:cubicBezTo>
                  <a:cubicBezTo>
                    <a:pt x="0" y="323"/>
                    <a:pt x="0" y="323"/>
                    <a:pt x="0" y="323"/>
                  </a:cubicBezTo>
                  <a:cubicBezTo>
                    <a:pt x="0" y="353"/>
                    <a:pt x="73" y="369"/>
                    <a:pt x="142" y="369"/>
                  </a:cubicBezTo>
                  <a:cubicBezTo>
                    <a:pt x="210" y="369"/>
                    <a:pt x="283" y="353"/>
                    <a:pt x="283" y="323"/>
                  </a:cubicBezTo>
                  <a:cubicBezTo>
                    <a:pt x="283" y="253"/>
                    <a:pt x="283" y="253"/>
                    <a:pt x="283" y="253"/>
                  </a:cubicBezTo>
                  <a:cubicBezTo>
                    <a:pt x="283" y="247"/>
                    <a:pt x="280" y="242"/>
                    <a:pt x="274" y="236"/>
                  </a:cubicBezTo>
                  <a:cubicBezTo>
                    <a:pt x="280" y="231"/>
                    <a:pt x="283" y="226"/>
                    <a:pt x="283" y="219"/>
                  </a:cubicBezTo>
                  <a:cubicBezTo>
                    <a:pt x="283" y="150"/>
                    <a:pt x="283" y="150"/>
                    <a:pt x="283" y="150"/>
                  </a:cubicBezTo>
                  <a:cubicBezTo>
                    <a:pt x="283" y="144"/>
                    <a:pt x="280" y="138"/>
                    <a:pt x="274" y="133"/>
                  </a:cubicBezTo>
                  <a:cubicBezTo>
                    <a:pt x="280" y="128"/>
                    <a:pt x="283" y="122"/>
                    <a:pt x="283" y="115"/>
                  </a:cubicBezTo>
                  <a:close/>
                  <a:moveTo>
                    <a:pt x="274" y="323"/>
                  </a:moveTo>
                  <a:cubicBezTo>
                    <a:pt x="274" y="340"/>
                    <a:pt x="220" y="359"/>
                    <a:pt x="142" y="359"/>
                  </a:cubicBezTo>
                  <a:cubicBezTo>
                    <a:pt x="64" y="359"/>
                    <a:pt x="10" y="340"/>
                    <a:pt x="10" y="323"/>
                  </a:cubicBezTo>
                  <a:cubicBezTo>
                    <a:pt x="10" y="271"/>
                    <a:pt x="10" y="271"/>
                    <a:pt x="10" y="271"/>
                  </a:cubicBezTo>
                  <a:cubicBezTo>
                    <a:pt x="31" y="289"/>
                    <a:pt x="88" y="299"/>
                    <a:pt x="142" y="299"/>
                  </a:cubicBezTo>
                  <a:cubicBezTo>
                    <a:pt x="196" y="299"/>
                    <a:pt x="252" y="289"/>
                    <a:pt x="274" y="271"/>
                  </a:cubicBezTo>
                  <a:lnTo>
                    <a:pt x="274" y="323"/>
                  </a:lnTo>
                  <a:close/>
                  <a:moveTo>
                    <a:pt x="142" y="290"/>
                  </a:moveTo>
                  <a:cubicBezTo>
                    <a:pt x="64" y="290"/>
                    <a:pt x="10" y="271"/>
                    <a:pt x="10" y="253"/>
                  </a:cubicBezTo>
                  <a:cubicBezTo>
                    <a:pt x="10" y="249"/>
                    <a:pt x="14" y="245"/>
                    <a:pt x="18" y="242"/>
                  </a:cubicBezTo>
                  <a:cubicBezTo>
                    <a:pt x="43" y="257"/>
                    <a:pt x="94" y="265"/>
                    <a:pt x="142" y="265"/>
                  </a:cubicBezTo>
                  <a:cubicBezTo>
                    <a:pt x="190" y="265"/>
                    <a:pt x="240" y="257"/>
                    <a:pt x="266" y="242"/>
                  </a:cubicBezTo>
                  <a:cubicBezTo>
                    <a:pt x="270" y="245"/>
                    <a:pt x="274" y="249"/>
                    <a:pt x="274" y="253"/>
                  </a:cubicBezTo>
                  <a:cubicBezTo>
                    <a:pt x="274" y="271"/>
                    <a:pt x="220" y="290"/>
                    <a:pt x="142" y="290"/>
                  </a:cubicBezTo>
                  <a:close/>
                  <a:moveTo>
                    <a:pt x="274" y="219"/>
                  </a:moveTo>
                  <a:cubicBezTo>
                    <a:pt x="274" y="223"/>
                    <a:pt x="271" y="228"/>
                    <a:pt x="264" y="232"/>
                  </a:cubicBezTo>
                  <a:cubicBezTo>
                    <a:pt x="264" y="232"/>
                    <a:pt x="264" y="232"/>
                    <a:pt x="263" y="233"/>
                  </a:cubicBezTo>
                  <a:cubicBezTo>
                    <a:pt x="244" y="245"/>
                    <a:pt x="199" y="255"/>
                    <a:pt x="142" y="255"/>
                  </a:cubicBezTo>
                  <a:cubicBezTo>
                    <a:pt x="84" y="255"/>
                    <a:pt x="40" y="245"/>
                    <a:pt x="20" y="233"/>
                  </a:cubicBezTo>
                  <a:cubicBezTo>
                    <a:pt x="20" y="232"/>
                    <a:pt x="20" y="232"/>
                    <a:pt x="19" y="232"/>
                  </a:cubicBezTo>
                  <a:cubicBezTo>
                    <a:pt x="13" y="228"/>
                    <a:pt x="10" y="223"/>
                    <a:pt x="10" y="219"/>
                  </a:cubicBezTo>
                  <a:cubicBezTo>
                    <a:pt x="10" y="167"/>
                    <a:pt x="10" y="167"/>
                    <a:pt x="10" y="167"/>
                  </a:cubicBezTo>
                  <a:cubicBezTo>
                    <a:pt x="31" y="186"/>
                    <a:pt x="88" y="195"/>
                    <a:pt x="142" y="195"/>
                  </a:cubicBezTo>
                  <a:cubicBezTo>
                    <a:pt x="196" y="195"/>
                    <a:pt x="252" y="186"/>
                    <a:pt x="274" y="167"/>
                  </a:cubicBezTo>
                  <a:lnTo>
                    <a:pt x="274" y="219"/>
                  </a:lnTo>
                  <a:close/>
                  <a:moveTo>
                    <a:pt x="142" y="186"/>
                  </a:moveTo>
                  <a:cubicBezTo>
                    <a:pt x="64" y="186"/>
                    <a:pt x="10" y="167"/>
                    <a:pt x="10" y="150"/>
                  </a:cubicBezTo>
                  <a:cubicBezTo>
                    <a:pt x="10" y="145"/>
                    <a:pt x="14" y="141"/>
                    <a:pt x="18" y="138"/>
                  </a:cubicBezTo>
                  <a:cubicBezTo>
                    <a:pt x="43" y="153"/>
                    <a:pt x="94" y="161"/>
                    <a:pt x="142" y="161"/>
                  </a:cubicBezTo>
                  <a:cubicBezTo>
                    <a:pt x="190" y="161"/>
                    <a:pt x="240" y="153"/>
                    <a:pt x="266" y="138"/>
                  </a:cubicBezTo>
                  <a:cubicBezTo>
                    <a:pt x="270" y="141"/>
                    <a:pt x="274" y="145"/>
                    <a:pt x="274" y="150"/>
                  </a:cubicBezTo>
                  <a:cubicBezTo>
                    <a:pt x="274" y="167"/>
                    <a:pt x="220" y="186"/>
                    <a:pt x="142" y="186"/>
                  </a:cubicBezTo>
                  <a:close/>
                  <a:moveTo>
                    <a:pt x="274" y="115"/>
                  </a:moveTo>
                  <a:cubicBezTo>
                    <a:pt x="274" y="120"/>
                    <a:pt x="271" y="124"/>
                    <a:pt x="264" y="128"/>
                  </a:cubicBezTo>
                  <a:cubicBezTo>
                    <a:pt x="264" y="128"/>
                    <a:pt x="263" y="129"/>
                    <a:pt x="263" y="129"/>
                  </a:cubicBezTo>
                  <a:cubicBezTo>
                    <a:pt x="243" y="142"/>
                    <a:pt x="199" y="152"/>
                    <a:pt x="142" y="152"/>
                  </a:cubicBezTo>
                  <a:cubicBezTo>
                    <a:pt x="85" y="152"/>
                    <a:pt x="40" y="142"/>
                    <a:pt x="21" y="129"/>
                  </a:cubicBezTo>
                  <a:cubicBezTo>
                    <a:pt x="20" y="129"/>
                    <a:pt x="20" y="128"/>
                    <a:pt x="19" y="128"/>
                  </a:cubicBezTo>
                  <a:cubicBezTo>
                    <a:pt x="13" y="124"/>
                    <a:pt x="10" y="120"/>
                    <a:pt x="10" y="115"/>
                  </a:cubicBezTo>
                  <a:cubicBezTo>
                    <a:pt x="10" y="63"/>
                    <a:pt x="10" y="63"/>
                    <a:pt x="10" y="63"/>
                  </a:cubicBezTo>
                  <a:cubicBezTo>
                    <a:pt x="31" y="82"/>
                    <a:pt x="88" y="92"/>
                    <a:pt x="142" y="92"/>
                  </a:cubicBezTo>
                  <a:cubicBezTo>
                    <a:pt x="196" y="92"/>
                    <a:pt x="252" y="82"/>
                    <a:pt x="274" y="63"/>
                  </a:cubicBezTo>
                  <a:lnTo>
                    <a:pt x="274" y="115"/>
                  </a:lnTo>
                  <a:close/>
                  <a:moveTo>
                    <a:pt x="142" y="82"/>
                  </a:moveTo>
                  <a:cubicBezTo>
                    <a:pt x="64" y="82"/>
                    <a:pt x="10" y="63"/>
                    <a:pt x="10" y="46"/>
                  </a:cubicBezTo>
                  <a:cubicBezTo>
                    <a:pt x="10" y="29"/>
                    <a:pt x="64" y="10"/>
                    <a:pt x="142" y="10"/>
                  </a:cubicBezTo>
                  <a:cubicBezTo>
                    <a:pt x="220" y="10"/>
                    <a:pt x="274" y="29"/>
                    <a:pt x="274" y="46"/>
                  </a:cubicBezTo>
                  <a:cubicBezTo>
                    <a:pt x="274" y="63"/>
                    <a:pt x="220" y="82"/>
                    <a:pt x="142" y="82"/>
                  </a:cubicBezTo>
                  <a:close/>
                </a:path>
              </a:pathLst>
            </a:custGeom>
            <a:solidFill>
              <a:srgbClr val="FFFFFF"/>
            </a:solidFill>
            <a:ln>
              <a:noFill/>
            </a:ln>
          </p:spPr>
          <p:txBody>
            <a:bodyPr vert="horz" wrap="square" lIns="91440" tIns="45720" rIns="91440" bIns="45720" numCol="1" anchor="t" anchorCtr="0" compatLnSpc="1">
              <a:prstTxWarp prst="textNoShape">
                <a:avLst/>
              </a:prstTxWarp>
            </a:bodyPr>
            <a:lstStyle/>
            <a:p>
              <a:endParaRPr lang="en-US"/>
            </a:p>
          </p:txBody>
        </p:sp>
      </p:grpSp>
      <p:grpSp>
        <p:nvGrpSpPr>
          <p:cNvPr id="2" name="Group 1">
            <a:extLst>
              <a:ext uri="{FF2B5EF4-FFF2-40B4-BE49-F238E27FC236}">
                <a16:creationId xmlns:a16="http://schemas.microsoft.com/office/drawing/2014/main" id="{4E9ED42F-C7F7-800F-29C4-EA1BED69C4B0}"/>
              </a:ext>
            </a:extLst>
          </p:cNvPr>
          <p:cNvGrpSpPr/>
          <p:nvPr/>
        </p:nvGrpSpPr>
        <p:grpSpPr>
          <a:xfrm>
            <a:off x="251052" y="5590586"/>
            <a:ext cx="731520" cy="731520"/>
            <a:chOff x="251052" y="5590586"/>
            <a:chExt cx="731520" cy="731520"/>
          </a:xfrm>
        </p:grpSpPr>
        <p:sp>
          <p:nvSpPr>
            <p:cNvPr id="64" name="Oval 33">
              <a:extLst>
                <a:ext uri="{FF2B5EF4-FFF2-40B4-BE49-F238E27FC236}">
                  <a16:creationId xmlns:a16="http://schemas.microsoft.com/office/drawing/2014/main" id="{2B35F392-7D31-90D0-81C2-815670254BDF}"/>
                </a:ext>
              </a:extLst>
            </p:cNvPr>
            <p:cNvSpPr>
              <a:spLocks noChangeArrowheads="1"/>
            </p:cNvSpPr>
            <p:nvPr/>
          </p:nvSpPr>
          <p:spPr bwMode="auto">
            <a:xfrm>
              <a:off x="251052" y="5590586"/>
              <a:ext cx="731520" cy="731520"/>
            </a:xfrm>
            <a:prstGeom prst="ellipse">
              <a:avLst/>
            </a:prstGeom>
            <a:solidFill>
              <a:srgbClr val="00B0F0"/>
            </a:solidFill>
            <a:ln>
              <a:noFill/>
            </a:ln>
          </p:spPr>
          <p:txBody>
            <a:bodyPr vert="horz" wrap="square" lIns="91440" tIns="45720" rIns="91440" bIns="45720" numCol="1" anchor="t" anchorCtr="0" compatLnSpc="1">
              <a:prstTxWarp prst="textNoShape">
                <a:avLst/>
              </a:prstTxWarp>
            </a:bodyPr>
            <a:lstStyle/>
            <a:p>
              <a:endParaRPr lang="en-US"/>
            </a:p>
          </p:txBody>
        </p:sp>
        <p:sp>
          <p:nvSpPr>
            <p:cNvPr id="65" name="Freeform 110">
              <a:extLst>
                <a:ext uri="{FF2B5EF4-FFF2-40B4-BE49-F238E27FC236}">
                  <a16:creationId xmlns:a16="http://schemas.microsoft.com/office/drawing/2014/main" id="{D628C77B-69F7-43AE-AA0F-92EE85EF2D9A}"/>
                </a:ext>
              </a:extLst>
            </p:cNvPr>
            <p:cNvSpPr>
              <a:spLocks noEditPoints="1"/>
            </p:cNvSpPr>
            <p:nvPr/>
          </p:nvSpPr>
          <p:spPr bwMode="auto">
            <a:xfrm>
              <a:off x="347582" y="5723213"/>
              <a:ext cx="490372" cy="458929"/>
            </a:xfrm>
            <a:custGeom>
              <a:avLst/>
              <a:gdLst>
                <a:gd name="T0" fmla="*/ 196 w 577"/>
                <a:gd name="T1" fmla="*/ 432 h 646"/>
                <a:gd name="T2" fmla="*/ 292 w 577"/>
                <a:gd name="T3" fmla="*/ 304 h 646"/>
                <a:gd name="T4" fmla="*/ 361 w 577"/>
                <a:gd name="T5" fmla="*/ 355 h 646"/>
                <a:gd name="T6" fmla="*/ 292 w 577"/>
                <a:gd name="T7" fmla="*/ 318 h 646"/>
                <a:gd name="T8" fmla="*/ 210 w 577"/>
                <a:gd name="T9" fmla="*/ 432 h 646"/>
                <a:gd name="T10" fmla="*/ 351 w 577"/>
                <a:gd name="T11" fmla="*/ 511 h 646"/>
                <a:gd name="T12" fmla="*/ 363 w 577"/>
                <a:gd name="T13" fmla="*/ 519 h 646"/>
                <a:gd name="T14" fmla="*/ 299 w 577"/>
                <a:gd name="T15" fmla="*/ 406 h 646"/>
                <a:gd name="T16" fmla="*/ 169 w 577"/>
                <a:gd name="T17" fmla="*/ 399 h 646"/>
                <a:gd name="T18" fmla="*/ 169 w 577"/>
                <a:gd name="T19" fmla="*/ 413 h 646"/>
                <a:gd name="T20" fmla="*/ 299 w 577"/>
                <a:gd name="T21" fmla="*/ 406 h 646"/>
                <a:gd name="T22" fmla="*/ 299 w 577"/>
                <a:gd name="T23" fmla="*/ 460 h 646"/>
                <a:gd name="T24" fmla="*/ 169 w 577"/>
                <a:gd name="T25" fmla="*/ 453 h 646"/>
                <a:gd name="T26" fmla="*/ 169 w 577"/>
                <a:gd name="T27" fmla="*/ 467 h 646"/>
                <a:gd name="T28" fmla="*/ 364 w 577"/>
                <a:gd name="T29" fmla="*/ 219 h 646"/>
                <a:gd name="T30" fmla="*/ 350 w 577"/>
                <a:gd name="T31" fmla="*/ 216 h 646"/>
                <a:gd name="T32" fmla="*/ 226 w 577"/>
                <a:gd name="T33" fmla="*/ 216 h 646"/>
                <a:gd name="T34" fmla="*/ 213 w 577"/>
                <a:gd name="T35" fmla="*/ 219 h 646"/>
                <a:gd name="T36" fmla="*/ 364 w 577"/>
                <a:gd name="T37" fmla="*/ 219 h 646"/>
                <a:gd name="T38" fmla="*/ 364 w 577"/>
                <a:gd name="T39" fmla="*/ 213 h 646"/>
                <a:gd name="T40" fmla="*/ 447 w 577"/>
                <a:gd name="T41" fmla="*/ 80 h 646"/>
                <a:gd name="T42" fmla="*/ 430 w 577"/>
                <a:gd name="T43" fmla="*/ 37 h 646"/>
                <a:gd name="T44" fmla="*/ 377 w 577"/>
                <a:gd name="T45" fmla="*/ 51 h 646"/>
                <a:gd name="T46" fmla="*/ 341 w 577"/>
                <a:gd name="T47" fmla="*/ 28 h 646"/>
                <a:gd name="T48" fmla="*/ 236 w 577"/>
                <a:gd name="T49" fmla="*/ 28 h 646"/>
                <a:gd name="T50" fmla="*/ 200 w 577"/>
                <a:gd name="T51" fmla="*/ 51 h 646"/>
                <a:gd name="T52" fmla="*/ 185 w 577"/>
                <a:gd name="T53" fmla="*/ 47 h 646"/>
                <a:gd name="T54" fmla="*/ 119 w 577"/>
                <a:gd name="T55" fmla="*/ 51 h 646"/>
                <a:gd name="T56" fmla="*/ 134 w 577"/>
                <a:gd name="T57" fmla="*/ 83 h 646"/>
                <a:gd name="T58" fmla="*/ 0 w 577"/>
                <a:gd name="T59" fmla="*/ 462 h 646"/>
                <a:gd name="T60" fmla="*/ 577 w 577"/>
                <a:gd name="T61" fmla="*/ 462 h 646"/>
                <a:gd name="T62" fmla="*/ 200 w 577"/>
                <a:gd name="T63" fmla="*/ 65 h 646"/>
                <a:gd name="T64" fmla="*/ 243 w 577"/>
                <a:gd name="T65" fmla="*/ 41 h 646"/>
                <a:gd name="T66" fmla="*/ 288 w 577"/>
                <a:gd name="T67" fmla="*/ 14 h 646"/>
                <a:gd name="T68" fmla="*/ 334 w 577"/>
                <a:gd name="T69" fmla="*/ 41 h 646"/>
                <a:gd name="T70" fmla="*/ 398 w 577"/>
                <a:gd name="T71" fmla="*/ 59 h 646"/>
                <a:gd name="T72" fmla="*/ 445 w 577"/>
                <a:gd name="T73" fmla="*/ 56 h 646"/>
                <a:gd name="T74" fmla="*/ 435 w 577"/>
                <a:gd name="T75" fmla="*/ 72 h 646"/>
                <a:gd name="T76" fmla="*/ 355 w 577"/>
                <a:gd name="T77" fmla="*/ 224 h 646"/>
                <a:gd name="T78" fmla="*/ 288 w 577"/>
                <a:gd name="T79" fmla="*/ 632 h 646"/>
                <a:gd name="T80" fmla="*/ 222 w 577"/>
                <a:gd name="T81" fmla="*/ 224 h 646"/>
                <a:gd name="T82" fmla="*/ 142 w 577"/>
                <a:gd name="T83" fmla="*/ 72 h 646"/>
                <a:gd name="T84" fmla="*/ 132 w 577"/>
                <a:gd name="T85" fmla="*/ 56 h 646"/>
                <a:gd name="T86" fmla="*/ 179 w 577"/>
                <a:gd name="T87" fmla="*/ 59 h 6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577" h="646">
                  <a:moveTo>
                    <a:pt x="292" y="561"/>
                  </a:moveTo>
                  <a:cubicBezTo>
                    <a:pt x="233" y="561"/>
                    <a:pt x="196" y="510"/>
                    <a:pt x="196" y="432"/>
                  </a:cubicBezTo>
                  <a:cubicBezTo>
                    <a:pt x="196" y="395"/>
                    <a:pt x="204" y="363"/>
                    <a:pt x="221" y="340"/>
                  </a:cubicBezTo>
                  <a:cubicBezTo>
                    <a:pt x="238" y="316"/>
                    <a:pt x="263" y="304"/>
                    <a:pt x="292" y="304"/>
                  </a:cubicBezTo>
                  <a:cubicBezTo>
                    <a:pt x="320" y="304"/>
                    <a:pt x="344" y="317"/>
                    <a:pt x="363" y="345"/>
                  </a:cubicBezTo>
                  <a:cubicBezTo>
                    <a:pt x="365" y="348"/>
                    <a:pt x="364" y="353"/>
                    <a:pt x="361" y="355"/>
                  </a:cubicBezTo>
                  <a:cubicBezTo>
                    <a:pt x="358" y="357"/>
                    <a:pt x="354" y="356"/>
                    <a:pt x="351" y="353"/>
                  </a:cubicBezTo>
                  <a:cubicBezTo>
                    <a:pt x="335" y="329"/>
                    <a:pt x="316" y="318"/>
                    <a:pt x="292" y="318"/>
                  </a:cubicBezTo>
                  <a:cubicBezTo>
                    <a:pt x="267" y="318"/>
                    <a:pt x="247" y="328"/>
                    <a:pt x="232" y="348"/>
                  </a:cubicBezTo>
                  <a:cubicBezTo>
                    <a:pt x="218" y="369"/>
                    <a:pt x="210" y="398"/>
                    <a:pt x="210" y="432"/>
                  </a:cubicBezTo>
                  <a:cubicBezTo>
                    <a:pt x="210" y="502"/>
                    <a:pt x="242" y="547"/>
                    <a:pt x="292" y="547"/>
                  </a:cubicBezTo>
                  <a:cubicBezTo>
                    <a:pt x="316" y="547"/>
                    <a:pt x="335" y="535"/>
                    <a:pt x="351" y="511"/>
                  </a:cubicBezTo>
                  <a:cubicBezTo>
                    <a:pt x="354" y="508"/>
                    <a:pt x="358" y="507"/>
                    <a:pt x="361" y="509"/>
                  </a:cubicBezTo>
                  <a:cubicBezTo>
                    <a:pt x="364" y="512"/>
                    <a:pt x="365" y="516"/>
                    <a:pt x="363" y="519"/>
                  </a:cubicBezTo>
                  <a:cubicBezTo>
                    <a:pt x="344" y="547"/>
                    <a:pt x="320" y="561"/>
                    <a:pt x="292" y="561"/>
                  </a:cubicBezTo>
                  <a:close/>
                  <a:moveTo>
                    <a:pt x="299" y="406"/>
                  </a:moveTo>
                  <a:cubicBezTo>
                    <a:pt x="299" y="402"/>
                    <a:pt x="296" y="399"/>
                    <a:pt x="292" y="399"/>
                  </a:cubicBezTo>
                  <a:cubicBezTo>
                    <a:pt x="169" y="399"/>
                    <a:pt x="169" y="399"/>
                    <a:pt x="169" y="399"/>
                  </a:cubicBezTo>
                  <a:cubicBezTo>
                    <a:pt x="165" y="399"/>
                    <a:pt x="162" y="402"/>
                    <a:pt x="162" y="406"/>
                  </a:cubicBezTo>
                  <a:cubicBezTo>
                    <a:pt x="162" y="410"/>
                    <a:pt x="165" y="413"/>
                    <a:pt x="169" y="413"/>
                  </a:cubicBezTo>
                  <a:cubicBezTo>
                    <a:pt x="292" y="413"/>
                    <a:pt x="292" y="413"/>
                    <a:pt x="292" y="413"/>
                  </a:cubicBezTo>
                  <a:cubicBezTo>
                    <a:pt x="296" y="413"/>
                    <a:pt x="299" y="410"/>
                    <a:pt x="299" y="406"/>
                  </a:cubicBezTo>
                  <a:close/>
                  <a:moveTo>
                    <a:pt x="292" y="467"/>
                  </a:moveTo>
                  <a:cubicBezTo>
                    <a:pt x="296" y="467"/>
                    <a:pt x="299" y="464"/>
                    <a:pt x="299" y="460"/>
                  </a:cubicBezTo>
                  <a:cubicBezTo>
                    <a:pt x="299" y="456"/>
                    <a:pt x="296" y="453"/>
                    <a:pt x="292" y="453"/>
                  </a:cubicBezTo>
                  <a:cubicBezTo>
                    <a:pt x="169" y="453"/>
                    <a:pt x="169" y="453"/>
                    <a:pt x="169" y="453"/>
                  </a:cubicBezTo>
                  <a:cubicBezTo>
                    <a:pt x="165" y="453"/>
                    <a:pt x="162" y="456"/>
                    <a:pt x="162" y="460"/>
                  </a:cubicBezTo>
                  <a:cubicBezTo>
                    <a:pt x="162" y="464"/>
                    <a:pt x="165" y="467"/>
                    <a:pt x="169" y="467"/>
                  </a:cubicBezTo>
                  <a:lnTo>
                    <a:pt x="292" y="467"/>
                  </a:lnTo>
                  <a:close/>
                  <a:moveTo>
                    <a:pt x="364" y="219"/>
                  </a:moveTo>
                  <a:cubicBezTo>
                    <a:pt x="350" y="216"/>
                    <a:pt x="350" y="216"/>
                    <a:pt x="350" y="216"/>
                  </a:cubicBezTo>
                  <a:cubicBezTo>
                    <a:pt x="350" y="216"/>
                    <a:pt x="350" y="216"/>
                    <a:pt x="350" y="216"/>
                  </a:cubicBezTo>
                  <a:cubicBezTo>
                    <a:pt x="350" y="216"/>
                    <a:pt x="344" y="231"/>
                    <a:pt x="288" y="231"/>
                  </a:cubicBezTo>
                  <a:cubicBezTo>
                    <a:pt x="233" y="231"/>
                    <a:pt x="227" y="216"/>
                    <a:pt x="226" y="216"/>
                  </a:cubicBezTo>
                  <a:cubicBezTo>
                    <a:pt x="227" y="216"/>
                    <a:pt x="227" y="216"/>
                    <a:pt x="227" y="216"/>
                  </a:cubicBezTo>
                  <a:cubicBezTo>
                    <a:pt x="213" y="219"/>
                    <a:pt x="213" y="219"/>
                    <a:pt x="213" y="219"/>
                  </a:cubicBezTo>
                  <a:cubicBezTo>
                    <a:pt x="214" y="224"/>
                    <a:pt x="222" y="245"/>
                    <a:pt x="288" y="245"/>
                  </a:cubicBezTo>
                  <a:cubicBezTo>
                    <a:pt x="355" y="245"/>
                    <a:pt x="363" y="224"/>
                    <a:pt x="364" y="219"/>
                  </a:cubicBezTo>
                  <a:close/>
                  <a:moveTo>
                    <a:pt x="577" y="462"/>
                  </a:moveTo>
                  <a:cubicBezTo>
                    <a:pt x="577" y="344"/>
                    <a:pt x="452" y="245"/>
                    <a:pt x="364" y="213"/>
                  </a:cubicBezTo>
                  <a:cubicBezTo>
                    <a:pt x="366" y="181"/>
                    <a:pt x="381" y="134"/>
                    <a:pt x="443" y="83"/>
                  </a:cubicBezTo>
                  <a:cubicBezTo>
                    <a:pt x="445" y="81"/>
                    <a:pt x="447" y="80"/>
                    <a:pt x="447" y="80"/>
                  </a:cubicBezTo>
                  <a:cubicBezTo>
                    <a:pt x="461" y="67"/>
                    <a:pt x="461" y="57"/>
                    <a:pt x="458" y="51"/>
                  </a:cubicBezTo>
                  <a:cubicBezTo>
                    <a:pt x="455" y="42"/>
                    <a:pt x="444" y="37"/>
                    <a:pt x="430" y="37"/>
                  </a:cubicBezTo>
                  <a:cubicBezTo>
                    <a:pt x="418" y="37"/>
                    <a:pt x="405" y="41"/>
                    <a:pt x="392" y="47"/>
                  </a:cubicBezTo>
                  <a:cubicBezTo>
                    <a:pt x="387" y="49"/>
                    <a:pt x="382" y="51"/>
                    <a:pt x="377" y="51"/>
                  </a:cubicBezTo>
                  <a:cubicBezTo>
                    <a:pt x="365" y="51"/>
                    <a:pt x="355" y="43"/>
                    <a:pt x="344" y="31"/>
                  </a:cubicBezTo>
                  <a:cubicBezTo>
                    <a:pt x="341" y="28"/>
                    <a:pt x="341" y="28"/>
                    <a:pt x="341" y="28"/>
                  </a:cubicBezTo>
                  <a:cubicBezTo>
                    <a:pt x="328" y="15"/>
                    <a:pt x="314" y="0"/>
                    <a:pt x="288" y="0"/>
                  </a:cubicBezTo>
                  <a:cubicBezTo>
                    <a:pt x="263" y="0"/>
                    <a:pt x="249" y="15"/>
                    <a:pt x="236" y="28"/>
                  </a:cubicBezTo>
                  <a:cubicBezTo>
                    <a:pt x="233" y="31"/>
                    <a:pt x="233" y="31"/>
                    <a:pt x="233" y="31"/>
                  </a:cubicBezTo>
                  <a:cubicBezTo>
                    <a:pt x="222" y="43"/>
                    <a:pt x="212" y="51"/>
                    <a:pt x="200" y="51"/>
                  </a:cubicBezTo>
                  <a:cubicBezTo>
                    <a:pt x="200" y="51"/>
                    <a:pt x="200" y="51"/>
                    <a:pt x="200" y="51"/>
                  </a:cubicBezTo>
                  <a:cubicBezTo>
                    <a:pt x="195" y="51"/>
                    <a:pt x="190" y="49"/>
                    <a:pt x="185" y="47"/>
                  </a:cubicBezTo>
                  <a:cubicBezTo>
                    <a:pt x="172" y="41"/>
                    <a:pt x="159" y="37"/>
                    <a:pt x="147" y="37"/>
                  </a:cubicBezTo>
                  <a:cubicBezTo>
                    <a:pt x="133" y="37"/>
                    <a:pt x="122" y="42"/>
                    <a:pt x="119" y="51"/>
                  </a:cubicBezTo>
                  <a:cubicBezTo>
                    <a:pt x="116" y="57"/>
                    <a:pt x="116" y="67"/>
                    <a:pt x="130" y="80"/>
                  </a:cubicBezTo>
                  <a:cubicBezTo>
                    <a:pt x="130" y="80"/>
                    <a:pt x="132" y="81"/>
                    <a:pt x="134" y="83"/>
                  </a:cubicBezTo>
                  <a:cubicBezTo>
                    <a:pt x="196" y="134"/>
                    <a:pt x="211" y="181"/>
                    <a:pt x="213" y="213"/>
                  </a:cubicBezTo>
                  <a:cubicBezTo>
                    <a:pt x="125" y="245"/>
                    <a:pt x="0" y="344"/>
                    <a:pt x="0" y="462"/>
                  </a:cubicBezTo>
                  <a:cubicBezTo>
                    <a:pt x="0" y="579"/>
                    <a:pt x="47" y="646"/>
                    <a:pt x="288" y="646"/>
                  </a:cubicBezTo>
                  <a:cubicBezTo>
                    <a:pt x="530" y="646"/>
                    <a:pt x="577" y="579"/>
                    <a:pt x="577" y="462"/>
                  </a:cubicBezTo>
                  <a:close/>
                  <a:moveTo>
                    <a:pt x="179" y="59"/>
                  </a:moveTo>
                  <a:cubicBezTo>
                    <a:pt x="186" y="63"/>
                    <a:pt x="193" y="65"/>
                    <a:pt x="200" y="65"/>
                  </a:cubicBezTo>
                  <a:cubicBezTo>
                    <a:pt x="200" y="65"/>
                    <a:pt x="200" y="65"/>
                    <a:pt x="200" y="65"/>
                  </a:cubicBezTo>
                  <a:cubicBezTo>
                    <a:pt x="218" y="65"/>
                    <a:pt x="231" y="53"/>
                    <a:pt x="243" y="41"/>
                  </a:cubicBezTo>
                  <a:cubicBezTo>
                    <a:pt x="246" y="37"/>
                    <a:pt x="246" y="37"/>
                    <a:pt x="246" y="37"/>
                  </a:cubicBezTo>
                  <a:cubicBezTo>
                    <a:pt x="258" y="25"/>
                    <a:pt x="269" y="14"/>
                    <a:pt x="288" y="14"/>
                  </a:cubicBezTo>
                  <a:cubicBezTo>
                    <a:pt x="308" y="14"/>
                    <a:pt x="319" y="25"/>
                    <a:pt x="331" y="37"/>
                  </a:cubicBezTo>
                  <a:cubicBezTo>
                    <a:pt x="334" y="41"/>
                    <a:pt x="334" y="41"/>
                    <a:pt x="334" y="41"/>
                  </a:cubicBezTo>
                  <a:cubicBezTo>
                    <a:pt x="346" y="53"/>
                    <a:pt x="359" y="65"/>
                    <a:pt x="377" y="65"/>
                  </a:cubicBezTo>
                  <a:cubicBezTo>
                    <a:pt x="384" y="65"/>
                    <a:pt x="391" y="63"/>
                    <a:pt x="398" y="59"/>
                  </a:cubicBezTo>
                  <a:cubicBezTo>
                    <a:pt x="409" y="54"/>
                    <a:pt x="420" y="51"/>
                    <a:pt x="430" y="51"/>
                  </a:cubicBezTo>
                  <a:cubicBezTo>
                    <a:pt x="439" y="51"/>
                    <a:pt x="444" y="54"/>
                    <a:pt x="445" y="56"/>
                  </a:cubicBezTo>
                  <a:cubicBezTo>
                    <a:pt x="446" y="58"/>
                    <a:pt x="444" y="63"/>
                    <a:pt x="438" y="70"/>
                  </a:cubicBezTo>
                  <a:cubicBezTo>
                    <a:pt x="437" y="70"/>
                    <a:pt x="436" y="71"/>
                    <a:pt x="435" y="72"/>
                  </a:cubicBezTo>
                  <a:cubicBezTo>
                    <a:pt x="365" y="129"/>
                    <a:pt x="350" y="183"/>
                    <a:pt x="350" y="218"/>
                  </a:cubicBezTo>
                  <a:cubicBezTo>
                    <a:pt x="350" y="221"/>
                    <a:pt x="352" y="223"/>
                    <a:pt x="355" y="224"/>
                  </a:cubicBezTo>
                  <a:cubicBezTo>
                    <a:pt x="439" y="253"/>
                    <a:pt x="563" y="349"/>
                    <a:pt x="563" y="462"/>
                  </a:cubicBezTo>
                  <a:cubicBezTo>
                    <a:pt x="563" y="573"/>
                    <a:pt x="519" y="632"/>
                    <a:pt x="288" y="632"/>
                  </a:cubicBezTo>
                  <a:cubicBezTo>
                    <a:pt x="58" y="632"/>
                    <a:pt x="14" y="573"/>
                    <a:pt x="14" y="462"/>
                  </a:cubicBezTo>
                  <a:cubicBezTo>
                    <a:pt x="14" y="349"/>
                    <a:pt x="138" y="253"/>
                    <a:pt x="222" y="224"/>
                  </a:cubicBezTo>
                  <a:cubicBezTo>
                    <a:pt x="225" y="223"/>
                    <a:pt x="227" y="221"/>
                    <a:pt x="227" y="218"/>
                  </a:cubicBezTo>
                  <a:cubicBezTo>
                    <a:pt x="227" y="183"/>
                    <a:pt x="212" y="129"/>
                    <a:pt x="142" y="72"/>
                  </a:cubicBezTo>
                  <a:cubicBezTo>
                    <a:pt x="141" y="71"/>
                    <a:pt x="140" y="70"/>
                    <a:pt x="139" y="70"/>
                  </a:cubicBezTo>
                  <a:cubicBezTo>
                    <a:pt x="133" y="63"/>
                    <a:pt x="131" y="58"/>
                    <a:pt x="132" y="56"/>
                  </a:cubicBezTo>
                  <a:cubicBezTo>
                    <a:pt x="133" y="54"/>
                    <a:pt x="138" y="51"/>
                    <a:pt x="147" y="51"/>
                  </a:cubicBezTo>
                  <a:cubicBezTo>
                    <a:pt x="157" y="51"/>
                    <a:pt x="168" y="54"/>
                    <a:pt x="179" y="59"/>
                  </a:cubicBezTo>
                  <a:close/>
                </a:path>
              </a:pathLst>
            </a:custGeom>
            <a:solidFill>
              <a:srgbClr val="FFFFFF"/>
            </a:solidFill>
            <a:ln>
              <a:noFill/>
            </a:ln>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40603427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5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98007" y="2599348"/>
            <a:ext cx="10250510" cy="726656"/>
          </a:xfrm>
        </p:spPr>
        <p:txBody>
          <a:bodyPr>
            <a:normAutofit/>
          </a:bodyPr>
          <a:lstStyle/>
          <a:p>
            <a:pPr marL="0" indent="0" algn="ctr">
              <a:buNone/>
            </a:pPr>
            <a:r>
              <a:rPr lang="lt-LT" sz="3600" dirty="0"/>
              <a:t>AČIŪ UŽ DĖMESĮ </a:t>
            </a:r>
            <a:r>
              <a:rPr lang="en-US" sz="3600" dirty="0"/>
              <a:t>!</a:t>
            </a:r>
            <a:endParaRPr lang="lt-LT" sz="3600" dirty="0"/>
          </a:p>
        </p:txBody>
      </p:sp>
    </p:spTree>
    <p:extLst>
      <p:ext uri="{BB962C8B-B14F-4D97-AF65-F5344CB8AC3E}">
        <p14:creationId xmlns:p14="http://schemas.microsoft.com/office/powerpoint/2010/main" val="35669923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8296" y="228601"/>
            <a:ext cx="11785174" cy="854766"/>
          </a:xfrm>
        </p:spPr>
        <p:txBody>
          <a:bodyPr>
            <a:normAutofit fontScale="90000"/>
          </a:bodyPr>
          <a:lstStyle/>
          <a:p>
            <a:r>
              <a:rPr lang="lt-LT" b="1" dirty="0"/>
              <a:t>2021–2027 m. ES fondų lėšos pagal investicijų tipą (mln. eurų) </a:t>
            </a:r>
          </a:p>
        </p:txBody>
      </p:sp>
      <p:graphicFrame>
        <p:nvGraphicFramePr>
          <p:cNvPr id="6" name="Content Placeholder 5"/>
          <p:cNvGraphicFramePr>
            <a:graphicFrameLocks noGrp="1"/>
          </p:cNvGraphicFramePr>
          <p:nvPr>
            <p:ph idx="1"/>
          </p:nvPr>
        </p:nvGraphicFramePr>
        <p:xfrm>
          <a:off x="523005" y="1153705"/>
          <a:ext cx="11218875" cy="4870173"/>
        </p:xfrm>
        <a:graphic>
          <a:graphicData uri="http://schemas.openxmlformats.org/drawingml/2006/chart">
            <c:chart xmlns:c="http://schemas.openxmlformats.org/drawingml/2006/chart" xmlns:r="http://schemas.openxmlformats.org/officeDocument/2006/relationships" r:id="rId3"/>
          </a:graphicData>
        </a:graphic>
      </p:graphicFrame>
      <p:sp>
        <p:nvSpPr>
          <p:cNvPr id="7" name="Flowchart: Alternate Process 6"/>
          <p:cNvSpPr/>
          <p:nvPr/>
        </p:nvSpPr>
        <p:spPr>
          <a:xfrm>
            <a:off x="8507896" y="1510748"/>
            <a:ext cx="2564296" cy="1003852"/>
          </a:xfrm>
          <a:prstGeom prst="flowChartAlternateProcess">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t-LT" dirty="0">
                <a:solidFill>
                  <a:srgbClr val="000099"/>
                </a:solidFill>
              </a:rPr>
              <a:t>Iš viso:  </a:t>
            </a:r>
            <a:r>
              <a:rPr lang="lt-LT" b="1" dirty="0">
                <a:solidFill>
                  <a:srgbClr val="000099"/>
                </a:solidFill>
              </a:rPr>
              <a:t>daugiau, kaip 1,1 mlrd. eurų  </a:t>
            </a:r>
          </a:p>
        </p:txBody>
      </p:sp>
    </p:spTree>
    <p:extLst>
      <p:ext uri="{BB962C8B-B14F-4D97-AF65-F5344CB8AC3E}">
        <p14:creationId xmlns:p14="http://schemas.microsoft.com/office/powerpoint/2010/main" val="12331580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828031-B11B-4248-BF75-DA4E1AF47990}"/>
              </a:ext>
            </a:extLst>
          </p:cNvPr>
          <p:cNvSpPr>
            <a:spLocks noGrp="1"/>
          </p:cNvSpPr>
          <p:nvPr>
            <p:ph type="title"/>
          </p:nvPr>
        </p:nvSpPr>
        <p:spPr>
          <a:xfrm>
            <a:off x="-13" y="741782"/>
            <a:ext cx="12191999" cy="681103"/>
          </a:xfrm>
          <a:solidFill>
            <a:schemeClr val="accent1"/>
          </a:solidFill>
        </p:spPr>
        <p:txBody>
          <a:bodyPr>
            <a:normAutofit/>
          </a:bodyPr>
          <a:lstStyle/>
          <a:p>
            <a:pPr algn="just"/>
            <a:r>
              <a:rPr lang="lt-LT" sz="1800" b="1" kern="0" dirty="0">
                <a:solidFill>
                  <a:schemeClr val="bg1"/>
                </a:solidFill>
                <a:latin typeface="Arial" panose="020B0604020202020204" pitchFamily="34" charset="0"/>
                <a:cs typeface="Arial" panose="020B0604020202020204" pitchFamily="34" charset="0"/>
              </a:rPr>
              <a:t>Konkretus uždavinys – 1.1. </a:t>
            </a:r>
            <a:r>
              <a:rPr lang="en-US" sz="1800" b="1" kern="0" dirty="0">
                <a:solidFill>
                  <a:schemeClr val="bg1"/>
                </a:solidFill>
                <a:latin typeface="Arial" panose="020B0604020202020204" pitchFamily="34" charset="0"/>
                <a:cs typeface="Arial" panose="020B0604020202020204" pitchFamily="34" charset="0"/>
              </a:rPr>
              <a:t>P</a:t>
            </a:r>
            <a:r>
              <a:rPr lang="lt-LT" sz="1800" b="1" kern="0" dirty="0" err="1">
                <a:solidFill>
                  <a:schemeClr val="bg1"/>
                </a:solidFill>
                <a:latin typeface="Arial" panose="020B0604020202020204" pitchFamily="34" charset="0"/>
                <a:cs typeface="Arial" panose="020B0604020202020204" pitchFamily="34" charset="0"/>
              </a:rPr>
              <a:t>lėtoti</a:t>
            </a:r>
            <a:r>
              <a:rPr lang="lt-LT" sz="1800" b="1" kern="0" dirty="0">
                <a:solidFill>
                  <a:schemeClr val="bg1"/>
                </a:solidFill>
                <a:latin typeface="Arial" panose="020B0604020202020204" pitchFamily="34" charset="0"/>
                <a:cs typeface="Arial" panose="020B0604020202020204" pitchFamily="34" charset="0"/>
              </a:rPr>
              <a:t> ir s</a:t>
            </a:r>
            <a:r>
              <a:rPr lang="lt-LT" sz="1800" b="1" dirty="0">
                <a:solidFill>
                  <a:schemeClr val="bg1"/>
                </a:solidFill>
              </a:rPr>
              <a:t>tiprinti mokslinių tyrimų ir inovacinius pajėgumus ir diegti pažangiąsias technologijas. </a:t>
            </a:r>
            <a:endParaRPr lang="lt-LT" sz="1800" dirty="0">
              <a:solidFill>
                <a:schemeClr val="bg1"/>
              </a:solidFill>
            </a:endParaRPr>
          </a:p>
        </p:txBody>
      </p:sp>
      <p:sp>
        <p:nvSpPr>
          <p:cNvPr id="4" name="Rectangle 3"/>
          <p:cNvSpPr/>
          <p:nvPr/>
        </p:nvSpPr>
        <p:spPr>
          <a:xfrm>
            <a:off x="0" y="104715"/>
            <a:ext cx="4461830" cy="49962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lt-LT" sz="2000" b="1" dirty="0"/>
              <a:t>1 Prioritetas </a:t>
            </a:r>
            <a:r>
              <a:rPr lang="lt-LT" sz="2000" b="1" dirty="0">
                <a:solidFill>
                  <a:schemeClr val="bg1"/>
                </a:solidFill>
              </a:rPr>
              <a:t>,,Pažangesnė Lietuva </a:t>
            </a:r>
            <a:r>
              <a:rPr lang="lt-LT" b="1" dirty="0">
                <a:solidFill>
                  <a:schemeClr val="bg1"/>
                </a:solidFill>
              </a:rPr>
              <a:t>“</a:t>
            </a:r>
          </a:p>
        </p:txBody>
      </p:sp>
      <p:sp>
        <p:nvSpPr>
          <p:cNvPr id="7" name="Title 1">
            <a:extLst>
              <a:ext uri="{FF2B5EF4-FFF2-40B4-BE49-F238E27FC236}">
                <a16:creationId xmlns:a16="http://schemas.microsoft.com/office/drawing/2014/main" id="{EF828031-B11B-4248-BF75-DA4E1AF47990}"/>
              </a:ext>
            </a:extLst>
          </p:cNvPr>
          <p:cNvSpPr txBox="1">
            <a:spLocks/>
          </p:cNvSpPr>
          <p:nvPr/>
        </p:nvSpPr>
        <p:spPr>
          <a:xfrm>
            <a:off x="-14" y="1547009"/>
            <a:ext cx="12191999" cy="794736"/>
          </a:xfrm>
          <a:prstGeom prst="rect">
            <a:avLst/>
          </a:prstGeom>
          <a:solidFill>
            <a:schemeClr val="accent1"/>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a:solidFill>
                  <a:schemeClr val="tx1"/>
                </a:solidFill>
                <a:latin typeface="+mj-lt"/>
                <a:ea typeface="+mj-ea"/>
                <a:cs typeface="+mj-cs"/>
              </a:defRPr>
            </a:lvl1pPr>
          </a:lstStyle>
          <a:p>
            <a:pPr algn="just"/>
            <a:r>
              <a:rPr lang="lt-LT" sz="1800" b="1" kern="0" dirty="0">
                <a:solidFill>
                  <a:schemeClr val="bg1"/>
                </a:solidFill>
                <a:latin typeface="Arial" panose="020B0604020202020204" pitchFamily="34" charset="0"/>
                <a:cs typeface="Arial" panose="020B0604020202020204" pitchFamily="34" charset="0"/>
              </a:rPr>
              <a:t>Konkretus uždavinys – 1.2. </a:t>
            </a:r>
            <a:r>
              <a:rPr lang="en-US" sz="1800" b="1" kern="0" dirty="0">
                <a:solidFill>
                  <a:schemeClr val="bg1"/>
                </a:solidFill>
                <a:latin typeface="Arial" panose="020B0604020202020204" pitchFamily="34" charset="0"/>
                <a:cs typeface="Arial" panose="020B0604020202020204" pitchFamily="34" charset="0"/>
              </a:rPr>
              <a:t>P</a:t>
            </a:r>
            <a:r>
              <a:rPr lang="lt-LT" sz="1800" b="1" kern="0" dirty="0" err="1">
                <a:solidFill>
                  <a:schemeClr val="bg1"/>
                </a:solidFill>
                <a:latin typeface="Arial" panose="020B0604020202020204" pitchFamily="34" charset="0"/>
                <a:cs typeface="Arial" panose="020B0604020202020204" pitchFamily="34" charset="0"/>
              </a:rPr>
              <a:t>asinaudoti</a:t>
            </a:r>
            <a:r>
              <a:rPr lang="lt-LT" sz="1800" b="1" kern="0" dirty="0">
                <a:solidFill>
                  <a:schemeClr val="bg1"/>
                </a:solidFill>
                <a:latin typeface="Arial" panose="020B0604020202020204" pitchFamily="34" charset="0"/>
                <a:cs typeface="Arial" panose="020B0604020202020204" pitchFamily="34" charset="0"/>
              </a:rPr>
              <a:t> skaitmeninimo teikiama nauda piliečiams, įmonėms, mokslinių tyrimų organizacijoms ir valdžios institucijoms.</a:t>
            </a:r>
            <a:endParaRPr lang="lt-LT" sz="1800" dirty="0">
              <a:solidFill>
                <a:schemeClr val="bg1"/>
              </a:solidFill>
            </a:endParaRPr>
          </a:p>
        </p:txBody>
      </p:sp>
      <p:sp>
        <p:nvSpPr>
          <p:cNvPr id="8" name="Title 1">
            <a:extLst>
              <a:ext uri="{FF2B5EF4-FFF2-40B4-BE49-F238E27FC236}">
                <a16:creationId xmlns:a16="http://schemas.microsoft.com/office/drawing/2014/main" id="{EF828031-B11B-4248-BF75-DA4E1AF47990}"/>
              </a:ext>
            </a:extLst>
          </p:cNvPr>
          <p:cNvSpPr txBox="1">
            <a:spLocks/>
          </p:cNvSpPr>
          <p:nvPr/>
        </p:nvSpPr>
        <p:spPr>
          <a:xfrm>
            <a:off x="-15" y="2517150"/>
            <a:ext cx="12191999" cy="861044"/>
          </a:xfrm>
          <a:prstGeom prst="rect">
            <a:avLst/>
          </a:prstGeom>
          <a:solidFill>
            <a:schemeClr val="accent1"/>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a:solidFill>
                  <a:schemeClr val="tx1"/>
                </a:solidFill>
                <a:latin typeface="+mj-lt"/>
                <a:ea typeface="+mj-ea"/>
                <a:cs typeface="+mj-cs"/>
              </a:defRPr>
            </a:lvl1pPr>
          </a:lstStyle>
          <a:p>
            <a:pPr algn="just"/>
            <a:r>
              <a:rPr lang="lt-LT" sz="1800" b="1" kern="0" dirty="0">
                <a:solidFill>
                  <a:schemeClr val="bg1"/>
                </a:solidFill>
                <a:latin typeface="Arial" panose="020B0604020202020204" pitchFamily="34" charset="0"/>
                <a:cs typeface="Arial" panose="020B0604020202020204" pitchFamily="34" charset="0"/>
              </a:rPr>
              <a:t>Konkretus uždavinys – 1.3. Stiprinti tvarų MVĮ augimą bei konkurencingumą ir darbo vietų kūrimą MVĮ, be kita ko pasitelkiant gamybines investicijas </a:t>
            </a:r>
            <a:r>
              <a:rPr lang="en-US" sz="1800" b="1" kern="0" dirty="0">
                <a:solidFill>
                  <a:schemeClr val="bg1"/>
                </a:solidFill>
                <a:latin typeface="Arial" panose="020B0604020202020204" pitchFamily="34" charset="0"/>
                <a:cs typeface="Arial" panose="020B0604020202020204" pitchFamily="34" charset="0"/>
              </a:rPr>
              <a:t>P</a:t>
            </a:r>
            <a:r>
              <a:rPr lang="lt-LT" sz="1800" b="1" kern="0" dirty="0" err="1">
                <a:solidFill>
                  <a:schemeClr val="bg1"/>
                </a:solidFill>
                <a:latin typeface="Arial" panose="020B0604020202020204" pitchFamily="34" charset="0"/>
                <a:cs typeface="Arial" panose="020B0604020202020204" pitchFamily="34" charset="0"/>
              </a:rPr>
              <a:t>asinaudoti</a:t>
            </a:r>
            <a:r>
              <a:rPr lang="lt-LT" sz="1800" b="1" kern="0" dirty="0">
                <a:solidFill>
                  <a:schemeClr val="bg1"/>
                </a:solidFill>
                <a:latin typeface="Arial" panose="020B0604020202020204" pitchFamily="34" charset="0"/>
                <a:cs typeface="Arial" panose="020B0604020202020204" pitchFamily="34" charset="0"/>
              </a:rPr>
              <a:t> skaitmeninimo teikiama nauda piliečiams, įmonėms, mokslinių tyrimų organizacijoms ir valdžios institucijoms.</a:t>
            </a:r>
            <a:endParaRPr lang="lt-LT" sz="1800" dirty="0">
              <a:solidFill>
                <a:schemeClr val="bg1"/>
              </a:solidFill>
            </a:endParaRPr>
          </a:p>
        </p:txBody>
      </p:sp>
      <p:sp>
        <p:nvSpPr>
          <p:cNvPr id="10" name="Title 1">
            <a:extLst>
              <a:ext uri="{FF2B5EF4-FFF2-40B4-BE49-F238E27FC236}">
                <a16:creationId xmlns:a16="http://schemas.microsoft.com/office/drawing/2014/main" id="{EF828031-B11B-4248-BF75-DA4E1AF47990}"/>
              </a:ext>
            </a:extLst>
          </p:cNvPr>
          <p:cNvSpPr txBox="1">
            <a:spLocks/>
          </p:cNvSpPr>
          <p:nvPr/>
        </p:nvSpPr>
        <p:spPr>
          <a:xfrm>
            <a:off x="1" y="3520825"/>
            <a:ext cx="12191999" cy="733733"/>
          </a:xfrm>
          <a:prstGeom prst="rect">
            <a:avLst/>
          </a:prstGeom>
          <a:solidFill>
            <a:schemeClr val="accent1"/>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a:solidFill>
                  <a:schemeClr val="tx1"/>
                </a:solidFill>
                <a:latin typeface="+mj-lt"/>
                <a:ea typeface="+mj-ea"/>
                <a:cs typeface="+mj-cs"/>
              </a:defRPr>
            </a:lvl1pPr>
          </a:lstStyle>
          <a:p>
            <a:pPr algn="just"/>
            <a:r>
              <a:rPr lang="lt-LT" sz="1800" b="1" kern="0" dirty="0">
                <a:solidFill>
                  <a:schemeClr val="bg1"/>
                </a:solidFill>
                <a:latin typeface="Arial" panose="020B0604020202020204" pitchFamily="34" charset="0"/>
                <a:cs typeface="Arial" panose="020B0604020202020204" pitchFamily="34" charset="0"/>
              </a:rPr>
              <a:t>Konkretus uždavinys – 1.4. Ugdyti pažangiajai specializacijai, pramonės pertvarkai ir verslumui reikalingus įgūdžius. </a:t>
            </a:r>
            <a:endParaRPr lang="lt-LT" sz="1800" dirty="0">
              <a:solidFill>
                <a:schemeClr val="bg1"/>
              </a:solidFill>
            </a:endParaRPr>
          </a:p>
        </p:txBody>
      </p:sp>
      <p:sp>
        <p:nvSpPr>
          <p:cNvPr id="11" name="Title 5">
            <a:extLst>
              <a:ext uri="{FF2B5EF4-FFF2-40B4-BE49-F238E27FC236}">
                <a16:creationId xmlns:a16="http://schemas.microsoft.com/office/drawing/2014/main" id="{8F772625-8C6D-4E63-8A27-8A37DF0E1F34}"/>
              </a:ext>
            </a:extLst>
          </p:cNvPr>
          <p:cNvSpPr txBox="1">
            <a:spLocks/>
          </p:cNvSpPr>
          <p:nvPr/>
        </p:nvSpPr>
        <p:spPr>
          <a:xfrm>
            <a:off x="0" y="4527272"/>
            <a:ext cx="5233012" cy="510364"/>
          </a:xfrm>
          <a:prstGeom prst="rect">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36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en-GB" sz="2000" b="1" dirty="0">
                <a:solidFill>
                  <a:schemeClr val="bg1"/>
                </a:solidFill>
              </a:rPr>
              <a:t>2</a:t>
            </a:r>
            <a:r>
              <a:rPr lang="lt-LT" sz="2000" b="1" dirty="0">
                <a:solidFill>
                  <a:schemeClr val="bg1"/>
                </a:solidFill>
              </a:rPr>
              <a:t> Prioritetas „Žalesnė Lietuva“</a:t>
            </a:r>
            <a:endParaRPr lang="lt-LT" sz="2000" b="1" kern="0" dirty="0">
              <a:solidFill>
                <a:schemeClr val="bg1"/>
              </a:solidFill>
              <a:latin typeface="+mj-lt"/>
              <a:ea typeface="+mj-ea"/>
              <a:cs typeface="Arial" panose="020B0604020202020204" pitchFamily="34" charset="0"/>
            </a:endParaRPr>
          </a:p>
        </p:txBody>
      </p:sp>
      <p:sp>
        <p:nvSpPr>
          <p:cNvPr id="13" name="Title 1">
            <a:extLst>
              <a:ext uri="{FF2B5EF4-FFF2-40B4-BE49-F238E27FC236}">
                <a16:creationId xmlns:a16="http://schemas.microsoft.com/office/drawing/2014/main" id="{EF828031-B11B-4248-BF75-DA4E1AF47990}"/>
              </a:ext>
            </a:extLst>
          </p:cNvPr>
          <p:cNvSpPr txBox="1">
            <a:spLocks/>
          </p:cNvSpPr>
          <p:nvPr/>
        </p:nvSpPr>
        <p:spPr>
          <a:xfrm>
            <a:off x="-13" y="5108904"/>
            <a:ext cx="12191999" cy="674952"/>
          </a:xfrm>
          <a:prstGeom prst="rect">
            <a:avLst/>
          </a:prstGeom>
          <a:solidFill>
            <a:schemeClr val="accent5">
              <a:lumMod val="75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a:solidFill>
                  <a:schemeClr val="tx1"/>
                </a:solidFill>
                <a:latin typeface="+mj-lt"/>
                <a:ea typeface="+mj-ea"/>
                <a:cs typeface="+mj-cs"/>
              </a:defRPr>
            </a:lvl1pPr>
          </a:lstStyle>
          <a:p>
            <a:pPr algn="just"/>
            <a:r>
              <a:rPr lang="lt-LT" sz="1800" b="1" kern="0" dirty="0">
                <a:solidFill>
                  <a:schemeClr val="bg1"/>
                </a:solidFill>
                <a:latin typeface="Arial" panose="020B0604020202020204" pitchFamily="34" charset="0"/>
                <a:cs typeface="Arial" panose="020B0604020202020204" pitchFamily="34" charset="0"/>
              </a:rPr>
              <a:t>Konkretus uždavinys – 2.1. Skatinti naudoti energijos vartojimo efektyvumą didinančias priemones ir mažinti šiltnamio dujų </a:t>
            </a:r>
            <a:r>
              <a:rPr lang="lt-LT" sz="1800" b="1" kern="0" dirty="0" err="1">
                <a:solidFill>
                  <a:schemeClr val="bg1"/>
                </a:solidFill>
                <a:latin typeface="Arial" panose="020B0604020202020204" pitchFamily="34" charset="0"/>
                <a:cs typeface="Arial" panose="020B0604020202020204" pitchFamily="34" charset="0"/>
              </a:rPr>
              <a:t>išmetimus</a:t>
            </a:r>
            <a:r>
              <a:rPr lang="lt-LT" sz="1800" b="1" kern="0" dirty="0">
                <a:solidFill>
                  <a:schemeClr val="bg1"/>
                </a:solidFill>
                <a:latin typeface="Arial" panose="020B0604020202020204" pitchFamily="34" charset="0"/>
                <a:cs typeface="Arial" panose="020B0604020202020204" pitchFamily="34" charset="0"/>
              </a:rPr>
              <a:t>. </a:t>
            </a:r>
            <a:endParaRPr lang="lt-LT" sz="1800" dirty="0">
              <a:solidFill>
                <a:schemeClr val="bg1"/>
              </a:solidFill>
            </a:endParaRPr>
          </a:p>
        </p:txBody>
      </p:sp>
      <p:sp>
        <p:nvSpPr>
          <p:cNvPr id="14" name="Title 1">
            <a:extLst>
              <a:ext uri="{FF2B5EF4-FFF2-40B4-BE49-F238E27FC236}">
                <a16:creationId xmlns:a16="http://schemas.microsoft.com/office/drawing/2014/main" id="{EF828031-B11B-4248-BF75-DA4E1AF47990}"/>
              </a:ext>
            </a:extLst>
          </p:cNvPr>
          <p:cNvSpPr txBox="1">
            <a:spLocks/>
          </p:cNvSpPr>
          <p:nvPr/>
        </p:nvSpPr>
        <p:spPr>
          <a:xfrm>
            <a:off x="1" y="5884984"/>
            <a:ext cx="12191999" cy="454046"/>
          </a:xfrm>
          <a:prstGeom prst="rect">
            <a:avLst/>
          </a:prstGeom>
          <a:solidFill>
            <a:schemeClr val="accent5">
              <a:lumMod val="75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a:solidFill>
                  <a:schemeClr val="tx1"/>
                </a:solidFill>
                <a:latin typeface="+mj-lt"/>
                <a:ea typeface="+mj-ea"/>
                <a:cs typeface="+mj-cs"/>
              </a:defRPr>
            </a:lvl1pPr>
          </a:lstStyle>
          <a:p>
            <a:pPr algn="just"/>
            <a:r>
              <a:rPr lang="lt-LT" sz="1800" b="1" kern="0" dirty="0">
                <a:solidFill>
                  <a:schemeClr val="bg1"/>
                </a:solidFill>
                <a:latin typeface="Arial" panose="020B0604020202020204" pitchFamily="34" charset="0"/>
                <a:cs typeface="Arial" panose="020B0604020202020204" pitchFamily="34" charset="0"/>
              </a:rPr>
              <a:t>Konkretus uždavinys – 2.1. Skatinti naudoti atsinaujinančią energiją.</a:t>
            </a:r>
            <a:endParaRPr lang="lt-LT" sz="1800" dirty="0">
              <a:solidFill>
                <a:schemeClr val="bg1"/>
              </a:solidFill>
            </a:endParaRPr>
          </a:p>
        </p:txBody>
      </p:sp>
    </p:spTree>
    <p:extLst>
      <p:ext uri="{BB962C8B-B14F-4D97-AF65-F5344CB8AC3E}">
        <p14:creationId xmlns:p14="http://schemas.microsoft.com/office/powerpoint/2010/main" val="30652460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828031-B11B-4248-BF75-DA4E1AF47990}"/>
              </a:ext>
            </a:extLst>
          </p:cNvPr>
          <p:cNvSpPr>
            <a:spLocks noGrp="1"/>
          </p:cNvSpPr>
          <p:nvPr>
            <p:ph type="title"/>
          </p:nvPr>
        </p:nvSpPr>
        <p:spPr>
          <a:xfrm>
            <a:off x="1" y="1052736"/>
            <a:ext cx="12191999" cy="861044"/>
          </a:xfrm>
          <a:solidFill>
            <a:schemeClr val="accent1"/>
          </a:solidFill>
        </p:spPr>
        <p:txBody>
          <a:bodyPr>
            <a:normAutofit/>
          </a:bodyPr>
          <a:lstStyle/>
          <a:p>
            <a:pPr algn="ctr"/>
            <a:r>
              <a:rPr lang="lt-LT" sz="2400" b="1" kern="0">
                <a:solidFill>
                  <a:schemeClr val="bg1"/>
                </a:solidFill>
                <a:latin typeface="Arial" panose="020B0604020202020204" pitchFamily="34" charset="0"/>
                <a:cs typeface="Arial" panose="020B0604020202020204" pitchFamily="34" charset="0"/>
              </a:rPr>
              <a:t>Konkretaus uždavinio – 1.1. </a:t>
            </a:r>
            <a:r>
              <a:rPr lang="en-US" sz="2400" b="1" kern="0">
                <a:solidFill>
                  <a:schemeClr val="bg1"/>
                </a:solidFill>
                <a:latin typeface="Arial" panose="020B0604020202020204" pitchFamily="34" charset="0"/>
                <a:cs typeface="Arial" panose="020B0604020202020204" pitchFamily="34" charset="0"/>
              </a:rPr>
              <a:t>P</a:t>
            </a:r>
            <a:r>
              <a:rPr lang="lt-LT" sz="2400" b="1" kern="0" err="1">
                <a:solidFill>
                  <a:schemeClr val="bg1"/>
                </a:solidFill>
                <a:latin typeface="Arial" panose="020B0604020202020204" pitchFamily="34" charset="0"/>
                <a:cs typeface="Arial" panose="020B0604020202020204" pitchFamily="34" charset="0"/>
              </a:rPr>
              <a:t>lėtoti</a:t>
            </a:r>
            <a:r>
              <a:rPr lang="lt-LT" sz="2400" b="1" kern="0">
                <a:solidFill>
                  <a:schemeClr val="bg1"/>
                </a:solidFill>
                <a:latin typeface="Arial" panose="020B0604020202020204" pitchFamily="34" charset="0"/>
                <a:cs typeface="Arial" panose="020B0604020202020204" pitchFamily="34" charset="0"/>
              </a:rPr>
              <a:t> ir s</a:t>
            </a:r>
            <a:r>
              <a:rPr lang="lt-LT" sz="2400" b="1">
                <a:solidFill>
                  <a:schemeClr val="bg1"/>
                </a:solidFill>
              </a:rPr>
              <a:t>tiprinti mokslinių tyrimų ir inovacinius pajėgumus ir diegti pažangiąsias technologijas – įgyvendinamos veiklos</a:t>
            </a:r>
            <a:endParaRPr lang="lt-LT" sz="2400">
              <a:solidFill>
                <a:schemeClr val="bg1"/>
              </a:solidFill>
            </a:endParaRPr>
          </a:p>
        </p:txBody>
      </p:sp>
      <p:graphicFrame>
        <p:nvGraphicFramePr>
          <p:cNvPr id="5" name="Content Placeholder 4">
            <a:extLst>
              <a:ext uri="{FF2B5EF4-FFF2-40B4-BE49-F238E27FC236}">
                <a16:creationId xmlns:a16="http://schemas.microsoft.com/office/drawing/2014/main" id="{DFA03100-D20D-45D3-9200-F1558241B0F2}"/>
              </a:ext>
            </a:extLst>
          </p:cNvPr>
          <p:cNvGraphicFramePr>
            <a:graphicFrameLocks noGrp="1"/>
          </p:cNvGraphicFramePr>
          <p:nvPr>
            <p:ph sz="half" idx="1"/>
          </p:nvPr>
        </p:nvGraphicFramePr>
        <p:xfrm>
          <a:off x="119336" y="1988840"/>
          <a:ext cx="11942619" cy="233504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9" name="Content Placeholder 4">
            <a:extLst>
              <a:ext uri="{FF2B5EF4-FFF2-40B4-BE49-F238E27FC236}">
                <a16:creationId xmlns:a16="http://schemas.microsoft.com/office/drawing/2014/main" id="{586E3460-5CFD-4B40-BB8E-8F6DB0E8BCD4}"/>
              </a:ext>
            </a:extLst>
          </p:cNvPr>
          <p:cNvGraphicFramePr>
            <a:graphicFrameLocks/>
          </p:cNvGraphicFramePr>
          <p:nvPr/>
        </p:nvGraphicFramePr>
        <p:xfrm>
          <a:off x="1487488" y="4365104"/>
          <a:ext cx="8908473" cy="2335047"/>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3" name="Rectangle 2"/>
          <p:cNvSpPr/>
          <p:nvPr/>
        </p:nvSpPr>
        <p:spPr>
          <a:xfrm>
            <a:off x="767408" y="260648"/>
            <a:ext cx="10657184" cy="523220"/>
          </a:xfrm>
          <a:prstGeom prst="rect">
            <a:avLst/>
          </a:prstGeom>
        </p:spPr>
        <p:txBody>
          <a:bodyPr wrap="square">
            <a:spAutoFit/>
          </a:bodyPr>
          <a:lstStyle/>
          <a:p>
            <a:r>
              <a:rPr lang="en-US" sz="2800" b="1">
                <a:solidFill>
                  <a:srgbClr val="003778"/>
                </a:solidFill>
                <a:latin typeface="Arial" panose="020B0604020202020204" pitchFamily="34" charset="0"/>
                <a:cs typeface="Arial" panose="020B0604020202020204" pitchFamily="34" charset="0"/>
              </a:rPr>
              <a:t>2021-2027 m. </a:t>
            </a:r>
            <a:r>
              <a:rPr lang="en-GB" sz="2800" b="1">
                <a:solidFill>
                  <a:srgbClr val="003778"/>
                </a:solidFill>
                <a:latin typeface="Arial" panose="020B0604020202020204" pitchFamily="34" charset="0"/>
                <a:cs typeface="Arial" panose="020B0604020202020204" pitchFamily="34" charset="0"/>
              </a:rPr>
              <a:t>1</a:t>
            </a:r>
            <a:r>
              <a:rPr lang="lt-LT" sz="2800" b="1">
                <a:solidFill>
                  <a:srgbClr val="003778"/>
                </a:solidFill>
                <a:latin typeface="Arial" panose="020B0604020202020204" pitchFamily="34" charset="0"/>
                <a:cs typeface="Arial" panose="020B0604020202020204" pitchFamily="34" charset="0"/>
              </a:rPr>
              <a:t> Prioritetas „</a:t>
            </a:r>
            <a:r>
              <a:rPr lang="en-GB" sz="2800" b="1">
                <a:solidFill>
                  <a:srgbClr val="003778"/>
                </a:solidFill>
                <a:latin typeface="Arial" panose="020B0604020202020204" pitchFamily="34" charset="0"/>
                <a:cs typeface="Arial" panose="020B0604020202020204" pitchFamily="34" charset="0"/>
              </a:rPr>
              <a:t>P</a:t>
            </a:r>
            <a:r>
              <a:rPr lang="lt-LT" sz="2800" b="1">
                <a:solidFill>
                  <a:srgbClr val="003778"/>
                </a:solidFill>
                <a:latin typeface="Arial" panose="020B0604020202020204" pitchFamily="34" charset="0"/>
                <a:cs typeface="Arial" panose="020B0604020202020204" pitchFamily="34" charset="0"/>
              </a:rPr>
              <a:t>ažangesnė Lietuva“</a:t>
            </a:r>
            <a:endParaRPr lang="en-US" sz="2800" b="1">
              <a:solidFill>
                <a:srgbClr val="003778"/>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949834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828031-B11B-4248-BF75-DA4E1AF47990}"/>
              </a:ext>
            </a:extLst>
          </p:cNvPr>
          <p:cNvSpPr>
            <a:spLocks noGrp="1"/>
          </p:cNvSpPr>
          <p:nvPr>
            <p:ph type="title"/>
          </p:nvPr>
        </p:nvSpPr>
        <p:spPr>
          <a:xfrm>
            <a:off x="0" y="404664"/>
            <a:ext cx="12191999" cy="1118403"/>
          </a:xfrm>
          <a:solidFill>
            <a:schemeClr val="accent1"/>
          </a:solidFill>
        </p:spPr>
        <p:txBody>
          <a:bodyPr>
            <a:normAutofit/>
          </a:bodyPr>
          <a:lstStyle/>
          <a:p>
            <a:pPr algn="ctr"/>
            <a:r>
              <a:rPr lang="lt-LT" sz="2400" b="1" kern="0">
                <a:solidFill>
                  <a:schemeClr val="bg1"/>
                </a:solidFill>
                <a:latin typeface="Arial" panose="020B0604020202020204" pitchFamily="34" charset="0"/>
                <a:cs typeface="Arial" panose="020B0604020202020204" pitchFamily="34" charset="0"/>
              </a:rPr>
              <a:t>Konkretaus uždavinio – 1.</a:t>
            </a:r>
            <a:r>
              <a:rPr lang="en-US" sz="2400" b="1" kern="0">
                <a:solidFill>
                  <a:schemeClr val="bg1"/>
                </a:solidFill>
                <a:latin typeface="Arial" panose="020B0604020202020204" pitchFamily="34" charset="0"/>
                <a:cs typeface="Arial" panose="020B0604020202020204" pitchFamily="34" charset="0"/>
              </a:rPr>
              <a:t>2</a:t>
            </a:r>
            <a:r>
              <a:rPr lang="lt-LT" sz="2400" b="1" kern="0">
                <a:solidFill>
                  <a:schemeClr val="bg1"/>
                </a:solidFill>
                <a:latin typeface="Arial" panose="020B0604020202020204" pitchFamily="34" charset="0"/>
                <a:cs typeface="Arial" panose="020B0604020202020204" pitchFamily="34" charset="0"/>
              </a:rPr>
              <a:t>. Pasinaudoti skaitmeninimo teikiama nauda piliečiams, įmonėms, mokslinių tyrimų organizacijoms ir valdžios institucijoms</a:t>
            </a:r>
            <a:r>
              <a:rPr lang="en-US" sz="2400" b="1" kern="0">
                <a:solidFill>
                  <a:schemeClr val="bg1"/>
                </a:solidFill>
                <a:latin typeface="Arial" panose="020B0604020202020204" pitchFamily="34" charset="0"/>
                <a:cs typeface="Arial" panose="020B0604020202020204" pitchFamily="34" charset="0"/>
              </a:rPr>
              <a:t> </a:t>
            </a:r>
            <a:r>
              <a:rPr lang="lt-LT" sz="2400" b="1">
                <a:solidFill>
                  <a:schemeClr val="bg1"/>
                </a:solidFill>
              </a:rPr>
              <a:t>– įgyvendinamos veiklos</a:t>
            </a:r>
            <a:endParaRPr lang="lt-LT" sz="2400">
              <a:solidFill>
                <a:schemeClr val="bg1"/>
              </a:solidFill>
            </a:endParaRPr>
          </a:p>
        </p:txBody>
      </p:sp>
      <p:graphicFrame>
        <p:nvGraphicFramePr>
          <p:cNvPr id="5" name="Content Placeholder 4">
            <a:extLst>
              <a:ext uri="{FF2B5EF4-FFF2-40B4-BE49-F238E27FC236}">
                <a16:creationId xmlns:a16="http://schemas.microsoft.com/office/drawing/2014/main" id="{DFA03100-D20D-45D3-9200-F1558241B0F2}"/>
              </a:ext>
            </a:extLst>
          </p:cNvPr>
          <p:cNvGraphicFramePr>
            <a:graphicFrameLocks noGrp="1"/>
          </p:cNvGraphicFramePr>
          <p:nvPr>
            <p:ph sz="half" idx="1"/>
          </p:nvPr>
        </p:nvGraphicFramePr>
        <p:xfrm>
          <a:off x="124690" y="1690688"/>
          <a:ext cx="11942619" cy="233504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9" name="Content Placeholder 4">
            <a:extLst>
              <a:ext uri="{FF2B5EF4-FFF2-40B4-BE49-F238E27FC236}">
                <a16:creationId xmlns:a16="http://schemas.microsoft.com/office/drawing/2014/main" id="{586E3460-5CFD-4B40-BB8E-8F6DB0E8BCD4}"/>
              </a:ext>
            </a:extLst>
          </p:cNvPr>
          <p:cNvGraphicFramePr>
            <a:graphicFrameLocks/>
          </p:cNvGraphicFramePr>
          <p:nvPr/>
        </p:nvGraphicFramePr>
        <p:xfrm>
          <a:off x="1522097" y="4157828"/>
          <a:ext cx="8908473" cy="2335047"/>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23246983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828031-B11B-4248-BF75-DA4E1AF47990}"/>
              </a:ext>
            </a:extLst>
          </p:cNvPr>
          <p:cNvSpPr>
            <a:spLocks noGrp="1"/>
          </p:cNvSpPr>
          <p:nvPr>
            <p:ph type="title"/>
          </p:nvPr>
        </p:nvSpPr>
        <p:spPr>
          <a:xfrm>
            <a:off x="0" y="548680"/>
            <a:ext cx="12191999" cy="861044"/>
          </a:xfrm>
          <a:solidFill>
            <a:schemeClr val="accent1"/>
          </a:solidFill>
        </p:spPr>
        <p:txBody>
          <a:bodyPr>
            <a:normAutofit/>
          </a:bodyPr>
          <a:lstStyle/>
          <a:p>
            <a:pPr algn="ctr"/>
            <a:r>
              <a:rPr lang="lt-LT" sz="2400" b="1" kern="0">
                <a:solidFill>
                  <a:schemeClr val="bg1"/>
                </a:solidFill>
                <a:latin typeface="Arial" panose="020B0604020202020204" pitchFamily="34" charset="0"/>
                <a:cs typeface="Arial" panose="020B0604020202020204" pitchFamily="34" charset="0"/>
              </a:rPr>
              <a:t>Konkretaus uždavinio – 1.</a:t>
            </a:r>
            <a:r>
              <a:rPr lang="en-US" sz="2400" b="1" kern="0">
                <a:solidFill>
                  <a:schemeClr val="bg1"/>
                </a:solidFill>
                <a:latin typeface="Arial" panose="020B0604020202020204" pitchFamily="34" charset="0"/>
                <a:cs typeface="Arial" panose="020B0604020202020204" pitchFamily="34" charset="0"/>
              </a:rPr>
              <a:t>3</a:t>
            </a:r>
            <a:r>
              <a:rPr lang="lt-LT" sz="2400" b="1" kern="0">
                <a:solidFill>
                  <a:schemeClr val="bg1"/>
                </a:solidFill>
                <a:latin typeface="Arial" panose="020B0604020202020204" pitchFamily="34" charset="0"/>
                <a:cs typeface="Arial" panose="020B0604020202020204" pitchFamily="34" charset="0"/>
              </a:rPr>
              <a:t>. </a:t>
            </a:r>
            <a:r>
              <a:rPr lang="lt-LT" sz="2400" b="1">
                <a:solidFill>
                  <a:schemeClr val="bg1"/>
                </a:solidFill>
              </a:rPr>
              <a:t>Stiprinti tvarų MVĮ augimą bei konkurencingumą ir darbo vietų kūrimą MVĮ, be kita ko pasitelkiant gamybines investicijas</a:t>
            </a:r>
            <a:r>
              <a:rPr lang="en-US" sz="2400" b="1">
                <a:solidFill>
                  <a:schemeClr val="bg1"/>
                </a:solidFill>
              </a:rPr>
              <a:t> </a:t>
            </a:r>
            <a:r>
              <a:rPr lang="lt-LT" sz="2400" b="1">
                <a:solidFill>
                  <a:schemeClr val="bg1"/>
                </a:solidFill>
              </a:rPr>
              <a:t>– įgyvendinamos veiklos</a:t>
            </a:r>
            <a:endParaRPr lang="lt-LT" sz="2400">
              <a:solidFill>
                <a:schemeClr val="bg1"/>
              </a:solidFill>
            </a:endParaRPr>
          </a:p>
        </p:txBody>
      </p:sp>
      <p:graphicFrame>
        <p:nvGraphicFramePr>
          <p:cNvPr id="5" name="Content Placeholder 4">
            <a:extLst>
              <a:ext uri="{FF2B5EF4-FFF2-40B4-BE49-F238E27FC236}">
                <a16:creationId xmlns:a16="http://schemas.microsoft.com/office/drawing/2014/main" id="{DFA03100-D20D-45D3-9200-F1558241B0F2}"/>
              </a:ext>
            </a:extLst>
          </p:cNvPr>
          <p:cNvGraphicFramePr>
            <a:graphicFrameLocks noGrp="1"/>
          </p:cNvGraphicFramePr>
          <p:nvPr>
            <p:ph sz="half" idx="1"/>
          </p:nvPr>
        </p:nvGraphicFramePr>
        <p:xfrm>
          <a:off x="124690" y="1690688"/>
          <a:ext cx="11942619" cy="233504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9" name="Content Placeholder 4">
            <a:extLst>
              <a:ext uri="{FF2B5EF4-FFF2-40B4-BE49-F238E27FC236}">
                <a16:creationId xmlns:a16="http://schemas.microsoft.com/office/drawing/2014/main" id="{586E3460-5CFD-4B40-BB8E-8F6DB0E8BCD4}"/>
              </a:ext>
            </a:extLst>
          </p:cNvPr>
          <p:cNvGraphicFramePr>
            <a:graphicFrameLocks/>
          </p:cNvGraphicFramePr>
          <p:nvPr/>
        </p:nvGraphicFramePr>
        <p:xfrm>
          <a:off x="124689" y="4157828"/>
          <a:ext cx="11942619" cy="2335047"/>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22870784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828031-B11B-4248-BF75-DA4E1AF47990}"/>
              </a:ext>
            </a:extLst>
          </p:cNvPr>
          <p:cNvSpPr>
            <a:spLocks noGrp="1"/>
          </p:cNvSpPr>
          <p:nvPr>
            <p:ph type="title"/>
          </p:nvPr>
        </p:nvSpPr>
        <p:spPr>
          <a:xfrm>
            <a:off x="0" y="548680"/>
            <a:ext cx="12191999" cy="861044"/>
          </a:xfrm>
          <a:solidFill>
            <a:schemeClr val="accent1"/>
          </a:solidFill>
        </p:spPr>
        <p:txBody>
          <a:bodyPr>
            <a:normAutofit/>
          </a:bodyPr>
          <a:lstStyle/>
          <a:p>
            <a:pPr algn="ctr"/>
            <a:r>
              <a:rPr lang="lt-LT" sz="2400" b="1" kern="0">
                <a:solidFill>
                  <a:schemeClr val="bg1"/>
                </a:solidFill>
                <a:latin typeface="Arial" panose="020B0604020202020204" pitchFamily="34" charset="0"/>
                <a:cs typeface="Arial" panose="020B0604020202020204" pitchFamily="34" charset="0"/>
              </a:rPr>
              <a:t>Konkretaus uždavinio – 1.</a:t>
            </a:r>
            <a:r>
              <a:rPr lang="en-US" sz="2400" b="1" kern="0">
                <a:solidFill>
                  <a:schemeClr val="bg1"/>
                </a:solidFill>
                <a:latin typeface="Arial" panose="020B0604020202020204" pitchFamily="34" charset="0"/>
                <a:cs typeface="Arial" panose="020B0604020202020204" pitchFamily="34" charset="0"/>
              </a:rPr>
              <a:t>4</a:t>
            </a:r>
            <a:r>
              <a:rPr lang="lt-LT" sz="2400" b="1" kern="0">
                <a:solidFill>
                  <a:schemeClr val="bg1"/>
                </a:solidFill>
                <a:latin typeface="Arial" panose="020B0604020202020204" pitchFamily="34" charset="0"/>
                <a:cs typeface="Arial" panose="020B0604020202020204" pitchFamily="34" charset="0"/>
              </a:rPr>
              <a:t>. Ugdyti pažangiajai specializacijai, pramonės pertvarkai ir verslumui reikalingus įgūdžius</a:t>
            </a:r>
            <a:r>
              <a:rPr lang="en-US" sz="2400" b="1" kern="0">
                <a:solidFill>
                  <a:schemeClr val="bg1"/>
                </a:solidFill>
                <a:latin typeface="Arial" panose="020B0604020202020204" pitchFamily="34" charset="0"/>
                <a:cs typeface="Arial" panose="020B0604020202020204" pitchFamily="34" charset="0"/>
              </a:rPr>
              <a:t> </a:t>
            </a:r>
            <a:r>
              <a:rPr lang="lt-LT" sz="2400" b="1">
                <a:solidFill>
                  <a:schemeClr val="bg1"/>
                </a:solidFill>
              </a:rPr>
              <a:t>– įgyvendinamos veiklos</a:t>
            </a:r>
            <a:endParaRPr lang="lt-LT" sz="2400">
              <a:solidFill>
                <a:schemeClr val="bg1"/>
              </a:solidFill>
            </a:endParaRPr>
          </a:p>
        </p:txBody>
      </p:sp>
      <p:graphicFrame>
        <p:nvGraphicFramePr>
          <p:cNvPr id="5" name="Content Placeholder 4">
            <a:extLst>
              <a:ext uri="{FF2B5EF4-FFF2-40B4-BE49-F238E27FC236}">
                <a16:creationId xmlns:a16="http://schemas.microsoft.com/office/drawing/2014/main" id="{DFA03100-D20D-45D3-9200-F1558241B0F2}"/>
              </a:ext>
            </a:extLst>
          </p:cNvPr>
          <p:cNvGraphicFramePr>
            <a:graphicFrameLocks noGrp="1"/>
          </p:cNvGraphicFramePr>
          <p:nvPr>
            <p:ph sz="half" idx="1"/>
          </p:nvPr>
        </p:nvGraphicFramePr>
        <p:xfrm>
          <a:off x="124690" y="1690688"/>
          <a:ext cx="11942619" cy="303445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3923182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Content Placeholder 4">
            <a:extLst>
              <a:ext uri="{FF2B5EF4-FFF2-40B4-BE49-F238E27FC236}">
                <a16:creationId xmlns:a16="http://schemas.microsoft.com/office/drawing/2014/main" id="{542FEBA7-BB73-40AC-A96D-967CC4E2AC31}"/>
              </a:ext>
            </a:extLst>
          </p:cNvPr>
          <p:cNvGraphicFramePr>
            <a:graphicFrameLocks/>
          </p:cNvGraphicFramePr>
          <p:nvPr/>
        </p:nvGraphicFramePr>
        <p:xfrm>
          <a:off x="344384" y="2790700"/>
          <a:ext cx="11542816" cy="258251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1" name="Content Placeholder 4">
            <a:extLst>
              <a:ext uri="{FF2B5EF4-FFF2-40B4-BE49-F238E27FC236}">
                <a16:creationId xmlns:a16="http://schemas.microsoft.com/office/drawing/2014/main" id="{CC8A87E6-52B0-4D0A-9143-FF926C733386}"/>
              </a:ext>
            </a:extLst>
          </p:cNvPr>
          <p:cNvGraphicFramePr>
            <a:graphicFrameLocks/>
          </p:cNvGraphicFramePr>
          <p:nvPr/>
        </p:nvGraphicFramePr>
        <p:xfrm>
          <a:off x="344384" y="1210904"/>
          <a:ext cx="11542816" cy="1081034"/>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7" name="Rectangle 6"/>
          <p:cNvSpPr/>
          <p:nvPr/>
        </p:nvSpPr>
        <p:spPr>
          <a:xfrm>
            <a:off x="767408" y="303087"/>
            <a:ext cx="10657184" cy="523220"/>
          </a:xfrm>
          <a:prstGeom prst="rect">
            <a:avLst/>
          </a:prstGeom>
        </p:spPr>
        <p:txBody>
          <a:bodyPr wrap="square">
            <a:spAutoFit/>
          </a:bodyPr>
          <a:lstStyle/>
          <a:p>
            <a:r>
              <a:rPr lang="en-US" sz="2800" b="1">
                <a:solidFill>
                  <a:srgbClr val="003778"/>
                </a:solidFill>
                <a:latin typeface="Arial" panose="020B0604020202020204" pitchFamily="34" charset="0"/>
                <a:cs typeface="Arial" panose="020B0604020202020204" pitchFamily="34" charset="0"/>
              </a:rPr>
              <a:t>2021-2027 m. </a:t>
            </a:r>
            <a:r>
              <a:rPr lang="en-GB" sz="2800" b="1">
                <a:solidFill>
                  <a:srgbClr val="003778"/>
                </a:solidFill>
                <a:latin typeface="Arial" panose="020B0604020202020204" pitchFamily="34" charset="0"/>
                <a:cs typeface="Arial" panose="020B0604020202020204" pitchFamily="34" charset="0"/>
              </a:rPr>
              <a:t>2</a:t>
            </a:r>
            <a:r>
              <a:rPr lang="lt-LT" sz="2800" b="1">
                <a:solidFill>
                  <a:srgbClr val="003778"/>
                </a:solidFill>
                <a:latin typeface="Arial" panose="020B0604020202020204" pitchFamily="34" charset="0"/>
                <a:cs typeface="Arial" panose="020B0604020202020204" pitchFamily="34" charset="0"/>
              </a:rPr>
              <a:t> Prioritetas „Žalesnė Lietuva“</a:t>
            </a:r>
            <a:endParaRPr lang="en-US" sz="2800" b="1">
              <a:solidFill>
                <a:srgbClr val="003778"/>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18071538"/>
      </p:ext>
    </p:extLst>
  </p:cSld>
  <p:clrMapOvr>
    <a:masterClrMapping/>
  </p:clrMapOvr>
</p:sld>
</file>

<file path=ppt/theme/theme1.xml><?xml version="1.0" encoding="utf-8"?>
<a:theme xmlns:a="http://schemas.openxmlformats.org/drawingml/2006/main" name="Office Theme">
  <a:themeElements>
    <a:clrScheme name="EIM_v0">
      <a:dk1>
        <a:srgbClr val="062889"/>
      </a:dk1>
      <a:lt1>
        <a:sysClr val="window" lastClr="FFFFFF"/>
      </a:lt1>
      <a:dk2>
        <a:srgbClr val="062889"/>
      </a:dk2>
      <a:lt2>
        <a:srgbClr val="80C1E2"/>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EIM_fonts">
      <a:majorFont>
        <a:latin typeface="Myriad Pro"/>
        <a:ea typeface=""/>
        <a:cs typeface=""/>
      </a:majorFont>
      <a:minorFont>
        <a:latin typeface="Myriad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kumentas" ma:contentTypeID="0x010100141B14623287AF408E93A7C1F642E1C9" ma:contentTypeVersion="9" ma:contentTypeDescription="Kurkite naują dokumentą." ma:contentTypeScope="" ma:versionID="ea79a90f7cd725b0cc979eae9cc57fdb">
  <xsd:schema xmlns:xsd="http://www.w3.org/2001/XMLSchema" xmlns:xs="http://www.w3.org/2001/XMLSchema" xmlns:p="http://schemas.microsoft.com/office/2006/metadata/properties" xmlns:ns2="a17c11bb-adf5-4982-8f62-20f578b087c4" xmlns:ns3="f10a1883-66ce-47e8-a9d0-9529405c605a" targetNamespace="http://schemas.microsoft.com/office/2006/metadata/properties" ma:root="true" ma:fieldsID="a755285cffa855a6d265af6fd32de88f" ns2:_="" ns3:_="">
    <xsd:import namespace="a17c11bb-adf5-4982-8f62-20f578b087c4"/>
    <xsd:import namespace="f10a1883-66ce-47e8-a9d0-9529405c605a"/>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GenerationTime" minOccurs="0"/>
                <xsd:element ref="ns2:MediaServiceEventHashCode" minOccurs="0"/>
                <xsd:element ref="ns2:MediaServiceLocation"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17c11bb-adf5-4982-8f62-20f578b087c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Location" ma:index="14" nillable="true" ma:displayNam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f10a1883-66ce-47e8-a9d0-9529405c605a" elementFormDefault="qualified">
    <xsd:import namespace="http://schemas.microsoft.com/office/2006/documentManagement/types"/>
    <xsd:import namespace="http://schemas.microsoft.com/office/infopath/2007/PartnerControls"/>
    <xsd:element name="SharedWithUsers" ma:index="15" nillable="true" ma:displayName="Bendrinama su"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Bendrinta su išsamia informacija"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urinio tipas"/>
        <xsd:element ref="dc:title" minOccurs="0" maxOccurs="1" ma:index="4" ma:displayName="Antraštė"/>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CC7D19C-352E-4683-9C11-4B115DA8C25A}">
  <ds:schemaRefs>
    <ds:schemaRef ds:uri="http://schemas.microsoft.com/office/2006/documentManagement/types"/>
    <ds:schemaRef ds:uri="http://purl.org/dc/elements/1.1/"/>
    <ds:schemaRef ds:uri="http://schemas.microsoft.com/office/infopath/2007/PartnerControls"/>
    <ds:schemaRef ds:uri="http://purl.org/dc/terms/"/>
    <ds:schemaRef ds:uri="http://purl.org/dc/dcmitype/"/>
    <ds:schemaRef ds:uri="f10a1883-66ce-47e8-a9d0-9529405c605a"/>
    <ds:schemaRef ds:uri="a17c11bb-adf5-4982-8f62-20f578b087c4"/>
    <ds:schemaRef ds:uri="http://schemas.openxmlformats.org/package/2006/metadata/core-properties"/>
    <ds:schemaRef ds:uri="http://schemas.microsoft.com/office/2006/metadata/properties"/>
    <ds:schemaRef ds:uri="http://www.w3.org/XML/1998/namespace"/>
  </ds:schemaRefs>
</ds:datastoreItem>
</file>

<file path=customXml/itemProps2.xml><?xml version="1.0" encoding="utf-8"?>
<ds:datastoreItem xmlns:ds="http://schemas.openxmlformats.org/officeDocument/2006/customXml" ds:itemID="{14BEE8DA-E118-4BE8-94F2-8DDA7EB9A829}">
  <ds:schemaRefs>
    <ds:schemaRef ds:uri="http://schemas.microsoft.com/sharepoint/v3/contenttype/forms"/>
  </ds:schemaRefs>
</ds:datastoreItem>
</file>

<file path=customXml/itemProps3.xml><?xml version="1.0" encoding="utf-8"?>
<ds:datastoreItem xmlns:ds="http://schemas.openxmlformats.org/officeDocument/2006/customXml" ds:itemID="{1300E3BB-4759-4A47-9387-AAF7D9DA0CF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17c11bb-adf5-4982-8f62-20f578b087c4"/>
    <ds:schemaRef ds:uri="f10a1883-66ce-47e8-a9d0-9529405c605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7808</TotalTime>
  <Words>2573</Words>
  <Application>Microsoft Office PowerPoint</Application>
  <PresentationFormat>Widescreen</PresentationFormat>
  <Paragraphs>262</Paragraphs>
  <Slides>21</Slides>
  <Notes>11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21</vt:i4>
      </vt:variant>
    </vt:vector>
  </HeadingPairs>
  <TitlesOfParts>
    <vt:vector size="29" baseType="lpstr">
      <vt:lpstr>Arial</vt:lpstr>
      <vt:lpstr>Calibri</vt:lpstr>
      <vt:lpstr>Helvetica Light</vt:lpstr>
      <vt:lpstr>Myriad Pro</vt:lpstr>
      <vt:lpstr>Segoe UI</vt:lpstr>
      <vt:lpstr>Segoe UI </vt:lpstr>
      <vt:lpstr>Trebuchet MS</vt:lpstr>
      <vt:lpstr>Office Theme</vt:lpstr>
      <vt:lpstr>Europos Sąjungos fondų investicijos Lietuvai pagal Ekonomikos ir inovacijų ministerijos priemones</vt:lpstr>
      <vt:lpstr>2021-2027 m. Europos Sąjungos investicijos Lietuvoje </vt:lpstr>
      <vt:lpstr>2021–2027 m. ES fondų lėšos pagal investicijų tipą (mln. eurų) </vt:lpstr>
      <vt:lpstr>Konkretus uždavinys – 1.1. Plėtoti ir stiprinti mokslinių tyrimų ir inovacinius pajėgumus ir diegti pažangiąsias technologijas. </vt:lpstr>
      <vt:lpstr>Konkretaus uždavinio – 1.1. Plėtoti ir stiprinti mokslinių tyrimų ir inovacinius pajėgumus ir diegti pažangiąsias technologijas – įgyvendinamos veiklos</vt:lpstr>
      <vt:lpstr>Konkretaus uždavinio – 1.2. Pasinaudoti skaitmeninimo teikiama nauda piliečiams, įmonėms, mokslinių tyrimų organizacijoms ir valdžios institucijoms – įgyvendinamos veiklos</vt:lpstr>
      <vt:lpstr>Konkretaus uždavinio – 1.3. Stiprinti tvarų MVĮ augimą bei konkurencingumą ir darbo vietų kūrimą MVĮ, be kita ko pasitelkiant gamybines investicijas – įgyvendinamos veiklos</vt:lpstr>
      <vt:lpstr>Konkretaus uždavinio – 1.4. Ugdyti pažangiajai specializacijai, pramonės pertvarkai ir verslumui reikalingus įgūdžius – įgyvendinamos veiklos</vt:lpstr>
      <vt:lpstr>PowerPoint Presentation</vt:lpstr>
      <vt:lpstr>2021-2027 m. ES investicijų (subsidinių priemonių) kvietimai 2022 m. </vt:lpstr>
      <vt:lpstr>2021-2027 m. ES investicijų kvietimai 2023 m. </vt:lpstr>
      <vt:lpstr>PowerPoint Presentation</vt:lpstr>
      <vt:lpstr>Finansinės ir su jomis susijusios priemonės verslui</vt:lpstr>
      <vt:lpstr>PowerPoint Presentation</vt:lpstr>
      <vt:lpstr>PowerPoint Presentation</vt:lpstr>
      <vt:lpstr>PowerPoint Presentation</vt:lpstr>
      <vt:lpstr>PowerPoint Presentation</vt:lpstr>
      <vt:lpstr>Valstybė – jūsų klientas</vt:lpstr>
      <vt:lpstr>PowerPoint Presentation</vt:lpstr>
      <vt:lpstr>PowerPoint Presentation</vt:lpstr>
      <vt:lpstr>PowerPoint Presentation</vt:lpstr>
    </vt:vector>
  </TitlesOfParts>
  <Company>u 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Rojaka Jekaterina</dc:creator>
  <cp:lastModifiedBy>Vincas Jurgutis</cp:lastModifiedBy>
  <cp:revision>609</cp:revision>
  <dcterms:created xsi:type="dcterms:W3CDTF">2018-12-31T08:30:42Z</dcterms:created>
  <dcterms:modified xsi:type="dcterms:W3CDTF">2022-08-18T07:42:22Z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0x010100141B14623287AF408E93A7C1F642E1C9</vt:lpwstr>
  </property>
</Properties>
</file>