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8" r:id="rId5"/>
    <p:sldId id="308" r:id="rId6"/>
    <p:sldId id="309" r:id="rId7"/>
    <p:sldId id="312" r:id="rId8"/>
    <p:sldId id="310" r:id="rId9"/>
    <p:sldId id="311" r:id="rId10"/>
    <p:sldId id="283" r:id="rId11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53781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1113" autoAdjust="0"/>
  </p:normalViewPr>
  <p:slideViewPr>
    <p:cSldViewPr snapToGrid="0">
      <p:cViewPr varScale="1">
        <p:scale>
          <a:sx n="70" d="100"/>
          <a:sy n="70" d="100"/>
        </p:scale>
        <p:origin x="112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3A152-58A9-482C-A1BF-3784273BCA6A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5CD9-F513-4B3A-9A38-4073B89996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49126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55CD9-F513-4B3A-9A38-4073B899965B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41703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SVV stiprinimas ministerijos lygiu</a:t>
            </a:r>
          </a:p>
          <a:p>
            <a:r>
              <a:rPr lang="lt-LT" dirty="0"/>
              <a:t>Įstatymas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/>
              <a:t>Išlaidos gaminamiems produktams ar teikiamoms paslaugoms pakeisti, įrangai įsigyti ar pertvarkyti, darbuotojams apmokyti ar naujiems samdyti, paslaugoms pirkti (pvz., teisinėms, draudimo)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/>
              <a:t>Sudaro didžiąją dalį bendrų prisitaikymo prie reguliavimo išlaidų</a:t>
            </a:r>
            <a:r>
              <a:rPr lang="en-US" dirty="0"/>
              <a:t> </a:t>
            </a:r>
            <a:endParaRPr lang="lt-L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/>
              <a:t>Lietuvoje iki šiol nevertinamos</a:t>
            </a:r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55CD9-F513-4B3A-9A38-4073B899965B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23932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KC</a:t>
            </a:r>
            <a:r>
              <a:rPr lang="en-US" dirty="0"/>
              <a:t>2, </a:t>
            </a:r>
            <a:r>
              <a:rPr lang="en-US" dirty="0" err="1"/>
              <a:t>Vedlys</a:t>
            </a:r>
            <a:r>
              <a:rPr lang="en-US" dirty="0"/>
              <a:t>, </a:t>
            </a:r>
            <a:r>
              <a:rPr lang="lt-LT" dirty="0" err="1"/>
              <a:t>e.diagnostika</a:t>
            </a:r>
            <a:r>
              <a:rPr lang="lt-LT" dirty="0"/>
              <a:t> ir </a:t>
            </a:r>
            <a:r>
              <a:rPr lang="lt-LT" dirty="0" err="1"/>
              <a:t>e.mokymai</a:t>
            </a:r>
            <a:r>
              <a:rPr lang="lt-LT" dirty="0"/>
              <a:t>, APS (nebijoti ir patiems pasikreipti ANTRO ŠANSO), </a:t>
            </a:r>
            <a:r>
              <a:rPr lang="en-US" dirty="0"/>
              <a:t>fin. </a:t>
            </a:r>
            <a:r>
              <a:rPr lang="en-US" dirty="0" err="1"/>
              <a:t>priemoni</a:t>
            </a:r>
            <a:r>
              <a:rPr lang="lt-LT" dirty="0"/>
              <a:t>ų žemėlapis</a:t>
            </a:r>
          </a:p>
          <a:p>
            <a:endParaRPr lang="lt-LT" dirty="0"/>
          </a:p>
          <a:p>
            <a:r>
              <a:rPr lang="lt-LT" dirty="0"/>
              <a:t>Vincas apie nuosmukius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55CD9-F513-4B3A-9A38-4073B899965B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11492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lt-LT" sz="12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Horizontalu – esamų priemonių pritaikymas</a:t>
            </a:r>
          </a:p>
          <a:p>
            <a:pPr algn="just"/>
            <a:r>
              <a:rPr lang="lt-LT" sz="12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Viešųjų paslaugų perdavimas</a:t>
            </a:r>
          </a:p>
          <a:p>
            <a:pPr algn="just"/>
            <a:r>
              <a:rPr lang="lt-LT" sz="1200" dirty="0"/>
              <a:t>Skatiname Jus kurti socialines problemas atliepiančius verslus, kurių tiek poreikis ateityje, žvelgiant į tarptautinę patirtį, tik augs.</a:t>
            </a:r>
          </a:p>
          <a:p>
            <a:pPr marL="0" indent="0" algn="ctr">
              <a:buNone/>
            </a:pPr>
            <a:endParaRPr lang="lt-LT" sz="1200" dirty="0"/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55CD9-F513-4B3A-9A38-4073B899965B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2659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700"/>
            <a:ext cx="12192000" cy="67705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3322750"/>
            <a:ext cx="9144000" cy="753884"/>
          </a:xfrm>
        </p:spPr>
        <p:txBody>
          <a:bodyPr anchor="b">
            <a:normAutofit/>
          </a:bodyPr>
          <a:lstStyle>
            <a:lvl1pPr algn="ctr">
              <a:defRPr sz="4000" b="1" baseline="0">
                <a:effectLst/>
              </a:defRPr>
            </a:lvl1pPr>
          </a:lstStyle>
          <a:p>
            <a:r>
              <a:rPr lang="en-US" dirty="0"/>
              <a:t>A</a:t>
            </a:r>
            <a:r>
              <a:rPr lang="lt-LT" dirty="0"/>
              <a:t>ČIŪ UŽ JŪSŲ DĖMESĮ </a:t>
            </a:r>
            <a:r>
              <a:rPr lang="en-US" dirty="0"/>
              <a:t>!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27927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84708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52246"/>
            <a:ext cx="10250510" cy="1325563"/>
          </a:xfr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PAVADINIMAS</a:t>
            </a:r>
            <a:r>
              <a:rPr lang="lt-LT" dirty="0"/>
              <a:t>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7559898" y="2137893"/>
            <a:ext cx="3528811" cy="3425779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44355"/>
            <a:ext cx="6205741" cy="2212853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4" hasCustomPrompt="1"/>
          </p:nvPr>
        </p:nvSpPr>
        <p:spPr>
          <a:xfrm>
            <a:off x="2176665" y="5008586"/>
            <a:ext cx="1404736" cy="74827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  <p:sp>
        <p:nvSpPr>
          <p:cNvPr id="10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610235" y="5008586"/>
            <a:ext cx="1404736" cy="74827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48985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250510" cy="1325563"/>
          </a:xfr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PAVADINIMAS</a:t>
            </a:r>
            <a:endParaRPr lang="lt-LT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17649"/>
            <a:ext cx="6012857" cy="4538701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534548" y="5155285"/>
            <a:ext cx="2069212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534548" y="2982357"/>
            <a:ext cx="2069212" cy="50411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1078723" y="1817649"/>
            <a:ext cx="2069212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6" hasCustomPrompt="1"/>
          </p:nvPr>
        </p:nvSpPr>
        <p:spPr>
          <a:xfrm>
            <a:off x="1078723" y="4043729"/>
            <a:ext cx="2069212" cy="50411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709" y="2165272"/>
            <a:ext cx="667402" cy="60216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629" y="4292477"/>
            <a:ext cx="647513" cy="6475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843" y="3178929"/>
            <a:ext cx="553970" cy="6909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843" y="5343095"/>
            <a:ext cx="719075" cy="731962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7" hasCustomPrompt="1"/>
          </p:nvPr>
        </p:nvSpPr>
        <p:spPr>
          <a:xfrm>
            <a:off x="7214994" y="1817648"/>
            <a:ext cx="3873715" cy="376288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lt-LT" dirty="0"/>
              <a:t>TEKSTAS</a:t>
            </a:r>
          </a:p>
        </p:txBody>
      </p:sp>
    </p:spTree>
    <p:extLst>
      <p:ext uri="{BB962C8B-B14F-4D97-AF65-F5344CB8AC3E}">
        <p14:creationId xmlns:p14="http://schemas.microsoft.com/office/powerpoint/2010/main" val="3251678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250510" cy="1325563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PAVADINIMAS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63455" y="2029071"/>
            <a:ext cx="4753852" cy="372606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lt-LT" dirty="0"/>
              <a:t>TEKSTAS</a:t>
            </a:r>
            <a:r>
              <a:rPr lang="en-US" dirty="0"/>
              <a:t>/</a:t>
            </a:r>
            <a:r>
              <a:rPr lang="en-US" dirty="0" err="1"/>
              <a:t>nuotrauka</a:t>
            </a:r>
            <a:endParaRPr lang="lt-L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88395"/>
            <a:ext cx="4428402" cy="4129572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1549316" y="2138082"/>
            <a:ext cx="387060" cy="510989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en-US" dirty="0"/>
              <a:t>1</a:t>
            </a:r>
            <a:endParaRPr lang="lt-LT" dirty="0"/>
          </a:p>
        </p:txBody>
      </p:sp>
      <p:sp>
        <p:nvSpPr>
          <p:cNvPr id="8" name="Content Placeholder 2"/>
          <p:cNvSpPr>
            <a:spLocks noGrp="1"/>
          </p:cNvSpPr>
          <p:nvPr>
            <p:ph idx="12" hasCustomPrompt="1"/>
          </p:nvPr>
        </p:nvSpPr>
        <p:spPr>
          <a:xfrm>
            <a:off x="1135362" y="3173429"/>
            <a:ext cx="387060" cy="510989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en-US" dirty="0"/>
              <a:t>2</a:t>
            </a:r>
            <a:endParaRPr lang="lt-LT" dirty="0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1549316" y="4199964"/>
            <a:ext cx="387060" cy="510989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en-US" dirty="0"/>
              <a:t>3</a:t>
            </a:r>
            <a:endParaRPr lang="lt-LT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1108467" y="5244142"/>
            <a:ext cx="387060" cy="510989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en-US" dirty="0"/>
              <a:t>4</a:t>
            </a:r>
            <a:endParaRPr lang="lt-LT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2475747" y="2029071"/>
            <a:ext cx="2486218" cy="5109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 err="1"/>
              <a:t>tekstas</a:t>
            </a:r>
            <a:endParaRPr lang="lt-LT" dirty="0"/>
          </a:p>
        </p:txBody>
      </p:sp>
      <p:sp>
        <p:nvSpPr>
          <p:cNvPr id="12" name="Content Placeholder 2"/>
          <p:cNvSpPr>
            <a:spLocks noGrp="1"/>
          </p:cNvSpPr>
          <p:nvPr>
            <p:ph idx="16" hasCustomPrompt="1"/>
          </p:nvPr>
        </p:nvSpPr>
        <p:spPr>
          <a:xfrm>
            <a:off x="2020662" y="3100723"/>
            <a:ext cx="2486218" cy="5109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 err="1"/>
              <a:t>tekstas</a:t>
            </a:r>
            <a:endParaRPr lang="lt-LT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2475747" y="4099719"/>
            <a:ext cx="2486218" cy="5109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 err="1"/>
              <a:t>tekstas</a:t>
            </a:r>
            <a:endParaRPr lang="lt-LT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 hasCustomPrompt="1"/>
          </p:nvPr>
        </p:nvSpPr>
        <p:spPr>
          <a:xfrm>
            <a:off x="2020662" y="5194352"/>
            <a:ext cx="2486218" cy="51098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tekstas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93318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6093"/>
            <a:ext cx="10515600" cy="2852737"/>
          </a:xfrm>
        </p:spPr>
        <p:txBody>
          <a:bodyPr anchor="b"/>
          <a:lstStyle>
            <a:lvl1pPr>
              <a:defRPr sz="5400" baseline="0"/>
            </a:lvl1pPr>
          </a:lstStyle>
          <a:p>
            <a:endParaRPr lang="lt-L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8200" y="355915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/>
              <a:t>TEXT</a:t>
            </a:r>
            <a:r>
              <a:rPr lang="en-US" dirty="0"/>
              <a:t>/</a:t>
            </a:r>
            <a:r>
              <a:rPr lang="lt-LT" dirty="0"/>
              <a:t> TEKSTAS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7598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276268" cy="1325563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TITLE/PAVADINIMAS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63355" cy="4317598"/>
          </a:xfrm>
        </p:spPr>
        <p:txBody>
          <a:bodyPr/>
          <a:lstStyle/>
          <a:p>
            <a:pPr lvl="0"/>
            <a:r>
              <a:rPr lang="en-US" dirty="0"/>
              <a:t>PHOTO/NUOTRAUKA</a:t>
            </a:r>
            <a:endParaRPr lang="lt-L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4942268" cy="386683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lt-LT" dirty="0"/>
              <a:t>TEXT</a:t>
            </a:r>
            <a:r>
              <a:rPr lang="en-US" dirty="0"/>
              <a:t>/</a:t>
            </a:r>
            <a:r>
              <a:rPr lang="lt-LT" dirty="0"/>
              <a:t> TEKSTAS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65560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223164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TITLE/PAVADINIMAS</a:t>
            </a:r>
            <a:endParaRPr lang="lt-L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TITLE/PAVADINIMAS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25178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lt-LT" dirty="0"/>
              <a:t>TEXT</a:t>
            </a:r>
            <a:r>
              <a:rPr lang="en-US" dirty="0"/>
              <a:t>/</a:t>
            </a:r>
            <a:r>
              <a:rPr lang="lt-LT" dirty="0"/>
              <a:t> TEKSTAS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489075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TITLE/PAVADINIMAS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4890752" cy="325178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lt-LT" dirty="0"/>
              <a:t>TEXT</a:t>
            </a:r>
            <a:r>
              <a:rPr lang="en-US" dirty="0"/>
              <a:t>/</a:t>
            </a:r>
            <a:r>
              <a:rPr lang="lt-LT" dirty="0"/>
              <a:t> TEKSTAS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46143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30720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TITLE/PAVADINIMAS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5905522" cy="473079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PHOTO/NUOTRAUKA</a:t>
            </a:r>
            <a:r>
              <a:rPr lang="lt-LT" dirty="0"/>
              <a:t> ARBA TEKSTAS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660820"/>
          </a:xfrm>
        </p:spPr>
        <p:txBody>
          <a:bodyPr/>
          <a:lstStyle>
            <a:lvl1pPr marL="0" indent="0">
              <a:buNone/>
              <a:defRPr sz="16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dirty="0"/>
              <a:t>TEXT</a:t>
            </a:r>
            <a:r>
              <a:rPr lang="en-US" dirty="0"/>
              <a:t>/</a:t>
            </a:r>
            <a:r>
              <a:rPr lang="lt-LT" dirty="0"/>
              <a:t> TEKSTAS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02947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34584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TITLE/PAVADINIMAS</a:t>
            </a:r>
            <a:endParaRPr lang="lt-L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5918401" cy="467927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t-LT" dirty="0"/>
              <a:t>TEXT</a:t>
            </a:r>
            <a:r>
              <a:rPr lang="en-US" dirty="0"/>
              <a:t>/</a:t>
            </a:r>
            <a:r>
              <a:rPr lang="lt-LT" dirty="0"/>
              <a:t> TEKSTAS</a:t>
            </a:r>
          </a:p>
          <a:p>
            <a:endParaRPr lang="lt-L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6093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dirty="0"/>
              <a:t>TEXT</a:t>
            </a:r>
            <a:r>
              <a:rPr lang="en-US" dirty="0"/>
              <a:t>/</a:t>
            </a:r>
            <a:r>
              <a:rPr lang="lt-LT" dirty="0"/>
              <a:t> TEKSTAS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4226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474"/>
            <a:ext cx="12192000" cy="67705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83842" y="2533117"/>
            <a:ext cx="7607121" cy="1601001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253781"/>
                </a:solidFill>
              </a:defRPr>
            </a:lvl1pPr>
          </a:lstStyle>
          <a:p>
            <a:r>
              <a:rPr lang="lt-LT" dirty="0"/>
              <a:t>PAVADINIMAS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83842" y="4596445"/>
            <a:ext cx="6808631" cy="827881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rgbClr val="25378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KAS ATLIKO PRISTATYMĄ</a:t>
            </a:r>
          </a:p>
        </p:txBody>
      </p:sp>
    </p:spTree>
    <p:extLst>
      <p:ext uri="{BB962C8B-B14F-4D97-AF65-F5344CB8AC3E}">
        <p14:creationId xmlns:p14="http://schemas.microsoft.com/office/powerpoint/2010/main" val="1578632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250510" cy="1325563"/>
          </a:xfr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PAVADINIMAS</a:t>
            </a:r>
            <a:r>
              <a:rPr lang="lt-LT" dirty="0"/>
              <a:t>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01087"/>
            <a:ext cx="7921581" cy="1644863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916635" y="2513729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2165886" y="4979517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5989839" y="2520834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721451" y="4979517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77016" y="4979517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7" hasCustomPrompt="1"/>
          </p:nvPr>
        </p:nvSpPr>
        <p:spPr>
          <a:xfrm>
            <a:off x="3453237" y="2520835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767" y="3631841"/>
            <a:ext cx="770232" cy="72504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532" y="3722192"/>
            <a:ext cx="857883" cy="7239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974" y="3596084"/>
            <a:ext cx="745206" cy="8548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184" y="3590154"/>
            <a:ext cx="757874" cy="85603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811" y="3590154"/>
            <a:ext cx="789952" cy="7899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804" y="3660050"/>
            <a:ext cx="696836" cy="69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0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859" y="2020232"/>
            <a:ext cx="7539692" cy="3236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250510" cy="1325563"/>
          </a:xfr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PAVADINIMAS</a:t>
            </a:r>
            <a:r>
              <a:rPr lang="lt-LT" dirty="0"/>
              <a:t>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2087621" y="2934226"/>
            <a:ext cx="2056772" cy="346855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2087621" y="3463387"/>
            <a:ext cx="2056772" cy="1175848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277016" y="2946083"/>
            <a:ext cx="2068689" cy="33499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8" hasCustomPrompt="1"/>
          </p:nvPr>
        </p:nvSpPr>
        <p:spPr>
          <a:xfrm>
            <a:off x="7277015" y="3443126"/>
            <a:ext cx="2068689" cy="1196109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9" hasCustomPrompt="1"/>
          </p:nvPr>
        </p:nvSpPr>
        <p:spPr>
          <a:xfrm>
            <a:off x="4676360" y="2934227"/>
            <a:ext cx="2068689" cy="33499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idx="20" hasCustomPrompt="1"/>
          </p:nvPr>
        </p:nvSpPr>
        <p:spPr>
          <a:xfrm>
            <a:off x="4676360" y="3463387"/>
            <a:ext cx="2068689" cy="1196109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1" hasCustomPrompt="1"/>
          </p:nvPr>
        </p:nvSpPr>
        <p:spPr>
          <a:xfrm>
            <a:off x="2087621" y="5356430"/>
            <a:ext cx="2056772" cy="813976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22" hasCustomPrompt="1"/>
          </p:nvPr>
        </p:nvSpPr>
        <p:spPr>
          <a:xfrm>
            <a:off x="4676360" y="5356430"/>
            <a:ext cx="2056772" cy="813976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26" name="Content Placeholder 2"/>
          <p:cNvSpPr>
            <a:spLocks noGrp="1"/>
          </p:cNvSpPr>
          <p:nvPr>
            <p:ph idx="23" hasCustomPrompt="1"/>
          </p:nvPr>
        </p:nvSpPr>
        <p:spPr>
          <a:xfrm>
            <a:off x="7242687" y="5320605"/>
            <a:ext cx="2056772" cy="813976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lt-LT" dirty="0"/>
              <a:t>TEKSTAS</a:t>
            </a:r>
          </a:p>
        </p:txBody>
      </p:sp>
    </p:spTree>
    <p:extLst>
      <p:ext uri="{BB962C8B-B14F-4D97-AF65-F5344CB8AC3E}">
        <p14:creationId xmlns:p14="http://schemas.microsoft.com/office/powerpoint/2010/main" val="205163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250510" cy="1325563"/>
          </a:xfr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PAVADINIMAS</a:t>
            </a:r>
            <a:endParaRPr lang="lt-L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01087"/>
            <a:ext cx="7921581" cy="1644863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916635" y="2513729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2165886" y="4979517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5989839" y="2520834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721451" y="4979517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77016" y="4979517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7" hasCustomPrompt="1"/>
          </p:nvPr>
        </p:nvSpPr>
        <p:spPr>
          <a:xfrm>
            <a:off x="3453237" y="2520835"/>
            <a:ext cx="1378040" cy="55379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29" y="3631841"/>
            <a:ext cx="783037" cy="623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277" y="3710469"/>
            <a:ext cx="726137" cy="6762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469" y="3604424"/>
            <a:ext cx="768710" cy="76871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495" y="3596863"/>
            <a:ext cx="770970" cy="78799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781" y="3631841"/>
            <a:ext cx="806133" cy="78879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828" y="3596268"/>
            <a:ext cx="788589" cy="78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03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52246"/>
            <a:ext cx="10250510" cy="1325563"/>
          </a:xfr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PAVADINIMAS</a:t>
            </a:r>
            <a:r>
              <a:rPr lang="lt-LT" dirty="0"/>
              <a:t>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1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3541690"/>
            <a:ext cx="2973946" cy="249850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741" y="1817880"/>
            <a:ext cx="7857143" cy="34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4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52246"/>
            <a:ext cx="10250510" cy="1325563"/>
          </a:xfr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PAVADINIMAS</a:t>
            </a:r>
            <a:r>
              <a:rPr lang="lt-LT" dirty="0"/>
              <a:t>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838200" y="3724835"/>
            <a:ext cx="3566374" cy="218656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411" y="1963929"/>
            <a:ext cx="5536842" cy="2721194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2" hasCustomPrompt="1"/>
          </p:nvPr>
        </p:nvSpPr>
        <p:spPr>
          <a:xfrm>
            <a:off x="838199" y="2165427"/>
            <a:ext cx="3566375" cy="128188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/>
              <a:t>TEKSTAS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670719" y="3477296"/>
            <a:ext cx="1048555" cy="46364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SKAI</a:t>
            </a:r>
            <a:r>
              <a:rPr lang="lt-LT" dirty="0"/>
              <a:t>ČIAI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9769698" y="2860886"/>
            <a:ext cx="1048555" cy="46364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SKAI</a:t>
            </a:r>
            <a:r>
              <a:rPr lang="lt-LT" dirty="0"/>
              <a:t>ČIAI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439177" y="3002554"/>
            <a:ext cx="1048555" cy="46364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SKAI</a:t>
            </a:r>
            <a:r>
              <a:rPr lang="lt-LT" dirty="0"/>
              <a:t>ČIAI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6" hasCustomPrompt="1"/>
          </p:nvPr>
        </p:nvSpPr>
        <p:spPr>
          <a:xfrm>
            <a:off x="8721143" y="3477296"/>
            <a:ext cx="1048555" cy="46364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SKAI</a:t>
            </a:r>
            <a:r>
              <a:rPr lang="lt-LT" dirty="0"/>
              <a:t>ČIAI</a:t>
            </a:r>
          </a:p>
        </p:txBody>
      </p:sp>
    </p:spTree>
    <p:extLst>
      <p:ext uri="{BB962C8B-B14F-4D97-AF65-F5344CB8AC3E}">
        <p14:creationId xmlns:p14="http://schemas.microsoft.com/office/powerpoint/2010/main" val="149466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52246"/>
            <a:ext cx="10250510" cy="1325563"/>
          </a:xfr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PAVADINIMAS</a:t>
            </a:r>
            <a:r>
              <a:rPr lang="lt-LT" dirty="0"/>
              <a:t>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73" y="1964063"/>
            <a:ext cx="7399458" cy="2396835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67286" y="3299617"/>
            <a:ext cx="1847045" cy="295664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088110" y="3235098"/>
            <a:ext cx="1847045" cy="25254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  <p:sp>
        <p:nvSpPr>
          <p:cNvPr id="8" name="Content Placeholder 2"/>
          <p:cNvSpPr>
            <a:spLocks noGrp="1"/>
          </p:cNvSpPr>
          <p:nvPr>
            <p:ph idx="12" hasCustomPrompt="1"/>
          </p:nvPr>
        </p:nvSpPr>
        <p:spPr>
          <a:xfrm>
            <a:off x="7646853" y="3243611"/>
            <a:ext cx="1847045" cy="260387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2567286" y="3595281"/>
            <a:ext cx="1847045" cy="532735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  <p:sp>
        <p:nvSpPr>
          <p:cNvPr id="11" name="Content Placeholder 2"/>
          <p:cNvSpPr>
            <a:spLocks noGrp="1"/>
          </p:cNvSpPr>
          <p:nvPr>
            <p:ph idx="14" hasCustomPrompt="1"/>
          </p:nvPr>
        </p:nvSpPr>
        <p:spPr>
          <a:xfrm>
            <a:off x="5088110" y="3503998"/>
            <a:ext cx="1847045" cy="532735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7646853" y="3523884"/>
            <a:ext cx="1847045" cy="532735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2366557" y="4664467"/>
            <a:ext cx="7284098" cy="1367718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517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52246"/>
            <a:ext cx="10250510" cy="1325563"/>
          </a:xfr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PAVADINIMAS</a:t>
            </a:r>
            <a:r>
              <a:rPr lang="lt-LT" dirty="0"/>
              <a:t>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813998" y="2137893"/>
            <a:ext cx="4274712" cy="3425779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US" dirty="0"/>
              <a:t>TEKSTAS</a:t>
            </a:r>
            <a:endParaRPr lang="lt-LT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24" y="2137893"/>
            <a:ext cx="4969479" cy="356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895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t-L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2A916-379C-42D7-B45D-68947AD95BD7}" type="datetimeFigureOut">
              <a:rPr lang="lt-LT" smtClean="0"/>
              <a:t>2022-08-18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B809B-AEC0-4E98-B926-015306557B13}" type="slidenum">
              <a:rPr lang="lt-LT" smtClean="0"/>
              <a:t>‹#›</a:t>
            </a:fld>
            <a:endParaRPr lang="lt-LT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9" y="144083"/>
            <a:ext cx="12192000" cy="671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32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72" r:id="rId4"/>
    <p:sldLayoutId id="2147483667" r:id="rId5"/>
    <p:sldLayoutId id="2147483666" r:id="rId6"/>
    <p:sldLayoutId id="2147483671" r:id="rId7"/>
    <p:sldLayoutId id="2147483668" r:id="rId8"/>
    <p:sldLayoutId id="2147483669" r:id="rId9"/>
    <p:sldLayoutId id="2147483670" r:id="rId10"/>
    <p:sldLayoutId id="2147483665" r:id="rId11"/>
    <p:sldLayoutId id="2147483662" r:id="rId12"/>
    <p:sldLayoutId id="2147483651" r:id="rId13"/>
    <p:sldLayoutId id="2147483652" r:id="rId14"/>
    <p:sldLayoutId id="2147483653" r:id="rId15"/>
    <p:sldLayoutId id="2147483656" r:id="rId16"/>
    <p:sldLayoutId id="214748365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559217" y="2549473"/>
            <a:ext cx="9524010" cy="1759053"/>
          </a:xfrm>
        </p:spPr>
        <p:txBody>
          <a:bodyPr>
            <a:normAutofit/>
          </a:bodyPr>
          <a:lstStyle/>
          <a:p>
            <a:r>
              <a:rPr lang="lt-LT" sz="5400" dirty="0"/>
              <a:t>GERESNĖ APLINKA JŪSŲ AUGANČIAM VERSLUI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75780" y="5709485"/>
            <a:ext cx="6808631" cy="827881"/>
          </a:xfrm>
        </p:spPr>
        <p:txBody>
          <a:bodyPr>
            <a:normAutofit lnSpcReduction="10000"/>
          </a:bodyPr>
          <a:lstStyle/>
          <a:p>
            <a:pPr algn="ctr"/>
            <a:r>
              <a:rPr lang="lt-LT" sz="2400" dirty="0"/>
              <a:t>IEVA VALEŠKAITĖ </a:t>
            </a:r>
          </a:p>
          <a:p>
            <a:pPr algn="ctr"/>
            <a:r>
              <a:rPr lang="lt-LT" sz="2400" dirty="0"/>
              <a:t>EKONOMIKOS IR INOVACIJŲ VICEMINISTRĖ</a:t>
            </a:r>
          </a:p>
        </p:txBody>
      </p:sp>
    </p:spTree>
    <p:extLst>
      <p:ext uri="{BB962C8B-B14F-4D97-AF65-F5344CB8AC3E}">
        <p14:creationId xmlns:p14="http://schemas.microsoft.com/office/powerpoint/2010/main" val="2774053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F33E2AD-EFD7-47B5-954A-09A71FBEB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24" y="209677"/>
            <a:ext cx="10276268" cy="1325563"/>
          </a:xfrm>
        </p:spPr>
        <p:txBody>
          <a:bodyPr/>
          <a:lstStyle/>
          <a:p>
            <a:pPr algn="ctr"/>
            <a:r>
              <a:rPr lang="lt-LT" dirty="0"/>
              <a:t>NAŠTOS VERSLUI MAŽINIMAS</a:t>
            </a:r>
            <a:endParaRPr lang="en-US" dirty="0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660A17C-8F9D-4536-9725-826B34B14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6720" y="1340623"/>
            <a:ext cx="7755379" cy="51433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t-LT" sz="2000" dirty="0"/>
              <a:t>Nuveikti darbai</a:t>
            </a:r>
            <a:endParaRPr lang="en-US" sz="2000" dirty="0"/>
          </a:p>
          <a:p>
            <a:r>
              <a:rPr lang="en-US" sz="2000" b="0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Administracin</a:t>
            </a:r>
            <a:r>
              <a:rPr lang="lt-LT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ė našta 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2021 m. </a:t>
            </a:r>
            <a:r>
              <a:rPr lang="lt-LT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sumažėjo 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7.6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mln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.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eur</a:t>
            </a:r>
            <a:r>
              <a:rPr lang="lt-LT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ų, 2022 m. 9.5 mln. eurų (per 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8 m. – 1</a:t>
            </a:r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46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mln</a:t>
            </a: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eur</a:t>
            </a:r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ų)</a:t>
            </a:r>
          </a:p>
          <a:p>
            <a:r>
              <a:rPr lang="lt-LT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Apmokyta ~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1000 specialist</a:t>
            </a:r>
            <a:r>
              <a:rPr lang="lt-LT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ų</a:t>
            </a:r>
            <a:endParaRPr lang="lt-LT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lt-LT" sz="2000" dirty="0"/>
          </a:p>
          <a:p>
            <a:pPr marL="0" indent="0">
              <a:buNone/>
            </a:pPr>
            <a:r>
              <a:rPr lang="lt-LT" sz="2000" dirty="0"/>
              <a:t>Ateities planai</a:t>
            </a:r>
          </a:p>
          <a:p>
            <a:r>
              <a:rPr lang="lt-LT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Sieksime dar labiau sumažinti reguliavimo naštą (-25 mln. eurų iki 2030 m.)</a:t>
            </a:r>
          </a:p>
          <a:p>
            <a:r>
              <a:rPr lang="lt-LT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Vertinsime prisitaikymo išlaidas</a:t>
            </a:r>
          </a:p>
          <a:p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N</a:t>
            </a:r>
            <a:r>
              <a:rPr lang="lt-LT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aštos mažinimo planai sveikatos apsaugos, maitinimo ir pramonės srityse</a:t>
            </a:r>
          </a:p>
          <a:p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Didesnis dėmesys savivaldybėms</a:t>
            </a:r>
            <a:endParaRPr lang="lt-LT" sz="2000" b="0" i="0" dirty="0">
              <a:solidFill>
                <a:srgbClr val="000000"/>
              </a:solidFill>
              <a:effectLst/>
              <a:latin typeface="Calibri Light" panose="020F0302020204030204" pitchFamily="34" charset="0"/>
            </a:endParaRPr>
          </a:p>
          <a:p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Leidimams ir licencijoms – vienas langelis</a:t>
            </a:r>
          </a:p>
          <a:p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Licencijavimas, tik tuomet, kai būtina</a:t>
            </a:r>
          </a:p>
          <a:p>
            <a:r>
              <a:rPr lang="lt-LT" sz="20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Smulkiojo verslininko sąskaita</a:t>
            </a:r>
          </a:p>
          <a:p>
            <a:endParaRPr lang="lt-LT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6C157099-D722-46E7-6258-43AC98056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666" y="1632516"/>
            <a:ext cx="3832334" cy="5310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40C47B-48F5-862F-1612-FF6A4A41AF7F}"/>
              </a:ext>
            </a:extLst>
          </p:cNvPr>
          <p:cNvSpPr txBox="1"/>
          <p:nvPr/>
        </p:nvSpPr>
        <p:spPr>
          <a:xfrm>
            <a:off x="9550152" y="611910"/>
            <a:ext cx="2534970" cy="923330"/>
          </a:xfrm>
          <a:custGeom>
            <a:avLst/>
            <a:gdLst>
              <a:gd name="connsiteX0" fmla="*/ 0 w 2534970"/>
              <a:gd name="connsiteY0" fmla="*/ 0 h 923330"/>
              <a:gd name="connsiteX1" fmla="*/ 481644 w 2534970"/>
              <a:gd name="connsiteY1" fmla="*/ 0 h 923330"/>
              <a:gd name="connsiteX2" fmla="*/ 912589 w 2534970"/>
              <a:gd name="connsiteY2" fmla="*/ 0 h 923330"/>
              <a:gd name="connsiteX3" fmla="*/ 1470283 w 2534970"/>
              <a:gd name="connsiteY3" fmla="*/ 0 h 923330"/>
              <a:gd name="connsiteX4" fmla="*/ 1951927 w 2534970"/>
              <a:gd name="connsiteY4" fmla="*/ 0 h 923330"/>
              <a:gd name="connsiteX5" fmla="*/ 2534970 w 2534970"/>
              <a:gd name="connsiteY5" fmla="*/ 0 h 923330"/>
              <a:gd name="connsiteX6" fmla="*/ 2534970 w 2534970"/>
              <a:gd name="connsiteY6" fmla="*/ 480132 h 923330"/>
              <a:gd name="connsiteX7" fmla="*/ 2534970 w 2534970"/>
              <a:gd name="connsiteY7" fmla="*/ 923330 h 923330"/>
              <a:gd name="connsiteX8" fmla="*/ 2027976 w 2534970"/>
              <a:gd name="connsiteY8" fmla="*/ 923330 h 923330"/>
              <a:gd name="connsiteX9" fmla="*/ 1597031 w 2534970"/>
              <a:gd name="connsiteY9" fmla="*/ 923330 h 923330"/>
              <a:gd name="connsiteX10" fmla="*/ 1090037 w 2534970"/>
              <a:gd name="connsiteY10" fmla="*/ 923330 h 923330"/>
              <a:gd name="connsiteX11" fmla="*/ 583043 w 2534970"/>
              <a:gd name="connsiteY11" fmla="*/ 923330 h 923330"/>
              <a:gd name="connsiteX12" fmla="*/ 0 w 2534970"/>
              <a:gd name="connsiteY12" fmla="*/ 923330 h 923330"/>
              <a:gd name="connsiteX13" fmla="*/ 0 w 2534970"/>
              <a:gd name="connsiteY13" fmla="*/ 443198 h 923330"/>
              <a:gd name="connsiteX14" fmla="*/ 0 w 2534970"/>
              <a:gd name="connsiteY1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34970" h="923330" extrusionOk="0">
                <a:moveTo>
                  <a:pt x="0" y="0"/>
                </a:moveTo>
                <a:cubicBezTo>
                  <a:pt x="137557" y="-47614"/>
                  <a:pt x="251794" y="49211"/>
                  <a:pt x="481644" y="0"/>
                </a:cubicBezTo>
                <a:cubicBezTo>
                  <a:pt x="711494" y="-49211"/>
                  <a:pt x="735009" y="30536"/>
                  <a:pt x="912589" y="0"/>
                </a:cubicBezTo>
                <a:cubicBezTo>
                  <a:pt x="1090170" y="-30536"/>
                  <a:pt x="1194965" y="9350"/>
                  <a:pt x="1470283" y="0"/>
                </a:cubicBezTo>
                <a:cubicBezTo>
                  <a:pt x="1745601" y="-9350"/>
                  <a:pt x="1844229" y="55113"/>
                  <a:pt x="1951927" y="0"/>
                </a:cubicBezTo>
                <a:cubicBezTo>
                  <a:pt x="2059625" y="-55113"/>
                  <a:pt x="2298706" y="6697"/>
                  <a:pt x="2534970" y="0"/>
                </a:cubicBezTo>
                <a:cubicBezTo>
                  <a:pt x="2555841" y="162923"/>
                  <a:pt x="2510324" y="370604"/>
                  <a:pt x="2534970" y="480132"/>
                </a:cubicBezTo>
                <a:cubicBezTo>
                  <a:pt x="2559616" y="589660"/>
                  <a:pt x="2534706" y="809124"/>
                  <a:pt x="2534970" y="923330"/>
                </a:cubicBezTo>
                <a:cubicBezTo>
                  <a:pt x="2309657" y="966376"/>
                  <a:pt x="2276230" y="918054"/>
                  <a:pt x="2027976" y="923330"/>
                </a:cubicBezTo>
                <a:cubicBezTo>
                  <a:pt x="1779722" y="928606"/>
                  <a:pt x="1785840" y="884809"/>
                  <a:pt x="1597031" y="923330"/>
                </a:cubicBezTo>
                <a:cubicBezTo>
                  <a:pt x="1408223" y="961851"/>
                  <a:pt x="1255273" y="906393"/>
                  <a:pt x="1090037" y="923330"/>
                </a:cubicBezTo>
                <a:cubicBezTo>
                  <a:pt x="924801" y="940267"/>
                  <a:pt x="835221" y="896794"/>
                  <a:pt x="583043" y="923330"/>
                </a:cubicBezTo>
                <a:cubicBezTo>
                  <a:pt x="330865" y="949866"/>
                  <a:pt x="141815" y="866284"/>
                  <a:pt x="0" y="923330"/>
                </a:cubicBezTo>
                <a:cubicBezTo>
                  <a:pt x="-12020" y="714129"/>
                  <a:pt x="45552" y="562566"/>
                  <a:pt x="0" y="443198"/>
                </a:cubicBezTo>
                <a:cubicBezTo>
                  <a:pt x="-45552" y="323830"/>
                  <a:pt x="13285" y="89593"/>
                  <a:pt x="0" y="0"/>
                </a:cubicBezTo>
                <a:close/>
              </a:path>
            </a:pathLst>
          </a:custGeom>
          <a:noFill/>
          <a:ln w="317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lt-LT" dirty="0"/>
              <a:t>„Popierizmas“ tik ~20</a:t>
            </a:r>
            <a:r>
              <a:rPr lang="en-US" dirty="0"/>
              <a:t>%</a:t>
            </a:r>
            <a:r>
              <a:rPr lang="lt-LT" dirty="0"/>
              <a:t> prisitaikymo prie reguliavimo išlaidų</a:t>
            </a:r>
            <a:r>
              <a:rPr lang="en-US" dirty="0"/>
              <a:t> 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41320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F33E2AD-EFD7-47B5-954A-09A71FBEB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76" y="191389"/>
            <a:ext cx="11237976" cy="1325563"/>
          </a:xfrm>
        </p:spPr>
        <p:txBody>
          <a:bodyPr>
            <a:normAutofit/>
          </a:bodyPr>
          <a:lstStyle/>
          <a:p>
            <a:pPr algn="ctr"/>
            <a:r>
              <a:rPr lang="lt-LT" dirty="0"/>
              <a:t>EFEKTYVESNIS VERSLO PRIEŽIŪROS INSTITUCIJŲ DARBAS</a:t>
            </a:r>
            <a:endParaRPr lang="en-US" dirty="0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660A17C-8F9D-4536-9725-826B34B14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9872" y="1322335"/>
            <a:ext cx="10015728" cy="55356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200" dirty="0"/>
              <a:t>Nuveikti darbai</a:t>
            </a:r>
            <a:endParaRPr lang="en-US" sz="2200" dirty="0"/>
          </a:p>
          <a:p>
            <a:r>
              <a:rPr lang="lt-LT" sz="2200" dirty="0">
                <a:solidFill>
                  <a:srgbClr val="000000"/>
                </a:solidFill>
                <a:latin typeface="Calibri Light" panose="020F0302020204030204" pitchFamily="34" charset="0"/>
              </a:rPr>
              <a:t>Švieslentės tyrimas pagal atnaujintą metodologiją</a:t>
            </a:r>
          </a:p>
          <a:p>
            <a:r>
              <a:rPr lang="lt-LT" sz="2200" dirty="0">
                <a:solidFill>
                  <a:srgbClr val="000000"/>
                </a:solidFill>
                <a:latin typeface="Calibri Light" panose="020F0302020204030204" pitchFamily="34" charset="0"/>
              </a:rPr>
              <a:t>Priežiūros institucijų patikrinimų apklausos (PIPA) instrumentas</a:t>
            </a:r>
          </a:p>
          <a:p>
            <a:r>
              <a:rPr lang="lt-LT" sz="2200" dirty="0">
                <a:solidFill>
                  <a:srgbClr val="000000"/>
                </a:solidFill>
                <a:latin typeface="Calibri Light" panose="020F0302020204030204" pitchFamily="34" charset="0"/>
              </a:rPr>
              <a:t>Priežiūros specialistų mokymai</a:t>
            </a:r>
          </a:p>
          <a:p>
            <a:pPr marL="0" indent="0" algn="l">
              <a:buNone/>
            </a:pPr>
            <a:endParaRPr lang="lt-LT" sz="2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lt-LT" sz="2200" dirty="0"/>
              <a:t>Ateities planai</a:t>
            </a:r>
          </a:p>
          <a:p>
            <a:pPr algn="just">
              <a:tabLst>
                <a:tab pos="546100" algn="l"/>
              </a:tabLst>
            </a:pPr>
            <a:r>
              <a:rPr lang="lt-LT" sz="2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PI bendradarbiavimo stiprinimas</a:t>
            </a:r>
            <a:endParaRPr lang="en-US" sz="220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algn="just">
              <a:tabLst>
                <a:tab pos="546100" algn="l"/>
              </a:tabLst>
            </a:pPr>
            <a:r>
              <a:rPr lang="lt-LT" sz="2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Pažangių priemonių diegimas priežiūros institucijose (rizikos vertinimas, konsultavimo algoritmas, komunikacija ar pan.) </a:t>
            </a:r>
          </a:p>
          <a:p>
            <a:pPr algn="just">
              <a:tabLst>
                <a:tab pos="546100" algn="l"/>
              </a:tabLst>
            </a:pPr>
            <a:r>
              <a:rPr lang="lt-LT" sz="2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Metodinė pagalba (pirmieji verslo metai, kontroliniai klausimynai, vadovai ir t.t.)</a:t>
            </a:r>
            <a:endParaRPr lang="en-US" sz="220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636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E41011A-BF30-4D77-A645-9DA66AF5A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52" y="0"/>
            <a:ext cx="12042648" cy="1325563"/>
          </a:xfrm>
        </p:spPr>
        <p:txBody>
          <a:bodyPr>
            <a:normAutofit/>
          </a:bodyPr>
          <a:lstStyle/>
          <a:p>
            <a:r>
              <a:rPr lang="lt-LT" sz="3200" dirty="0"/>
              <a:t>DĖMESYS VERSLUI 2021-2030 M. NACIONALINIAME PAŽANGOS PLANE</a:t>
            </a:r>
            <a:endParaRPr lang="en-US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E1C733E-9FC7-4C63-8786-7F1325EB4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2336" y="1211282"/>
            <a:ext cx="11475720" cy="44031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t-LT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lt-LT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Spręsime įmonių augimui nepalankios reguliacinės aplinkos problemą</a:t>
            </a:r>
          </a:p>
          <a:p>
            <a:r>
              <a:rPr lang="lt-LT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Inovacijų agentūros pagalba mokysime verslui reikalingų vadybos ir organizacijų vystymo įgūdžių (tarptautinė mentorystė, APS, konsultacijos, MVĮ augimo skatinimas per transformaciją)</a:t>
            </a:r>
          </a:p>
          <a:p>
            <a:r>
              <a:rPr lang="lt-LT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Kursime paskatas galimybėmis grįsto verslo kūrimui (moksleiviai, jaunimas viešieji pirkimai, verslo skaitmeninimo sprendimai)</a:t>
            </a:r>
          </a:p>
          <a:p>
            <a:r>
              <a:rPr lang="lt-LT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Puoselėsime verslininkų idėjas bei stengsimės atskleisti galimybes pritaikyti jau turimus įgūdžius</a:t>
            </a:r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(</a:t>
            </a:r>
            <a:r>
              <a:rPr lang="lt-LT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verslo </a:t>
            </a:r>
            <a:r>
              <a:rPr lang="lt-LT" sz="2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inkubavimas</a:t>
            </a:r>
            <a:r>
              <a:rPr lang="lt-LT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ir idėjų laboratorijos)</a:t>
            </a:r>
          </a:p>
          <a:p>
            <a:r>
              <a:rPr lang="lt-LT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Skatinsime suaugusiųjų verslumo įgūdžius – tiek naujai besikuriančių verslų, tiek į verslą norinčių persikvalifikuoti kitų sektorių žmones</a:t>
            </a:r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(„sidabrinė ekonomika“)</a:t>
            </a:r>
          </a:p>
          <a:p>
            <a:r>
              <a:rPr lang="lt-LT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Skatinsime greitesnį MVĮ atsigavimą po ekonominių nuosmukių</a:t>
            </a: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395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F33E2AD-EFD7-47B5-954A-09A71FBEB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8582"/>
            <a:ext cx="10276268" cy="1325563"/>
          </a:xfrm>
        </p:spPr>
        <p:txBody>
          <a:bodyPr/>
          <a:lstStyle/>
          <a:p>
            <a:pPr algn="ctr"/>
            <a:r>
              <a:rPr lang="lt-LT" dirty="0"/>
              <a:t>SOCIALINIO VERSLO GALIMYBĖS </a:t>
            </a:r>
            <a:endParaRPr lang="en-US" dirty="0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660A17C-8F9D-4536-9725-826B34B14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6616" y="1266981"/>
            <a:ext cx="10956766" cy="496756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Žinomumo didinimas ir jaunimo įtraukimas</a:t>
            </a:r>
          </a:p>
          <a:p>
            <a:pPr>
              <a:lnSpc>
                <a:spcPct val="100000"/>
              </a:lnSpc>
            </a:pPr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Vienas langelis – finansavimo šaltiniai ir eksporto galimybės</a:t>
            </a:r>
          </a:p>
          <a:p>
            <a:pPr>
              <a:lnSpc>
                <a:spcPct val="100000"/>
              </a:lnSpc>
            </a:pPr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Įgūdžių dalyvauti viešuosiuose pirkimuose stiprinimas </a:t>
            </a:r>
          </a:p>
          <a:p>
            <a:pPr algn="just"/>
            <a:endParaRPr lang="lt-LT" sz="20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just">
              <a:buNone/>
            </a:pPr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Siekiame skatinti socialinio verslo pasiūlą:</a:t>
            </a:r>
          </a:p>
          <a:p>
            <a:pPr algn="just"/>
            <a:r>
              <a:rPr lang="lt-LT" sz="2000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akseleravimo</a:t>
            </a:r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programos, sudarytos iš socialiniams verslams aktualių temų, kompetencijų kėlimo, konsultacijos ir mentorystės, pirkimas ir įgyvendinimas</a:t>
            </a:r>
          </a:p>
          <a:p>
            <a:pPr algn="just"/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palydimosios subsidijos socialiniams verslams, kurie praėjo </a:t>
            </a:r>
            <a:r>
              <a:rPr lang="lt-LT" sz="2000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akseleravimo</a:t>
            </a:r>
            <a:r>
              <a:rPr lang="lt-LT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programą, suteikimas</a:t>
            </a:r>
          </a:p>
          <a:p>
            <a:pPr marL="0" indent="0" algn="just">
              <a:buNone/>
            </a:pPr>
            <a:endParaRPr lang="lt-LT" sz="20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endParaRPr lang="lt-LT" sz="20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28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 descr="Hand holding piece of white puzzle on blue background">
            <a:extLst>
              <a:ext uri="{FF2B5EF4-FFF2-40B4-BE49-F238E27FC236}">
                <a16:creationId xmlns:a16="http://schemas.microsoft.com/office/drawing/2014/main" id="{A2149B7A-651A-4695-8CF6-56B1A0B6DA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08" y="2192955"/>
            <a:ext cx="5247183" cy="349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Pavadinimas 18">
            <a:extLst>
              <a:ext uri="{FF2B5EF4-FFF2-40B4-BE49-F238E27FC236}">
                <a16:creationId xmlns:a16="http://schemas.microsoft.com/office/drawing/2014/main" id="{4962CBB5-7E2E-4ECD-B635-46C610B9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732" y="329499"/>
            <a:ext cx="10276268" cy="1325563"/>
          </a:xfrm>
        </p:spPr>
        <p:txBody>
          <a:bodyPr>
            <a:normAutofit/>
          </a:bodyPr>
          <a:lstStyle/>
          <a:p>
            <a:r>
              <a:rPr lang="lt-LT" sz="4000" dirty="0"/>
              <a:t>VERSLO LŪKESČIAI / IDĖJOS / ĮŽVALGOS?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63243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0" dirty="0"/>
              <a:t>A</a:t>
            </a:r>
            <a:r>
              <a:rPr lang="lt-LT" b="0" dirty="0"/>
              <a:t>ČIŪ UŽ JŪSŲ DĖM</a:t>
            </a:r>
            <a:r>
              <a:rPr lang="en-US" b="0" dirty="0"/>
              <a:t>E</a:t>
            </a:r>
            <a:r>
              <a:rPr lang="lt-LT" b="0" dirty="0"/>
              <a:t>SĮ</a:t>
            </a:r>
            <a:r>
              <a:rPr lang="en-US" b="0" dirty="0"/>
              <a:t>!</a:t>
            </a:r>
            <a:endParaRPr lang="en-US" b="0" dirty="0">
              <a:solidFill>
                <a:srgbClr val="2537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83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IM_v0">
      <a:dk1>
        <a:srgbClr val="062889"/>
      </a:dk1>
      <a:lt1>
        <a:sysClr val="window" lastClr="FFFFFF"/>
      </a:lt1>
      <a:dk2>
        <a:srgbClr val="062889"/>
      </a:dk2>
      <a:lt2>
        <a:srgbClr val="80C1E2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IM_fonts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141B14623287AF408E93A7C1F642E1C9" ma:contentTypeVersion="13" ma:contentTypeDescription="Kurkite naują dokumentą." ma:contentTypeScope="" ma:versionID="32cb97fc804e23282e1e993693b066eb">
  <xsd:schema xmlns:xsd="http://www.w3.org/2001/XMLSchema" xmlns:xs="http://www.w3.org/2001/XMLSchema" xmlns:p="http://schemas.microsoft.com/office/2006/metadata/properties" xmlns:ns2="a17c11bb-adf5-4982-8f62-20f578b087c4" xmlns:ns3="f10a1883-66ce-47e8-a9d0-9529405c605a" targetNamespace="http://schemas.microsoft.com/office/2006/metadata/properties" ma:root="true" ma:fieldsID="d73c7736c4a19070ab3daaa68429d8cb" ns2:_="" ns3:_="">
    <xsd:import namespace="a17c11bb-adf5-4982-8f62-20f578b087c4"/>
    <xsd:import namespace="f10a1883-66ce-47e8-a9d0-9529405c60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7c11bb-adf5-4982-8f62-20f578b087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0a1883-66ce-47e8-a9d0-9529405c605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BEE8DA-E118-4BE8-94F2-8DDA7EB9A8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6BB253-C83B-4DC1-B86C-96825D680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7c11bb-adf5-4982-8f62-20f578b087c4"/>
    <ds:schemaRef ds:uri="f10a1883-66ce-47e8-a9d0-9529405c60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C7D19C-352E-4683-9C11-4B115DA8C25A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a17c11bb-adf5-4982-8f62-20f578b087c4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f10a1883-66ce-47e8-a9d0-9529405c605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6495</TotalTime>
  <Words>459</Words>
  <Application>Microsoft Office PowerPoint</Application>
  <PresentationFormat>Plačiaekranė</PresentationFormat>
  <Paragraphs>61</Paragraphs>
  <Slides>7</Slides>
  <Notes>4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Myriad Pro</vt:lpstr>
      <vt:lpstr>Times New Roman</vt:lpstr>
      <vt:lpstr>Office Theme</vt:lpstr>
      <vt:lpstr>GERESNĖ APLINKA JŪSŲ AUGANČIAM VERSLUI</vt:lpstr>
      <vt:lpstr>NAŠTOS VERSLUI MAŽINIMAS</vt:lpstr>
      <vt:lpstr>EFEKTYVESNIS VERSLO PRIEŽIŪROS INSTITUCIJŲ DARBAS</vt:lpstr>
      <vt:lpstr>DĖMESYS VERSLUI 2021-2030 M. NACIONALINIAME PAŽANGOS PLANE</vt:lpstr>
      <vt:lpstr>SOCIALINIO VERSLO GALIMYBĖS </vt:lpstr>
      <vt:lpstr>VERSLO LŪKESČIAI / IDĖJOS / ĮŽVALGOS? </vt:lpstr>
      <vt:lpstr>AČIŪ UŽ JŪSŲ DĖMESĮ!</vt:lpstr>
    </vt:vector>
  </TitlesOfParts>
  <Company>u 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Rojaka Jekaterina</dc:creator>
  <cp:lastModifiedBy>Inga Pračkailė</cp:lastModifiedBy>
  <cp:revision>224</cp:revision>
  <dcterms:created xsi:type="dcterms:W3CDTF">2018-12-31T08:30:42Z</dcterms:created>
  <dcterms:modified xsi:type="dcterms:W3CDTF">2022-08-18T08:52:42Z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0x010100141B14623287AF408E93A7C1F642E1C9</vt:lpwstr>
  </property>
  <property fmtid="{D5CDD505-2E9C-101B-9397-08002B2CF9AE}" pid="3" name="Order">
    <vt:r8>31600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