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lt-LT"/>
              <a:t>Spustelėję redaguokite stilių</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lt-LT"/>
              <a:t>Spustelėję redaguokite stilių</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a:t>Spustelėję redaguokite stilių</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lt-LT"/>
              <a:t>Spustelėję redaguokite stilių</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a:t>Spustelėję redaguokite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lt-LT"/>
              <a:t>Spustelėję redaguokite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ncho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lt-LT"/>
              <a:t>Spustelėję redaguokite stilių</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lt-LT"/>
              <a:t>Spustelėję redaguokite stilių</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lt-LT"/>
              <a:t>Spustelėję redaguokite stilių</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lt-LT"/>
              <a:t>Spustelėję redaguokite stilių</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10/7/2022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10/7/2022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A846F8E-DF51-4B89-A2FE-4D7E1A485AD7}"/>
              </a:ext>
            </a:extLst>
          </p:cNvPr>
          <p:cNvSpPr>
            <a:spLocks noGrp="1"/>
          </p:cNvSpPr>
          <p:nvPr>
            <p:ph type="ctrTitle"/>
          </p:nvPr>
        </p:nvSpPr>
        <p:spPr>
          <a:xfrm>
            <a:off x="2589213" y="1340529"/>
            <a:ext cx="8915399" cy="2088472"/>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Užimtumo skatinimo ir motyvavimo paslaugų nedirbantiems ir socialinę paramą gaunantiems asmenims modelio įgyvendinimas </a:t>
            </a:r>
            <a:br>
              <a:rPr lang="lt-LT" sz="2800" b="1" dirty="0">
                <a:solidFill>
                  <a:schemeClr val="accent3"/>
                </a:solidFill>
                <a:latin typeface="Times New Roman" panose="02020603050405020304" pitchFamily="18" charset="0"/>
                <a:cs typeface="Times New Roman" panose="02020603050405020304" pitchFamily="18" charset="0"/>
              </a:rPr>
            </a:br>
            <a:r>
              <a:rPr lang="lt-LT" sz="2800" b="1" dirty="0">
                <a:solidFill>
                  <a:schemeClr val="accent3"/>
                </a:solidFill>
                <a:latin typeface="Times New Roman" panose="02020603050405020304" pitchFamily="18" charset="0"/>
                <a:cs typeface="Times New Roman" panose="02020603050405020304" pitchFamily="18" charset="0"/>
              </a:rPr>
              <a:t>Ukmergės rajono savivaldybėje</a:t>
            </a:r>
          </a:p>
        </p:txBody>
      </p:sp>
      <p:sp>
        <p:nvSpPr>
          <p:cNvPr id="3" name="Antrinis pavadinimas 2">
            <a:extLst>
              <a:ext uri="{FF2B5EF4-FFF2-40B4-BE49-F238E27FC236}">
                <a16:creationId xmlns:a16="http://schemas.microsoft.com/office/drawing/2014/main" id="{EFD00543-30F3-44D4-A845-B24418A37B1A}"/>
              </a:ext>
            </a:extLst>
          </p:cNvPr>
          <p:cNvSpPr>
            <a:spLocks noGrp="1"/>
          </p:cNvSpPr>
          <p:nvPr>
            <p:ph type="subTitle" idx="1"/>
          </p:nvPr>
        </p:nvSpPr>
        <p:spPr/>
        <p:txBody>
          <a:bodyPr>
            <a:normAutofit fontScale="92500" lnSpcReduction="20000"/>
          </a:bodyPr>
          <a:lstStyle/>
          <a:p>
            <a:pPr algn="r"/>
            <a:r>
              <a:rPr lang="lt-LT" sz="2000" b="1" dirty="0">
                <a:solidFill>
                  <a:schemeClr val="accent4"/>
                </a:solidFill>
                <a:latin typeface="Times New Roman" panose="02020603050405020304" pitchFamily="18" charset="0"/>
                <a:cs typeface="Times New Roman" panose="02020603050405020304" pitchFamily="18" charset="0"/>
              </a:rPr>
              <a:t>Ukmergės rajono savivaldybės</a:t>
            </a:r>
          </a:p>
          <a:p>
            <a:pPr algn="r"/>
            <a:r>
              <a:rPr lang="lt-LT" sz="2000" b="1" dirty="0">
                <a:solidFill>
                  <a:schemeClr val="accent4"/>
                </a:solidFill>
                <a:latin typeface="Times New Roman" panose="02020603050405020304" pitchFamily="18" charset="0"/>
                <a:cs typeface="Times New Roman" panose="02020603050405020304" pitchFamily="18" charset="0"/>
              </a:rPr>
              <a:t>Socialinės paramos skyriaus vedėja </a:t>
            </a:r>
          </a:p>
          <a:p>
            <a:pPr algn="r"/>
            <a:r>
              <a:rPr lang="lt-LT" sz="2000" b="1" dirty="0">
                <a:solidFill>
                  <a:schemeClr val="accent4"/>
                </a:solidFill>
                <a:latin typeface="Times New Roman" panose="02020603050405020304" pitchFamily="18" charset="0"/>
                <a:cs typeface="Times New Roman" panose="02020603050405020304" pitchFamily="18" charset="0"/>
              </a:rPr>
              <a:t>Asta Leonavičienė</a:t>
            </a:r>
          </a:p>
        </p:txBody>
      </p:sp>
    </p:spTree>
    <p:extLst>
      <p:ext uri="{BB962C8B-B14F-4D97-AF65-F5344CB8AC3E}">
        <p14:creationId xmlns:p14="http://schemas.microsoft.com/office/powerpoint/2010/main" val="3774864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43D9433-9B46-4C88-BB2F-7C0FA61601E7}"/>
              </a:ext>
            </a:extLst>
          </p:cNvPr>
          <p:cNvSpPr>
            <a:spLocks noGrp="1"/>
          </p:cNvSpPr>
          <p:nvPr>
            <p:ph type="title"/>
          </p:nvPr>
        </p:nvSpPr>
        <p:spPr>
          <a:xfrm>
            <a:off x="2592925" y="624110"/>
            <a:ext cx="8911687" cy="654274"/>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Modelio schema</a:t>
            </a:r>
          </a:p>
        </p:txBody>
      </p:sp>
      <p:pic>
        <p:nvPicPr>
          <p:cNvPr id="4" name="Content Placeholder 3">
            <a:extLst>
              <a:ext uri="{FF2B5EF4-FFF2-40B4-BE49-F238E27FC236}">
                <a16:creationId xmlns:a16="http://schemas.microsoft.com/office/drawing/2014/main" id="{485E900C-8897-45AB-A153-D10DFBF3C1EB}"/>
              </a:ext>
            </a:extLst>
          </p:cNvPr>
          <p:cNvPicPr>
            <a:picLocks noGrp="1"/>
          </p:cNvPicPr>
          <p:nvPr>
            <p:ph idx="1"/>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92924" y="1589103"/>
            <a:ext cx="8911687" cy="4793941"/>
          </a:xfrm>
          <a:prstGeom prst="rect">
            <a:avLst/>
          </a:prstGeom>
          <a:noFill/>
          <a:ln>
            <a:noFill/>
          </a:ln>
          <a:effectLst/>
        </p:spPr>
      </p:pic>
    </p:spTree>
    <p:extLst>
      <p:ext uri="{BB962C8B-B14F-4D97-AF65-F5344CB8AC3E}">
        <p14:creationId xmlns:p14="http://schemas.microsoft.com/office/powerpoint/2010/main" val="3681445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DDB4AEE-9CE6-4588-BBF9-714609A8785C}"/>
              </a:ext>
            </a:extLst>
          </p:cNvPr>
          <p:cNvSpPr>
            <a:spLocks noGrp="1"/>
          </p:cNvSpPr>
          <p:nvPr>
            <p:ph type="title"/>
          </p:nvPr>
        </p:nvSpPr>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Modelio įgyvendinimas </a:t>
            </a:r>
            <a:br>
              <a:rPr lang="lt-LT" sz="2800" b="1" dirty="0">
                <a:solidFill>
                  <a:schemeClr val="accent3"/>
                </a:solidFill>
                <a:latin typeface="Times New Roman" panose="02020603050405020304" pitchFamily="18" charset="0"/>
                <a:cs typeface="Times New Roman" panose="02020603050405020304" pitchFamily="18" charset="0"/>
              </a:rPr>
            </a:br>
            <a:r>
              <a:rPr lang="lt-LT" sz="2800" b="1" dirty="0">
                <a:solidFill>
                  <a:schemeClr val="accent3"/>
                </a:solidFill>
                <a:latin typeface="Times New Roman" panose="02020603050405020304" pitchFamily="18" charset="0"/>
                <a:cs typeface="Times New Roman" panose="02020603050405020304" pitchFamily="18" charset="0"/>
              </a:rPr>
              <a:t>Ukmergės rajono savivaldybėje</a:t>
            </a:r>
          </a:p>
        </p:txBody>
      </p:sp>
      <p:sp>
        <p:nvSpPr>
          <p:cNvPr id="3" name="Turinio vietos rezervavimo ženklas 2">
            <a:extLst>
              <a:ext uri="{FF2B5EF4-FFF2-40B4-BE49-F238E27FC236}">
                <a16:creationId xmlns:a16="http://schemas.microsoft.com/office/drawing/2014/main" id="{0381B3FE-3E72-4DC8-A6D0-6AE9F9336C76}"/>
              </a:ext>
            </a:extLst>
          </p:cNvPr>
          <p:cNvSpPr>
            <a:spLocks noGrp="1"/>
          </p:cNvSpPr>
          <p:nvPr>
            <p:ph idx="1"/>
          </p:nvPr>
        </p:nvSpPr>
        <p:spPr/>
        <p:txBody>
          <a:bodyPr/>
          <a:lstStyle/>
          <a:p>
            <a:r>
              <a:rPr lang="lt-LT" sz="2000" dirty="0">
                <a:solidFill>
                  <a:schemeClr val="accent3"/>
                </a:solidFill>
                <a:latin typeface="Times New Roman" panose="02020603050405020304" pitchFamily="18" charset="0"/>
                <a:cs typeface="Times New Roman" panose="02020603050405020304" pitchFamily="18" charset="0"/>
              </a:rPr>
              <a:t>2022 m. II pusmečiui modelio įgyvendinimui skirta 42,1 tūkst. Eur suma iš Lietuvos Respublikos valstybės biudžeto specialiųjų tikslinių dotacijų savivaldybių biudžetams.</a:t>
            </a:r>
          </a:p>
          <a:p>
            <a:pPr marL="0" indent="0">
              <a:buNone/>
            </a:pPr>
            <a:r>
              <a:rPr lang="lt-LT" sz="2000" dirty="0">
                <a:solidFill>
                  <a:schemeClr val="accent3"/>
                </a:solidFill>
                <a:latin typeface="Times New Roman" panose="02020603050405020304" pitchFamily="18" charset="0"/>
                <a:cs typeface="Times New Roman" panose="02020603050405020304" pitchFamily="18" charset="0"/>
              </a:rPr>
              <a:t>	- nedirbančių asmenų atvejo vadybininko, dirbančio pagal darbo sutartį, darbo užmokesčiui –11,6 tūkst. Eur, </a:t>
            </a:r>
          </a:p>
          <a:p>
            <a:pPr marL="0" indent="0">
              <a:buNone/>
            </a:pPr>
            <a:r>
              <a:rPr lang="lt-LT" sz="2000" dirty="0">
                <a:solidFill>
                  <a:schemeClr val="accent3"/>
                </a:solidFill>
                <a:latin typeface="Times New Roman" panose="02020603050405020304" pitchFamily="18" charset="0"/>
                <a:cs typeface="Times New Roman" panose="02020603050405020304" pitchFamily="18" charset="0"/>
              </a:rPr>
              <a:t>	- darbo priemonėms–2,0 tūkst. Eur, </a:t>
            </a:r>
          </a:p>
          <a:p>
            <a:pPr marL="0" indent="0">
              <a:buNone/>
            </a:pPr>
            <a:r>
              <a:rPr lang="lt-LT" sz="2000" dirty="0">
                <a:solidFill>
                  <a:schemeClr val="accent3"/>
                </a:solidFill>
                <a:latin typeface="Times New Roman" panose="02020603050405020304" pitchFamily="18" charset="0"/>
                <a:cs typeface="Times New Roman" panose="02020603050405020304" pitchFamily="18" charset="0"/>
              </a:rPr>
              <a:t>	- užimtumo skatinimo ir motyvavimo paslaugų/konsultacijų pirkimui –28,5 tūkst. Eur).</a:t>
            </a:r>
          </a:p>
        </p:txBody>
      </p:sp>
    </p:spTree>
    <p:extLst>
      <p:ext uri="{BB962C8B-B14F-4D97-AF65-F5344CB8AC3E}">
        <p14:creationId xmlns:p14="http://schemas.microsoft.com/office/powerpoint/2010/main" val="1075860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8584B7D-0B75-4E4B-92CC-595032E14579}"/>
              </a:ext>
            </a:extLst>
          </p:cNvPr>
          <p:cNvSpPr>
            <a:spLocks noGrp="1"/>
          </p:cNvSpPr>
          <p:nvPr>
            <p:ph type="title"/>
          </p:nvPr>
        </p:nvSpPr>
        <p:spPr/>
        <p:txBody>
          <a:bodyPr>
            <a:no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Savivaldybės patvirtinti teisės aktai</a:t>
            </a:r>
          </a:p>
        </p:txBody>
      </p:sp>
      <p:sp>
        <p:nvSpPr>
          <p:cNvPr id="3" name="Turinio vietos rezervavimo ženklas 2">
            <a:extLst>
              <a:ext uri="{FF2B5EF4-FFF2-40B4-BE49-F238E27FC236}">
                <a16:creationId xmlns:a16="http://schemas.microsoft.com/office/drawing/2014/main" id="{5FF836BE-AC59-4CF0-B39F-5262880639FD}"/>
              </a:ext>
            </a:extLst>
          </p:cNvPr>
          <p:cNvSpPr>
            <a:spLocks noGrp="1"/>
          </p:cNvSpPr>
          <p:nvPr>
            <p:ph idx="1"/>
          </p:nvPr>
        </p:nvSpPr>
        <p:spPr>
          <a:xfrm>
            <a:off x="2589212" y="1580225"/>
            <a:ext cx="8915400" cy="4330997"/>
          </a:xfrm>
        </p:spPr>
        <p:txBody>
          <a:bodyPr>
            <a:normAutofit/>
          </a:bodyPr>
          <a:lstStyle/>
          <a:p>
            <a:pPr algn="just"/>
            <a:r>
              <a:rPr lang="lt-LT" sz="2000" dirty="0">
                <a:solidFill>
                  <a:schemeClr val="accent3"/>
                </a:solidFill>
                <a:latin typeface="Times New Roman" panose="02020603050405020304" pitchFamily="18" charset="0"/>
                <a:cs typeface="Times New Roman" panose="02020603050405020304" pitchFamily="18" charset="0"/>
              </a:rPr>
              <a:t>2022 m. rugsėjo 14-15 d. Ukmergės rajono savivaldybės administracijos direktoriaus įsakymais patvirtinti tvarkos aprašai, kuriais vadovaujantis bus įgyvendinamas Modelis:</a:t>
            </a:r>
          </a:p>
          <a:p>
            <a:pPr marL="0" indent="0" algn="just">
              <a:buNone/>
            </a:pPr>
            <a:endParaRPr lang="lt-LT" sz="2000" dirty="0">
              <a:solidFill>
                <a:schemeClr val="accent3"/>
              </a:solidFill>
              <a:latin typeface="Times New Roman" panose="02020603050405020304" pitchFamily="18" charset="0"/>
              <a:cs typeface="Times New Roman" panose="02020603050405020304" pitchFamily="18" charset="0"/>
            </a:endParaRPr>
          </a:p>
          <a:p>
            <a:pPr algn="just"/>
            <a:r>
              <a:rPr lang="lt-LT" sz="2000" dirty="0">
                <a:solidFill>
                  <a:schemeClr val="accent3"/>
                </a:solidFill>
                <a:latin typeface="Times New Roman" panose="02020603050405020304" pitchFamily="18" charset="0"/>
                <a:cs typeface="Times New Roman" panose="02020603050405020304" pitchFamily="18" charset="0"/>
              </a:rPr>
              <a:t>UŽIMTUMO SKATINIMO IR MOTYVAVIMO PASLAUGŲ NEDIRBANTIEMS IR SOCIALINĘ PARAMĄ GAUNANTIEMS ASMENIMS MODELIO UKMERGĖS RAJONO SAVIVALDYBĖJE ĮGYVENDINIMO TVARKOS APRAŠAS IR ATVEJO KOMANDOS SUDARYMAS;</a:t>
            </a:r>
          </a:p>
          <a:p>
            <a:pPr algn="just"/>
            <a:endParaRPr lang="lt-LT" sz="2000" dirty="0">
              <a:solidFill>
                <a:schemeClr val="accent3"/>
              </a:solidFill>
              <a:latin typeface="Times New Roman" panose="02020603050405020304" pitchFamily="18" charset="0"/>
              <a:cs typeface="Times New Roman" panose="02020603050405020304" pitchFamily="18" charset="0"/>
            </a:endParaRPr>
          </a:p>
          <a:p>
            <a:pPr algn="just"/>
            <a:r>
              <a:rPr lang="lt-LT" sz="2000" dirty="0">
                <a:solidFill>
                  <a:schemeClr val="accent3"/>
                </a:solidFill>
                <a:latin typeface="Times New Roman" panose="02020603050405020304" pitchFamily="18" charset="0"/>
                <a:cs typeface="Times New Roman" panose="02020603050405020304" pitchFamily="18" charset="0"/>
              </a:rPr>
              <a:t>ASMENŲ SIUNTIMO PAS NEDIRBANČIŲ ASMENŲ ATVEJO VADYBININKĄ TVARKOS APRAŠAS. </a:t>
            </a:r>
          </a:p>
        </p:txBody>
      </p:sp>
    </p:spTree>
    <p:extLst>
      <p:ext uri="{BB962C8B-B14F-4D97-AF65-F5344CB8AC3E}">
        <p14:creationId xmlns:p14="http://schemas.microsoft.com/office/powerpoint/2010/main" val="326258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54C5FAA-C624-445C-A5F4-85AAB2EE75BF}"/>
              </a:ext>
            </a:extLst>
          </p:cNvPr>
          <p:cNvSpPr>
            <a:spLocks noGrp="1"/>
          </p:cNvSpPr>
          <p:nvPr>
            <p:ph type="title"/>
          </p:nvPr>
        </p:nvSpPr>
        <p:spPr>
          <a:xfrm>
            <a:off x="2592925" y="624110"/>
            <a:ext cx="8911687" cy="814073"/>
          </a:xfrm>
        </p:spPr>
        <p:txBody>
          <a:bodyPr/>
          <a:lstStyle/>
          <a:p>
            <a:pPr algn="ctr"/>
            <a:r>
              <a:rPr lang="lt-LT" b="1" dirty="0">
                <a:solidFill>
                  <a:schemeClr val="accent3"/>
                </a:solidFill>
                <a:latin typeface="Times New Roman" panose="02020603050405020304" pitchFamily="18" charset="0"/>
                <a:cs typeface="Times New Roman" panose="02020603050405020304" pitchFamily="18" charset="0"/>
              </a:rPr>
              <a:t>ATVEJO KOMANDA</a:t>
            </a:r>
          </a:p>
        </p:txBody>
      </p:sp>
      <p:sp>
        <p:nvSpPr>
          <p:cNvPr id="3" name="Turinio vietos rezervavimo ženklas 2">
            <a:extLst>
              <a:ext uri="{FF2B5EF4-FFF2-40B4-BE49-F238E27FC236}">
                <a16:creationId xmlns:a16="http://schemas.microsoft.com/office/drawing/2014/main" id="{6C4BEBC3-3D4D-4213-874F-E4321F3B2EB0}"/>
              </a:ext>
            </a:extLst>
          </p:cNvPr>
          <p:cNvSpPr>
            <a:spLocks noGrp="1"/>
          </p:cNvSpPr>
          <p:nvPr>
            <p:ph idx="1"/>
          </p:nvPr>
        </p:nvSpPr>
        <p:spPr>
          <a:xfrm>
            <a:off x="2592925" y="1597981"/>
            <a:ext cx="8915400" cy="4554244"/>
          </a:xfrm>
        </p:spPr>
        <p:txBody>
          <a:bodyPr>
            <a:normAutofit fontScale="92500" lnSpcReduction="20000"/>
          </a:bodyPr>
          <a:lstStyle/>
          <a:p>
            <a:pPr algn="just"/>
            <a:r>
              <a:rPr lang="lt-LT" sz="1900" dirty="0">
                <a:solidFill>
                  <a:schemeClr val="accent3"/>
                </a:solidFill>
                <a:latin typeface="Times New Roman" panose="02020603050405020304" pitchFamily="18" charset="0"/>
                <a:cs typeface="Times New Roman" panose="02020603050405020304" pitchFamily="18" charset="0"/>
              </a:rPr>
              <a:t>Užimtumo skatinimo ir motyvavimo paslaugų nedirbantiems ir socialinę paramą gaunantiems asmenims modelio Ukmergės rajono savivaldybėje įgyvendinimo</a:t>
            </a:r>
            <a:r>
              <a:rPr lang="lt-LT" sz="1900" b="1" dirty="0">
                <a:solidFill>
                  <a:schemeClr val="accent3"/>
                </a:solidFill>
                <a:latin typeface="Times New Roman" panose="02020603050405020304" pitchFamily="18" charset="0"/>
                <a:cs typeface="Times New Roman" panose="02020603050405020304" pitchFamily="18" charset="0"/>
              </a:rPr>
              <a:t> </a:t>
            </a:r>
            <a:r>
              <a:rPr lang="lt-LT" sz="1900" dirty="0">
                <a:solidFill>
                  <a:schemeClr val="accent3"/>
                </a:solidFill>
                <a:latin typeface="Times New Roman" panose="02020603050405020304" pitchFamily="18" charset="0"/>
                <a:cs typeface="Times New Roman" panose="02020603050405020304" pitchFamily="18" charset="0"/>
              </a:rPr>
              <a:t>tvarkos aprašo pagrindu SUDARYTA ATVEJO KOMANDA:</a:t>
            </a:r>
          </a:p>
          <a:p>
            <a:pPr algn="just"/>
            <a:r>
              <a:rPr lang="lt-LT" sz="1900" dirty="0">
                <a:solidFill>
                  <a:schemeClr val="accent3"/>
                </a:solidFill>
                <a:latin typeface="Times New Roman" panose="02020603050405020304" pitchFamily="18" charset="0"/>
                <a:cs typeface="Times New Roman" panose="02020603050405020304" pitchFamily="18" charset="0"/>
              </a:rPr>
              <a:t>Asta Leonavičienė – Ukmergės rajono savivaldybės administracijos Socialinės paramos skyriaus vedėja, Atvejo komandos vadovė;</a:t>
            </a:r>
          </a:p>
          <a:p>
            <a:pPr algn="just"/>
            <a:r>
              <a:rPr lang="lt-LT" sz="1900" dirty="0">
                <a:solidFill>
                  <a:schemeClr val="accent3"/>
                </a:solidFill>
                <a:latin typeface="Times New Roman" panose="02020603050405020304" pitchFamily="18" charset="0"/>
                <a:cs typeface="Times New Roman" panose="02020603050405020304" pitchFamily="18" charset="0"/>
              </a:rPr>
              <a:t>Edita Mončinskienė – Užimtumo tarnybos prie Lietuvos Respublikos socialinės apsaugos ir darbo ministerijos Vilniaus klientų aptarnavimo departamento Ukmergės skyriaus vedėja, Atvejo komandos vadovės pavaduotoja;</a:t>
            </a:r>
          </a:p>
          <a:p>
            <a:pPr algn="just"/>
            <a:r>
              <a:rPr lang="lt-LT" sz="1900" dirty="0">
                <a:solidFill>
                  <a:schemeClr val="accent3"/>
                </a:solidFill>
                <a:latin typeface="Times New Roman" panose="02020603050405020304" pitchFamily="18" charset="0"/>
                <a:cs typeface="Times New Roman" panose="02020603050405020304" pitchFamily="18" charset="0"/>
              </a:rPr>
              <a:t>Gitana </a:t>
            </a:r>
            <a:r>
              <a:rPr lang="lt-LT" sz="1900" dirty="0" err="1">
                <a:solidFill>
                  <a:schemeClr val="accent3"/>
                </a:solidFill>
                <a:latin typeface="Times New Roman" panose="02020603050405020304" pitchFamily="18" charset="0"/>
                <a:cs typeface="Times New Roman" panose="02020603050405020304" pitchFamily="18" charset="0"/>
              </a:rPr>
              <a:t>Čepienė</a:t>
            </a:r>
            <a:r>
              <a:rPr lang="lt-LT" sz="1900" dirty="0">
                <a:solidFill>
                  <a:schemeClr val="accent3"/>
                </a:solidFill>
                <a:latin typeface="Times New Roman" panose="02020603050405020304" pitchFamily="18" charset="0"/>
                <a:cs typeface="Times New Roman" panose="02020603050405020304" pitchFamily="18" charset="0"/>
              </a:rPr>
              <a:t> –  Ukmergės pirminės sveikatos priežiūros centro vyriausioji gydytoja;</a:t>
            </a:r>
          </a:p>
          <a:p>
            <a:pPr algn="just"/>
            <a:r>
              <a:rPr lang="lt-LT" sz="1900" dirty="0">
                <a:solidFill>
                  <a:schemeClr val="accent3"/>
                </a:solidFill>
                <a:latin typeface="Times New Roman" panose="02020603050405020304" pitchFamily="18" charset="0"/>
                <a:cs typeface="Times New Roman" panose="02020603050405020304" pitchFamily="18" charset="0"/>
              </a:rPr>
              <a:t>Greta Dapkuvienė - Užimtumo tarnybos prie Lietuvos Respublikos socialinės apsaugos ir darbo ministerijos Vilniaus klientų aptarnavimo departamento Ukmergės skyriaus Atvejo vadybininkė;</a:t>
            </a:r>
          </a:p>
          <a:p>
            <a:pPr algn="just"/>
            <a:r>
              <a:rPr lang="lt-LT" sz="1900" dirty="0">
                <a:solidFill>
                  <a:schemeClr val="accent3"/>
                </a:solidFill>
                <a:latin typeface="Times New Roman" panose="02020603050405020304" pitchFamily="18" charset="0"/>
                <a:cs typeface="Times New Roman" panose="02020603050405020304" pitchFamily="18" charset="0"/>
              </a:rPr>
              <a:t>Kristina </a:t>
            </a:r>
            <a:r>
              <a:rPr lang="lt-LT" sz="1900" dirty="0" err="1">
                <a:solidFill>
                  <a:schemeClr val="accent3"/>
                </a:solidFill>
                <a:latin typeface="Times New Roman" panose="02020603050405020304" pitchFamily="18" charset="0"/>
                <a:cs typeface="Times New Roman" panose="02020603050405020304" pitchFamily="18" charset="0"/>
              </a:rPr>
              <a:t>Karpovienė</a:t>
            </a:r>
            <a:r>
              <a:rPr lang="lt-LT" sz="1900" dirty="0">
                <a:solidFill>
                  <a:schemeClr val="accent3"/>
                </a:solidFill>
                <a:latin typeface="Times New Roman" panose="02020603050405020304" pitchFamily="18" charset="0"/>
                <a:cs typeface="Times New Roman" panose="02020603050405020304" pitchFamily="18" charset="0"/>
              </a:rPr>
              <a:t> – Ukmergės socialinių paslaugų centro direktorė;</a:t>
            </a:r>
          </a:p>
          <a:p>
            <a:pPr algn="just"/>
            <a:r>
              <a:rPr lang="lt-LT" sz="1900" dirty="0">
                <a:solidFill>
                  <a:schemeClr val="accent3"/>
                </a:solidFill>
                <a:latin typeface="Times New Roman" panose="02020603050405020304" pitchFamily="18" charset="0"/>
                <a:cs typeface="Times New Roman" panose="02020603050405020304" pitchFamily="18" charset="0"/>
              </a:rPr>
              <a:t>Vaida Puodžiūnienė – Ukmergės rajono savivaldybės Visuomenės sveikatos biuro direktorė.</a:t>
            </a:r>
          </a:p>
          <a:p>
            <a:endParaRPr lang="lt-LT" dirty="0"/>
          </a:p>
        </p:txBody>
      </p:sp>
    </p:spTree>
    <p:extLst>
      <p:ext uri="{BB962C8B-B14F-4D97-AF65-F5344CB8AC3E}">
        <p14:creationId xmlns:p14="http://schemas.microsoft.com/office/powerpoint/2010/main" val="2668404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0FE7077-267E-4E4C-9398-528B31862129}"/>
              </a:ext>
            </a:extLst>
          </p:cNvPr>
          <p:cNvSpPr>
            <a:spLocks noGrp="1"/>
          </p:cNvSpPr>
          <p:nvPr>
            <p:ph type="title"/>
          </p:nvPr>
        </p:nvSpPr>
        <p:spPr/>
        <p:txBody>
          <a:bodyPr>
            <a:normAutofit fontScale="90000"/>
          </a:bodyPr>
          <a:lstStyle/>
          <a:p>
            <a:pPr algn="ctr"/>
            <a:r>
              <a:rPr lang="lt-LT" sz="2800" b="1" dirty="0">
                <a:solidFill>
                  <a:srgbClr val="865331"/>
                </a:solidFill>
                <a:latin typeface="Times New Roman" panose="02020603050405020304" pitchFamily="18" charset="0"/>
                <a:cs typeface="Times New Roman" panose="02020603050405020304" pitchFamily="18" charset="0"/>
              </a:rPr>
              <a:t>Užimtumo</a:t>
            </a:r>
            <a:r>
              <a:rPr lang="lt-LT" sz="2800" b="1" dirty="0">
                <a:solidFill>
                  <a:prstClr val="black">
                    <a:lumMod val="85000"/>
                    <a:lumOff val="15000"/>
                  </a:prstClr>
                </a:solidFill>
                <a:latin typeface="Times New Roman" panose="02020603050405020304" pitchFamily="18" charset="0"/>
                <a:cs typeface="Times New Roman" panose="02020603050405020304" pitchFamily="18" charset="0"/>
              </a:rPr>
              <a:t> </a:t>
            </a:r>
            <a:r>
              <a:rPr lang="lt-LT" sz="2800" b="1" dirty="0">
                <a:solidFill>
                  <a:srgbClr val="FF9900"/>
                </a:solidFill>
                <a:latin typeface="Times New Roman" panose="02020603050405020304" pitchFamily="18" charset="0"/>
                <a:cs typeface="Times New Roman" panose="02020603050405020304" pitchFamily="18" charset="0"/>
              </a:rPr>
              <a:t>SKATINIMO</a:t>
            </a:r>
            <a:r>
              <a:rPr lang="lt-LT" sz="2800" b="1" dirty="0">
                <a:solidFill>
                  <a:prstClr val="black">
                    <a:lumMod val="85000"/>
                    <a:lumOff val="15000"/>
                  </a:prstClr>
                </a:solidFill>
                <a:latin typeface="Times New Roman" panose="02020603050405020304" pitchFamily="18" charset="0"/>
                <a:cs typeface="Times New Roman" panose="02020603050405020304" pitchFamily="18" charset="0"/>
              </a:rPr>
              <a:t> </a:t>
            </a:r>
            <a:r>
              <a:rPr lang="lt-LT" sz="2800" b="1" dirty="0">
                <a:solidFill>
                  <a:srgbClr val="865331"/>
                </a:solidFill>
                <a:latin typeface="Times New Roman" panose="02020603050405020304" pitchFamily="18" charset="0"/>
                <a:cs typeface="Times New Roman" panose="02020603050405020304" pitchFamily="18" charset="0"/>
              </a:rPr>
              <a:t>ir</a:t>
            </a:r>
            <a:r>
              <a:rPr lang="lt-LT" sz="2800" b="1" dirty="0">
                <a:solidFill>
                  <a:prstClr val="black">
                    <a:lumMod val="85000"/>
                    <a:lumOff val="15000"/>
                  </a:prstClr>
                </a:solidFill>
                <a:latin typeface="Times New Roman" panose="02020603050405020304" pitchFamily="18" charset="0"/>
                <a:cs typeface="Times New Roman" panose="02020603050405020304" pitchFamily="18" charset="0"/>
              </a:rPr>
              <a:t> </a:t>
            </a:r>
            <a:r>
              <a:rPr lang="lt-LT" sz="2800" b="1" dirty="0">
                <a:solidFill>
                  <a:srgbClr val="FF9900"/>
                </a:solidFill>
                <a:latin typeface="Times New Roman" panose="02020603050405020304" pitchFamily="18" charset="0"/>
                <a:cs typeface="Times New Roman" panose="02020603050405020304" pitchFamily="18" charset="0"/>
              </a:rPr>
              <a:t>MOTYVAVIMO</a:t>
            </a:r>
            <a:r>
              <a:rPr lang="lt-LT" sz="2800" b="1" dirty="0">
                <a:solidFill>
                  <a:prstClr val="black">
                    <a:lumMod val="85000"/>
                    <a:lumOff val="15000"/>
                  </a:prstClr>
                </a:solidFill>
                <a:latin typeface="Times New Roman" panose="02020603050405020304" pitchFamily="18" charset="0"/>
                <a:cs typeface="Times New Roman" panose="02020603050405020304" pitchFamily="18" charset="0"/>
              </a:rPr>
              <a:t> </a:t>
            </a:r>
            <a:r>
              <a:rPr lang="lt-LT" sz="2800" b="1" dirty="0">
                <a:solidFill>
                  <a:srgbClr val="865331"/>
                </a:solidFill>
                <a:latin typeface="Times New Roman" panose="02020603050405020304" pitchFamily="18" charset="0"/>
                <a:cs typeface="Times New Roman" panose="02020603050405020304" pitchFamily="18" charset="0"/>
              </a:rPr>
              <a:t>paslaugų nedirbantiems ir socialinę paramą gaunantiems asmenims modelis</a:t>
            </a:r>
            <a:endParaRPr lang="lt-LT" dirty="0"/>
          </a:p>
        </p:txBody>
      </p:sp>
      <p:sp>
        <p:nvSpPr>
          <p:cNvPr id="3" name="Turinio vietos rezervavimo ženklas 2">
            <a:extLst>
              <a:ext uri="{FF2B5EF4-FFF2-40B4-BE49-F238E27FC236}">
                <a16:creationId xmlns:a16="http://schemas.microsoft.com/office/drawing/2014/main" id="{A4DBEF72-6A01-40FD-9D74-4F583785E970}"/>
              </a:ext>
            </a:extLst>
          </p:cNvPr>
          <p:cNvSpPr>
            <a:spLocks noGrp="1"/>
          </p:cNvSpPr>
          <p:nvPr>
            <p:ph idx="1"/>
          </p:nvPr>
        </p:nvSpPr>
        <p:spPr>
          <a:xfrm>
            <a:off x="2589212" y="1904999"/>
            <a:ext cx="8915400" cy="4247225"/>
          </a:xfrm>
        </p:spPr>
        <p:txBody>
          <a:bodyPr>
            <a:normAutofit/>
          </a:bodyPr>
          <a:lstStyle/>
          <a:p>
            <a:pPr algn="just"/>
            <a:r>
              <a:rPr lang="lt-LT" sz="2000" dirty="0">
                <a:solidFill>
                  <a:schemeClr val="accent3"/>
                </a:solidFill>
                <a:latin typeface="Times New Roman" panose="02020603050405020304" pitchFamily="18" charset="0"/>
                <a:cs typeface="Times New Roman" panose="02020603050405020304" pitchFamily="18" charset="0"/>
              </a:rPr>
              <a:t>Tikslas: suderinti užimtumo skatinimo ir motyvavimo paslaugų bei piniginės socialinės paramos teikimą, teikti INDIVIDUALIZUOTĄ PAGALBĄ.</a:t>
            </a:r>
          </a:p>
          <a:p>
            <a:pPr algn="just"/>
            <a:r>
              <a:rPr lang="lt-LT" sz="2000" dirty="0">
                <a:solidFill>
                  <a:schemeClr val="accent3"/>
                </a:solidFill>
                <a:latin typeface="Times New Roman" panose="02020603050405020304" pitchFamily="18" charset="0"/>
                <a:cs typeface="Times New Roman" panose="02020603050405020304" pitchFamily="18" charset="0"/>
              </a:rPr>
              <a:t>Modelio įgyvendinime turi teisę dalyvauti tik tas asmuo, kuris jo nusiuntimo pas atvejo vadybininką ir susitarimo dėl integracijos į darbo rinką sudarymo metu atitinka visus šiuos reikalavimus:</a:t>
            </a:r>
          </a:p>
          <a:p>
            <a:pPr marL="0" indent="0" algn="just">
              <a:buNone/>
            </a:pPr>
            <a:r>
              <a:rPr lang="lt-LT" sz="2000" dirty="0">
                <a:solidFill>
                  <a:schemeClr val="accent3"/>
                </a:solidFill>
                <a:latin typeface="Times New Roman" panose="02020603050405020304" pitchFamily="18" charset="0"/>
                <a:cs typeface="Times New Roman" panose="02020603050405020304" pitchFamily="18" charset="0"/>
              </a:rPr>
              <a:t>	- ilgą laiką nedirba;</a:t>
            </a:r>
          </a:p>
          <a:p>
            <a:pPr marL="0" indent="0" algn="just">
              <a:buNone/>
            </a:pPr>
            <a:r>
              <a:rPr lang="lt-LT" sz="2000" dirty="0">
                <a:solidFill>
                  <a:schemeClr val="accent3"/>
                </a:solidFill>
                <a:latin typeface="Times New Roman" panose="02020603050405020304" pitchFamily="18" charset="0"/>
                <a:cs typeface="Times New Roman" panose="02020603050405020304" pitchFamily="18" charset="0"/>
              </a:rPr>
              <a:t>	- gauna piniginę socialinę paramą;</a:t>
            </a:r>
          </a:p>
          <a:p>
            <a:pPr marL="0" indent="0" algn="just">
              <a:buNone/>
            </a:pPr>
            <a:r>
              <a:rPr lang="lt-LT" sz="2000" dirty="0">
                <a:solidFill>
                  <a:schemeClr val="accent3"/>
                </a:solidFill>
                <a:latin typeface="Times New Roman" panose="02020603050405020304" pitchFamily="18" charset="0"/>
                <a:cs typeface="Times New Roman" panose="02020603050405020304" pitchFamily="18" charset="0"/>
              </a:rPr>
              <a:t>	- priklauso bent vienai iš Užimtumo įstatymo 48 straipsnio 2 dalies 1–3, 5–11 		punktuose nurodytų asmenų grupių.</a:t>
            </a:r>
          </a:p>
          <a:p>
            <a:pPr algn="just"/>
            <a:r>
              <a:rPr lang="lt-LT" sz="2000" dirty="0">
                <a:solidFill>
                  <a:schemeClr val="accent3"/>
                </a:solidFill>
                <a:latin typeface="Times New Roman" panose="02020603050405020304" pitchFamily="18" charset="0"/>
                <a:cs typeface="Times New Roman" panose="02020603050405020304" pitchFamily="18" charset="0"/>
              </a:rPr>
              <a:t>Pirminį asmens vertinimą atlieka Užimtumo tarnybos ir Socialinės paramos specialistai. </a:t>
            </a:r>
          </a:p>
        </p:txBody>
      </p:sp>
    </p:spTree>
    <p:extLst>
      <p:ext uri="{BB962C8B-B14F-4D97-AF65-F5344CB8AC3E}">
        <p14:creationId xmlns:p14="http://schemas.microsoft.com/office/powerpoint/2010/main" val="2663608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4A8C5F8-D7E9-4077-BE42-BC4FC4588817}"/>
              </a:ext>
            </a:extLst>
          </p:cNvPr>
          <p:cNvSpPr>
            <a:spLocks noGrp="1"/>
          </p:cNvSpPr>
          <p:nvPr>
            <p:ph type="title"/>
          </p:nvPr>
        </p:nvSpPr>
        <p:spPr>
          <a:xfrm>
            <a:off x="2592925" y="624110"/>
            <a:ext cx="8911687" cy="814073"/>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Asmens poreikių ir galimybių įvertinimas, profiliavimas </a:t>
            </a:r>
          </a:p>
        </p:txBody>
      </p:sp>
      <p:sp>
        <p:nvSpPr>
          <p:cNvPr id="3" name="Turinio vietos rezervavimo ženklas 2">
            <a:extLst>
              <a:ext uri="{FF2B5EF4-FFF2-40B4-BE49-F238E27FC236}">
                <a16:creationId xmlns:a16="http://schemas.microsoft.com/office/drawing/2014/main" id="{3F3981C6-F60C-4530-A5A7-BD5201F6A855}"/>
              </a:ext>
            </a:extLst>
          </p:cNvPr>
          <p:cNvSpPr>
            <a:spLocks noGrp="1"/>
          </p:cNvSpPr>
          <p:nvPr>
            <p:ph idx="1"/>
          </p:nvPr>
        </p:nvSpPr>
        <p:spPr>
          <a:xfrm>
            <a:off x="2589212" y="1438183"/>
            <a:ext cx="8915400" cy="4473039"/>
          </a:xfrm>
        </p:spPr>
        <p:txBody>
          <a:bodyPr>
            <a:normAutofit lnSpcReduction="10000"/>
          </a:bodyPr>
          <a:lstStyle/>
          <a:p>
            <a:r>
              <a:rPr lang="lt-LT" sz="2000" dirty="0">
                <a:solidFill>
                  <a:schemeClr val="accent3"/>
                </a:solidFill>
                <a:latin typeface="Times New Roman" panose="02020603050405020304" pitchFamily="18" charset="0"/>
                <a:cs typeface="Times New Roman" panose="02020603050405020304" pitchFamily="18" charset="0"/>
              </a:rPr>
              <a:t>Nedirbančių asmenų atvejo vadybininkas atlieka asmens poreikių ir galimybių įvertinimą pagal:</a:t>
            </a:r>
          </a:p>
          <a:p>
            <a:pPr marL="0" indent="0">
              <a:buNone/>
            </a:pPr>
            <a:r>
              <a:rPr lang="lt-LT" sz="2000" dirty="0">
                <a:solidFill>
                  <a:srgbClr val="FF0000"/>
                </a:solidFill>
                <a:latin typeface="Times New Roman" panose="02020603050405020304" pitchFamily="18" charset="0"/>
                <a:cs typeface="Times New Roman" panose="02020603050405020304" pitchFamily="18" charset="0"/>
              </a:rPr>
              <a:t>	</a:t>
            </a:r>
            <a:r>
              <a:rPr lang="lt-LT" sz="2000" dirty="0">
                <a:solidFill>
                  <a:schemeClr val="accent3"/>
                </a:solidFill>
                <a:latin typeface="Times New Roman" panose="02020603050405020304" pitchFamily="18" charset="0"/>
                <a:cs typeface="Times New Roman" panose="02020603050405020304" pitchFamily="18" charset="0"/>
              </a:rPr>
              <a:t>-</a:t>
            </a:r>
            <a:r>
              <a:rPr lang="lt-LT" sz="2000" dirty="0">
                <a:solidFill>
                  <a:srgbClr val="FF0000"/>
                </a:solidFill>
                <a:latin typeface="Times New Roman" panose="02020603050405020304" pitchFamily="18" charset="0"/>
                <a:cs typeface="Times New Roman" panose="02020603050405020304" pitchFamily="18" charset="0"/>
              </a:rPr>
              <a:t>Užimtumo tarnybos informaciją </a:t>
            </a:r>
            <a:r>
              <a:rPr lang="lt-LT" sz="2000" dirty="0">
                <a:solidFill>
                  <a:schemeClr val="accent3"/>
                </a:solidFill>
                <a:latin typeface="Times New Roman" panose="02020603050405020304" pitchFamily="18" charset="0"/>
                <a:cs typeface="Times New Roman" panose="02020603050405020304" pitchFamily="18" charset="0"/>
              </a:rPr>
              <a:t>apie asmens darbo paiešką, teiktas ir teikiamas paslaugas, taikytas ir taikomas priemones bei kitą Darbo ieškančio asmens kortelėje esančią informaciją; </a:t>
            </a:r>
          </a:p>
          <a:p>
            <a:pPr marL="0" indent="0">
              <a:buNone/>
            </a:pPr>
            <a:r>
              <a:rPr lang="lt-LT" sz="2000" dirty="0">
                <a:solidFill>
                  <a:srgbClr val="FF0000"/>
                </a:solidFill>
                <a:latin typeface="Times New Roman" panose="02020603050405020304" pitchFamily="18" charset="0"/>
                <a:cs typeface="Times New Roman" panose="02020603050405020304" pitchFamily="18" charset="0"/>
              </a:rPr>
              <a:t>	</a:t>
            </a:r>
            <a:r>
              <a:rPr lang="lt-LT" sz="2000" dirty="0">
                <a:solidFill>
                  <a:schemeClr val="accent3"/>
                </a:solidFill>
                <a:latin typeface="Times New Roman" panose="02020603050405020304" pitchFamily="18" charset="0"/>
                <a:cs typeface="Times New Roman" panose="02020603050405020304" pitchFamily="18" charset="0"/>
              </a:rPr>
              <a:t>-</a:t>
            </a:r>
            <a:r>
              <a:rPr lang="lt-LT" sz="2000" dirty="0">
                <a:solidFill>
                  <a:srgbClr val="FF0000"/>
                </a:solidFill>
                <a:latin typeface="Times New Roman" panose="02020603050405020304" pitchFamily="18" charset="0"/>
                <a:cs typeface="Times New Roman" panose="02020603050405020304" pitchFamily="18" charset="0"/>
              </a:rPr>
              <a:t>Savivaldybės informaciją </a:t>
            </a:r>
            <a:r>
              <a:rPr lang="lt-LT" sz="2000" dirty="0">
                <a:solidFill>
                  <a:schemeClr val="accent3"/>
                </a:solidFill>
                <a:latin typeface="Times New Roman" panose="02020603050405020304" pitchFamily="18" charset="0"/>
                <a:cs typeface="Times New Roman" panose="02020603050405020304" pitchFamily="18" charset="0"/>
              </a:rPr>
              <a:t>apie asmeniui teiktą piniginę socialinę paramą ir socialines paslaugas; </a:t>
            </a:r>
          </a:p>
          <a:p>
            <a:pPr marL="0" indent="0">
              <a:buNone/>
            </a:pPr>
            <a:r>
              <a:rPr lang="lt-LT" sz="2000" dirty="0">
                <a:solidFill>
                  <a:schemeClr val="accent3"/>
                </a:solidFill>
                <a:latin typeface="Times New Roman" panose="02020603050405020304" pitchFamily="18" charset="0"/>
                <a:cs typeface="Times New Roman" panose="02020603050405020304" pitchFamily="18" charset="0"/>
              </a:rPr>
              <a:t>	-Informaciją apie asmens dalyvavimą </a:t>
            </a:r>
            <a:r>
              <a:rPr lang="lt-LT" sz="2000" dirty="0">
                <a:solidFill>
                  <a:srgbClr val="FF0000"/>
                </a:solidFill>
                <a:latin typeface="Times New Roman" panose="02020603050405020304" pitchFamily="18" charset="0"/>
                <a:cs typeface="Times New Roman" panose="02020603050405020304" pitchFamily="18" charset="0"/>
              </a:rPr>
              <a:t>NVO </a:t>
            </a:r>
            <a:r>
              <a:rPr lang="lt-LT" sz="2000" dirty="0">
                <a:solidFill>
                  <a:schemeClr val="accent3"/>
                </a:solidFill>
                <a:latin typeface="Times New Roman" panose="02020603050405020304" pitchFamily="18" charset="0"/>
                <a:cs typeface="Times New Roman" panose="02020603050405020304" pitchFamily="18" charset="0"/>
              </a:rPr>
              <a:t>vykdytuose projektuose, skirtuose socialinę atskirtį patiriantiems nedirbantiems asmenims; </a:t>
            </a:r>
          </a:p>
          <a:p>
            <a:pPr marL="0" indent="0">
              <a:buNone/>
            </a:pPr>
            <a:r>
              <a:rPr lang="lt-LT" sz="2000" dirty="0">
                <a:solidFill>
                  <a:schemeClr val="accent3"/>
                </a:solidFill>
                <a:latin typeface="Times New Roman" panose="02020603050405020304" pitchFamily="18" charset="0"/>
                <a:cs typeface="Times New Roman" panose="02020603050405020304" pitchFamily="18" charset="0"/>
              </a:rPr>
              <a:t>	-Kitą </a:t>
            </a:r>
            <a:r>
              <a:rPr lang="lt-LT" sz="2000" dirty="0">
                <a:solidFill>
                  <a:srgbClr val="FF0000"/>
                </a:solidFill>
                <a:latin typeface="Times New Roman" panose="02020603050405020304" pitchFamily="18" charset="0"/>
                <a:cs typeface="Times New Roman" panose="02020603050405020304" pitchFamily="18" charset="0"/>
              </a:rPr>
              <a:t>asmens pateiktą informaciją</a:t>
            </a:r>
            <a:r>
              <a:rPr lang="lt-LT" sz="2000" dirty="0">
                <a:solidFill>
                  <a:schemeClr val="accent3"/>
                </a:solidFill>
                <a:latin typeface="Times New Roman" panose="02020603050405020304" pitchFamily="18" charset="0"/>
                <a:cs typeface="Times New Roman" panose="02020603050405020304" pitchFamily="18" charset="0"/>
              </a:rPr>
              <a:t>, susijusią su galimybėmis ir kliūtimis jam integruotis į darbo rinką.</a:t>
            </a:r>
          </a:p>
          <a:p>
            <a:r>
              <a:rPr lang="lt-LT" sz="2000" dirty="0">
                <a:solidFill>
                  <a:schemeClr val="accent3"/>
                </a:solidFill>
                <a:latin typeface="Times New Roman" panose="02020603050405020304" pitchFamily="18" charset="0"/>
                <a:cs typeface="Times New Roman" panose="02020603050405020304" pitchFamily="18" charset="0"/>
              </a:rPr>
              <a:t>Asmuo apibūdinamas pagal jo socialinei integracijai ir perėjimui nuo nedarbo prie užimtumo darbo rinkoje reikalingas Paslaugas.</a:t>
            </a:r>
          </a:p>
        </p:txBody>
      </p:sp>
    </p:spTree>
    <p:extLst>
      <p:ext uri="{BB962C8B-B14F-4D97-AF65-F5344CB8AC3E}">
        <p14:creationId xmlns:p14="http://schemas.microsoft.com/office/powerpoint/2010/main" val="4014287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1FF59FA-E423-44C0-B619-9B9B092BAD9E}"/>
              </a:ext>
            </a:extLst>
          </p:cNvPr>
          <p:cNvSpPr>
            <a:spLocks noGrp="1"/>
          </p:cNvSpPr>
          <p:nvPr>
            <p:ph type="title"/>
          </p:nvPr>
        </p:nvSpPr>
        <p:spPr>
          <a:xfrm>
            <a:off x="2592925" y="624110"/>
            <a:ext cx="8911687" cy="885094"/>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Atvejo komandos darbo organizavimas </a:t>
            </a:r>
          </a:p>
        </p:txBody>
      </p:sp>
      <p:sp>
        <p:nvSpPr>
          <p:cNvPr id="3" name="Turinio vietos rezervavimo ženklas 2">
            <a:extLst>
              <a:ext uri="{FF2B5EF4-FFF2-40B4-BE49-F238E27FC236}">
                <a16:creationId xmlns:a16="http://schemas.microsoft.com/office/drawing/2014/main" id="{4CC6880E-746D-4F14-B544-B8934C6003F8}"/>
              </a:ext>
            </a:extLst>
          </p:cNvPr>
          <p:cNvSpPr>
            <a:spLocks noGrp="1"/>
          </p:cNvSpPr>
          <p:nvPr>
            <p:ph idx="1"/>
          </p:nvPr>
        </p:nvSpPr>
        <p:spPr>
          <a:xfrm>
            <a:off x="2589212" y="1589104"/>
            <a:ext cx="8915400" cy="3178206"/>
          </a:xfrm>
        </p:spPr>
        <p:txBody>
          <a:bodyPr>
            <a:normAutofit/>
          </a:bodyPr>
          <a:lstStyle/>
          <a:p>
            <a:r>
              <a:rPr lang="lt-LT" sz="2000" dirty="0">
                <a:solidFill>
                  <a:schemeClr val="accent3"/>
                </a:solidFill>
                <a:latin typeface="Times New Roman" panose="02020603050405020304" pitchFamily="18" charset="0"/>
                <a:cs typeface="Times New Roman" panose="02020603050405020304" pitchFamily="18" charset="0"/>
              </a:rPr>
              <a:t>Nedirbančių asmenų atvejo vadybininkas, atlikęs asmens poreikių ir galimybių įvertinimą bei profiliavimą, organizuoja Atvejo komandos susitikimą, kuriame apibūdina asmens situaciją (aptaria surinktą informaciją ir prieitas išvadas, atlikus pirminį asmens vertinimą, asmens poreikių ir galimybių įvertinimą bei profiliavimą); </a:t>
            </a:r>
          </a:p>
          <a:p>
            <a:r>
              <a:rPr lang="lt-LT" sz="2000" dirty="0">
                <a:solidFill>
                  <a:schemeClr val="accent3"/>
                </a:solidFill>
                <a:latin typeface="Times New Roman" panose="02020603050405020304" pitchFamily="18" charset="0"/>
                <a:cs typeface="Times New Roman" panose="02020603050405020304" pitchFamily="18" charset="0"/>
              </a:rPr>
              <a:t>Atvejo komanda, išanalizavusi asmens situaciją, pateikia nedirbančių asmenų atvejo vadybininkui pasiūlymus dėl Paslaugų parinkimo, jų apimties, teikimo eiliškumo.</a:t>
            </a:r>
          </a:p>
        </p:txBody>
      </p:sp>
    </p:spTree>
    <p:extLst>
      <p:ext uri="{BB962C8B-B14F-4D97-AF65-F5344CB8AC3E}">
        <p14:creationId xmlns:p14="http://schemas.microsoft.com/office/powerpoint/2010/main" val="73655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908C45B-68F3-4143-B3F5-89077C585A01}"/>
              </a:ext>
            </a:extLst>
          </p:cNvPr>
          <p:cNvSpPr>
            <a:spLocks noGrp="1"/>
          </p:cNvSpPr>
          <p:nvPr>
            <p:ph type="title"/>
          </p:nvPr>
        </p:nvSpPr>
        <p:spPr>
          <a:xfrm>
            <a:off x="2592925" y="624110"/>
            <a:ext cx="8911687" cy="698663"/>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Sprendimas dėl pasirengimo darbo rinkai </a:t>
            </a:r>
          </a:p>
        </p:txBody>
      </p:sp>
      <p:sp>
        <p:nvSpPr>
          <p:cNvPr id="3" name="Turinio vietos rezervavimo ženklas 2">
            <a:extLst>
              <a:ext uri="{FF2B5EF4-FFF2-40B4-BE49-F238E27FC236}">
                <a16:creationId xmlns:a16="http://schemas.microsoft.com/office/drawing/2014/main" id="{9D18AD22-3BA0-4EE5-ACB0-2599E71A973D}"/>
              </a:ext>
            </a:extLst>
          </p:cNvPr>
          <p:cNvSpPr>
            <a:spLocks noGrp="1"/>
          </p:cNvSpPr>
          <p:nvPr>
            <p:ph idx="1"/>
          </p:nvPr>
        </p:nvSpPr>
        <p:spPr>
          <a:xfrm>
            <a:off x="2589212" y="1322773"/>
            <a:ext cx="8915400" cy="4588449"/>
          </a:xfrm>
        </p:spPr>
        <p:txBody>
          <a:bodyPr>
            <a:normAutofit/>
          </a:bodyPr>
          <a:lstStyle/>
          <a:p>
            <a:pPr algn="just"/>
            <a:r>
              <a:rPr lang="lt-LT" dirty="0">
                <a:solidFill>
                  <a:schemeClr val="accent3"/>
                </a:solidFill>
                <a:latin typeface="Times New Roman" panose="02020603050405020304" pitchFamily="18" charset="0"/>
                <a:cs typeface="Times New Roman" panose="02020603050405020304" pitchFamily="18" charset="0"/>
              </a:rPr>
              <a:t>Nedirbančių asmenų atvejo vadybininkas pateikia </a:t>
            </a:r>
            <a:r>
              <a:rPr lang="lt-LT" dirty="0">
                <a:solidFill>
                  <a:srgbClr val="FF0000"/>
                </a:solidFill>
                <a:latin typeface="Times New Roman" panose="02020603050405020304" pitchFamily="18" charset="0"/>
                <a:cs typeface="Times New Roman" panose="02020603050405020304" pitchFamily="18" charset="0"/>
              </a:rPr>
              <a:t>atvejo komandai informaciją </a:t>
            </a:r>
            <a:r>
              <a:rPr lang="lt-LT" dirty="0">
                <a:solidFill>
                  <a:schemeClr val="accent3"/>
                </a:solidFill>
                <a:latin typeface="Times New Roman" panose="02020603050405020304" pitchFamily="18" charset="0"/>
                <a:cs typeface="Times New Roman" panose="02020603050405020304" pitchFamily="18" charset="0"/>
              </a:rPr>
              <a:t>apie Susitarimo įgyvendinimą ir asmens pasiektus rezultatus dalyvaujant užimtumo didinimo programoje; </a:t>
            </a:r>
          </a:p>
          <a:p>
            <a:pPr algn="just"/>
            <a:r>
              <a:rPr lang="lt-LT" dirty="0">
                <a:solidFill>
                  <a:schemeClr val="accent3"/>
                </a:solidFill>
                <a:latin typeface="Times New Roman" panose="02020603050405020304" pitchFamily="18" charset="0"/>
                <a:cs typeface="Times New Roman" panose="02020603050405020304" pitchFamily="18" charset="0"/>
              </a:rPr>
              <a:t>Atvejo komandai nusprendus, kad </a:t>
            </a:r>
            <a:r>
              <a:rPr lang="lt-LT" dirty="0">
                <a:solidFill>
                  <a:srgbClr val="FF0000"/>
                </a:solidFill>
                <a:latin typeface="Times New Roman" panose="02020603050405020304" pitchFamily="18" charset="0"/>
                <a:cs typeface="Times New Roman" panose="02020603050405020304" pitchFamily="18" charset="0"/>
              </a:rPr>
              <a:t>asmuo</a:t>
            </a:r>
            <a:r>
              <a:rPr lang="lt-LT" dirty="0">
                <a:solidFill>
                  <a:schemeClr val="accent3"/>
                </a:solidFill>
                <a:latin typeface="Times New Roman" panose="02020603050405020304" pitchFamily="18" charset="0"/>
                <a:cs typeface="Times New Roman" panose="02020603050405020304" pitchFamily="18" charset="0"/>
              </a:rPr>
              <a:t> </a:t>
            </a:r>
            <a:r>
              <a:rPr lang="lt-LT" dirty="0">
                <a:solidFill>
                  <a:srgbClr val="FF0000"/>
                </a:solidFill>
                <a:latin typeface="Times New Roman" panose="02020603050405020304" pitchFamily="18" charset="0"/>
                <a:cs typeface="Times New Roman" panose="02020603050405020304" pitchFamily="18" charset="0"/>
              </a:rPr>
              <a:t>yra pasirengęs darbo rinkai</a:t>
            </a:r>
            <a:r>
              <a:rPr lang="lt-LT" dirty="0">
                <a:solidFill>
                  <a:schemeClr val="accent3"/>
                </a:solidFill>
                <a:latin typeface="Times New Roman" panose="02020603050405020304" pitchFamily="18" charset="0"/>
                <a:cs typeface="Times New Roman" panose="02020603050405020304" pitchFamily="18" charset="0"/>
              </a:rPr>
              <a:t>, Užimtumo tarnyba asmeniui teikia pasiūlymą dirbti ar pradėti savarankišką veiklą; </a:t>
            </a:r>
          </a:p>
          <a:p>
            <a:pPr algn="just"/>
            <a:r>
              <a:rPr lang="lt-LT" dirty="0">
                <a:solidFill>
                  <a:schemeClr val="accent3"/>
                </a:solidFill>
                <a:latin typeface="Times New Roman" panose="02020603050405020304" pitchFamily="18" charset="0"/>
                <a:cs typeface="Times New Roman" panose="02020603050405020304" pitchFamily="18" charset="0"/>
              </a:rPr>
              <a:t>Atvejo komandai nusprendus, kad </a:t>
            </a:r>
            <a:r>
              <a:rPr lang="lt-LT" dirty="0">
                <a:solidFill>
                  <a:srgbClr val="FF0000"/>
                </a:solidFill>
                <a:latin typeface="Times New Roman" panose="02020603050405020304" pitchFamily="18" charset="0"/>
                <a:cs typeface="Times New Roman" panose="02020603050405020304" pitchFamily="18" charset="0"/>
              </a:rPr>
              <a:t>asmeniui reikia palaikymo darbo vietoje</a:t>
            </a:r>
            <a:r>
              <a:rPr lang="lt-LT" dirty="0">
                <a:solidFill>
                  <a:schemeClr val="accent3"/>
                </a:solidFill>
                <a:latin typeface="Times New Roman" panose="02020603050405020304" pitchFamily="18" charset="0"/>
                <a:cs typeface="Times New Roman" panose="02020603050405020304" pitchFamily="18" charset="0"/>
              </a:rPr>
              <a:t>, pakeičiamas Susitarimas ir jame numatoma lydimoji pagalba ir (ar) kitos paslaugos po įsidarbinimo. Susitarimo nutraukimas atidedamas, bet ne ilgiau nei 12 kalendorinių mėnesių, išskyrus pavėžėjimo į darbą paslaugą, kuri gali būti teikiama ne ilgiau kaip 24 kalendorinius mėnesius; </a:t>
            </a:r>
          </a:p>
          <a:p>
            <a:pPr algn="just"/>
            <a:r>
              <a:rPr lang="lt-LT" dirty="0">
                <a:solidFill>
                  <a:schemeClr val="accent3"/>
                </a:solidFill>
                <a:latin typeface="Times New Roman" panose="02020603050405020304" pitchFamily="18" charset="0"/>
                <a:cs typeface="Times New Roman" panose="02020603050405020304" pitchFamily="18" charset="0"/>
              </a:rPr>
              <a:t>Atvejo komandai nusprendus, kad </a:t>
            </a:r>
            <a:r>
              <a:rPr lang="lt-LT" dirty="0">
                <a:solidFill>
                  <a:srgbClr val="FF0000"/>
                </a:solidFill>
                <a:latin typeface="Times New Roman" panose="02020603050405020304" pitchFamily="18" charset="0"/>
                <a:cs typeface="Times New Roman" panose="02020603050405020304" pitchFamily="18" charset="0"/>
              </a:rPr>
              <a:t>asmuo yra nepasirengęs darbo rinkai</a:t>
            </a:r>
            <a:r>
              <a:rPr lang="lt-LT" dirty="0">
                <a:solidFill>
                  <a:schemeClr val="accent3"/>
                </a:solidFill>
                <a:latin typeface="Times New Roman" panose="02020603050405020304" pitchFamily="18" charset="0"/>
                <a:cs typeface="Times New Roman" panose="02020603050405020304" pitchFamily="18" charset="0"/>
              </a:rPr>
              <a:t>, įvertinamos Susitarimo nevykdymo priežastys, poreikis ir galimybė keisti pagal Susitarimą teikiamas Paslaugas, jų apimtį, teikimo eiliškumą, galimos neigiamos pasekmės nutraukus Susitarimą ir priimamas sprendimas dėl Susitarimo pakeitimo ar nutraukimo.</a:t>
            </a:r>
          </a:p>
        </p:txBody>
      </p:sp>
    </p:spTree>
    <p:extLst>
      <p:ext uri="{BB962C8B-B14F-4D97-AF65-F5344CB8AC3E}">
        <p14:creationId xmlns:p14="http://schemas.microsoft.com/office/powerpoint/2010/main" val="4131278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3505DD-9273-434A-8399-9FA2EF9A99D4}"/>
              </a:ext>
            </a:extLst>
          </p:cNvPr>
          <p:cNvSpPr>
            <a:spLocks noGrp="1"/>
          </p:cNvSpPr>
          <p:nvPr>
            <p:ph type="title"/>
          </p:nvPr>
        </p:nvSpPr>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Paslaugų sąrašas:</a:t>
            </a:r>
          </a:p>
        </p:txBody>
      </p:sp>
      <p:sp>
        <p:nvSpPr>
          <p:cNvPr id="3" name="Turinio vietos rezervavimo ženklas 2">
            <a:extLst>
              <a:ext uri="{FF2B5EF4-FFF2-40B4-BE49-F238E27FC236}">
                <a16:creationId xmlns:a16="http://schemas.microsoft.com/office/drawing/2014/main" id="{4D2334FC-F512-43DD-B9A3-A1A412A3E35C}"/>
              </a:ext>
            </a:extLst>
          </p:cNvPr>
          <p:cNvSpPr>
            <a:spLocks noGrp="1"/>
          </p:cNvSpPr>
          <p:nvPr>
            <p:ph idx="1"/>
          </p:nvPr>
        </p:nvSpPr>
        <p:spPr>
          <a:xfrm>
            <a:off x="2589212" y="1331649"/>
            <a:ext cx="8915400" cy="4767309"/>
          </a:xfrm>
        </p:spPr>
        <p:txBody>
          <a:bodyPr>
            <a:normAutofit fontScale="85000" lnSpcReduction="20000"/>
          </a:bodyPr>
          <a:lstStyle/>
          <a:p>
            <a:r>
              <a:rPr lang="lt-LT" sz="2200" dirty="0">
                <a:solidFill>
                  <a:schemeClr val="accent3"/>
                </a:solidFill>
                <a:latin typeface="Times New Roman" panose="02020603050405020304" pitchFamily="18" charset="0"/>
                <a:cs typeface="Times New Roman" panose="02020603050405020304" pitchFamily="18" charset="0"/>
              </a:rPr>
              <a:t>Pavėžėjimo paslauga (transporto nuoma su vairuotoju);</a:t>
            </a:r>
          </a:p>
          <a:p>
            <a:r>
              <a:rPr lang="lt-LT" sz="2200" dirty="0">
                <a:solidFill>
                  <a:schemeClr val="accent3"/>
                </a:solidFill>
                <a:latin typeface="Times New Roman" panose="02020603050405020304" pitchFamily="18" charset="0"/>
                <a:cs typeface="Times New Roman" panose="02020603050405020304" pitchFamily="18" charset="0"/>
              </a:rPr>
              <a:t>Psichologo konsultacijos/mokymai (individualūs, grupiniai užsiėmimai);</a:t>
            </a:r>
          </a:p>
          <a:p>
            <a:r>
              <a:rPr lang="lt-LT" sz="2200" dirty="0" err="1">
                <a:solidFill>
                  <a:schemeClr val="accent3"/>
                </a:solidFill>
                <a:latin typeface="Times New Roman" panose="02020603050405020304" pitchFamily="18" charset="0"/>
                <a:cs typeface="Times New Roman" panose="02020603050405020304" pitchFamily="18" charset="0"/>
              </a:rPr>
              <a:t>Soc</a:t>
            </a:r>
            <a:r>
              <a:rPr lang="lt-LT" sz="2200" dirty="0">
                <a:solidFill>
                  <a:schemeClr val="accent3"/>
                </a:solidFill>
                <a:latin typeface="Times New Roman" panose="02020603050405020304" pitchFamily="18" charset="0"/>
                <a:cs typeface="Times New Roman" panose="02020603050405020304" pitchFamily="18" charset="0"/>
              </a:rPr>
              <a:t>. darbuotojo paslauga (mentorius, organizatorius);</a:t>
            </a:r>
          </a:p>
          <a:p>
            <a:r>
              <a:rPr lang="lt-LT" sz="2200" dirty="0">
                <a:solidFill>
                  <a:schemeClr val="accent3"/>
                </a:solidFill>
                <a:latin typeface="Times New Roman" panose="02020603050405020304" pitchFamily="18" charset="0"/>
                <a:cs typeface="Times New Roman" panose="02020603050405020304" pitchFamily="18" charset="0"/>
              </a:rPr>
              <a:t>Asmens sveikatos priežiūros paslaugos (stomatologija, psichiatro konsultacijos dėl priklausomybių ar kitų ligų, kitos.);</a:t>
            </a:r>
          </a:p>
          <a:p>
            <a:r>
              <a:rPr lang="lt-LT" sz="2200" dirty="0">
                <a:solidFill>
                  <a:schemeClr val="accent3"/>
                </a:solidFill>
                <a:latin typeface="Times New Roman" panose="02020603050405020304" pitchFamily="18" charset="0"/>
                <a:cs typeface="Times New Roman" panose="02020603050405020304" pitchFamily="18" charset="0"/>
              </a:rPr>
              <a:t>Priklausomybių individualios konsultacijos;</a:t>
            </a:r>
          </a:p>
          <a:p>
            <a:r>
              <a:rPr lang="lt-LT" sz="2200" dirty="0">
                <a:solidFill>
                  <a:schemeClr val="accent3"/>
                </a:solidFill>
                <a:latin typeface="Times New Roman" panose="02020603050405020304" pitchFamily="18" charset="0"/>
                <a:cs typeface="Times New Roman" panose="02020603050405020304" pitchFamily="18" charset="0"/>
              </a:rPr>
              <a:t>Teisininko paslaugos, konsultacijos;</a:t>
            </a:r>
          </a:p>
          <a:p>
            <a:r>
              <a:rPr lang="lt-LT" sz="2200" dirty="0">
                <a:solidFill>
                  <a:schemeClr val="accent3"/>
                </a:solidFill>
                <a:latin typeface="Times New Roman" panose="02020603050405020304" pitchFamily="18" charset="0"/>
                <a:cs typeface="Times New Roman" panose="02020603050405020304" pitchFamily="18" charset="0"/>
              </a:rPr>
              <a:t>Krizių valdymo konsultacijos;</a:t>
            </a:r>
          </a:p>
          <a:p>
            <a:r>
              <a:rPr lang="lt-LT" sz="2200" dirty="0">
                <a:solidFill>
                  <a:schemeClr val="accent3"/>
                </a:solidFill>
                <a:latin typeface="Times New Roman" panose="02020603050405020304" pitchFamily="18" charset="0"/>
                <a:cs typeface="Times New Roman" panose="02020603050405020304" pitchFamily="18" charset="0"/>
              </a:rPr>
              <a:t>Finansinio raštingumo konsultacijos/mokymai;</a:t>
            </a:r>
          </a:p>
          <a:p>
            <a:r>
              <a:rPr lang="lt-LT" sz="2200" dirty="0" err="1">
                <a:solidFill>
                  <a:schemeClr val="accent3"/>
                </a:solidFill>
                <a:latin typeface="Times New Roman" panose="02020603050405020304" pitchFamily="18" charset="0"/>
                <a:cs typeface="Times New Roman" panose="02020603050405020304" pitchFamily="18" charset="0"/>
              </a:rPr>
              <a:t>Kaučingo</a:t>
            </a:r>
            <a:r>
              <a:rPr lang="lt-LT" sz="2200" dirty="0">
                <a:solidFill>
                  <a:schemeClr val="accent3"/>
                </a:solidFill>
                <a:latin typeface="Times New Roman" panose="02020603050405020304" pitchFamily="18" charset="0"/>
                <a:cs typeface="Times New Roman" panose="02020603050405020304" pitchFamily="18" charset="0"/>
              </a:rPr>
              <a:t> konsultavimo paslauga;</a:t>
            </a:r>
          </a:p>
          <a:p>
            <a:r>
              <a:rPr lang="lt-LT" sz="2200" dirty="0">
                <a:solidFill>
                  <a:schemeClr val="accent3"/>
                </a:solidFill>
                <a:latin typeface="Times New Roman" panose="02020603050405020304" pitchFamily="18" charset="0"/>
                <a:cs typeface="Times New Roman" panose="02020603050405020304" pitchFamily="18" charset="0"/>
              </a:rPr>
              <a:t>Karjeros konsultanto paslauga;</a:t>
            </a:r>
          </a:p>
          <a:p>
            <a:r>
              <a:rPr lang="lt-LT" sz="2200" dirty="0">
                <a:solidFill>
                  <a:schemeClr val="accent3"/>
                </a:solidFill>
                <a:latin typeface="Times New Roman" panose="02020603050405020304" pitchFamily="18" charset="0"/>
                <a:ea typeface="Calibri" panose="020F0502020204030204" pitchFamily="34" charset="0"/>
                <a:cs typeface="Times New Roman" panose="02020603050405020304" pitchFamily="18" charset="0"/>
              </a:rPr>
              <a:t>Vaikų dienos socialinė priežiūra;</a:t>
            </a:r>
          </a:p>
          <a:p>
            <a:r>
              <a:rPr lang="lt-LT" sz="2200" dirty="0">
                <a:solidFill>
                  <a:schemeClr val="accent3"/>
                </a:solidFill>
                <a:latin typeface="Times New Roman" panose="02020603050405020304" pitchFamily="18" charset="0"/>
                <a:cs typeface="Times New Roman" panose="02020603050405020304" pitchFamily="18" charset="0"/>
              </a:rPr>
              <a:t>Lydimoji pagalba. </a:t>
            </a:r>
          </a:p>
          <a:p>
            <a:pPr marL="0" indent="0">
              <a:buNone/>
            </a:pPr>
            <a:endParaRPr lang="lt-LT" dirty="0"/>
          </a:p>
          <a:p>
            <a:endParaRPr lang="lt-LT" dirty="0"/>
          </a:p>
        </p:txBody>
      </p:sp>
    </p:spTree>
    <p:extLst>
      <p:ext uri="{BB962C8B-B14F-4D97-AF65-F5344CB8AC3E}">
        <p14:creationId xmlns:p14="http://schemas.microsoft.com/office/powerpoint/2010/main" val="355441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F04410E-618D-46E1-8E1A-38DD0F9A6C37}"/>
              </a:ext>
            </a:extLst>
          </p:cNvPr>
          <p:cNvSpPr>
            <a:spLocks noGrp="1"/>
          </p:cNvSpPr>
          <p:nvPr>
            <p:ph type="title"/>
          </p:nvPr>
        </p:nvSpPr>
        <p:spPr>
          <a:xfrm>
            <a:off x="2592925" y="624110"/>
            <a:ext cx="8911687" cy="840706"/>
          </a:xfrm>
        </p:spPr>
        <p:txBody>
          <a:bodyPr>
            <a:normAutofit/>
          </a:bodyPr>
          <a:lstStyle/>
          <a:p>
            <a:pPr algn="ctr"/>
            <a:r>
              <a:rPr lang="lt-LT" sz="2800" b="1" dirty="0">
                <a:solidFill>
                  <a:schemeClr val="accent3"/>
                </a:solidFill>
                <a:latin typeface="Times New Roman" panose="02020603050405020304" pitchFamily="18" charset="0"/>
                <a:cs typeface="Times New Roman" panose="02020603050405020304" pitchFamily="18" charset="0"/>
              </a:rPr>
              <a:t>Ilgalaikių bedarbių pagrindinės nedarbo priežastys:</a:t>
            </a:r>
            <a:endParaRPr lang="lt-LT" sz="2800" dirty="0">
              <a:solidFill>
                <a:schemeClr val="accent3"/>
              </a:solidFill>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B9603C4E-EE3C-4CBD-B1ED-EB658DF3E1C5}"/>
              </a:ext>
            </a:extLst>
          </p:cNvPr>
          <p:cNvSpPr>
            <a:spLocks noGrp="1"/>
          </p:cNvSpPr>
          <p:nvPr>
            <p:ph idx="1"/>
          </p:nvPr>
        </p:nvSpPr>
        <p:spPr>
          <a:xfrm>
            <a:off x="2589212" y="1651247"/>
            <a:ext cx="8915400" cy="4259975"/>
          </a:xfrm>
        </p:spPr>
        <p:txBody>
          <a:bodyPr>
            <a:normAutofit fontScale="92500" lnSpcReduction="10000"/>
          </a:bodyPr>
          <a:lstStyle/>
          <a:p>
            <a:r>
              <a:rPr lang="lt-LT" sz="2000" dirty="0">
                <a:solidFill>
                  <a:schemeClr val="accent3"/>
                </a:solidFill>
                <a:latin typeface="Times New Roman" panose="02020603050405020304" pitchFamily="18" charset="0"/>
                <a:cs typeface="Times New Roman" panose="02020603050405020304" pitchFamily="18" charset="0"/>
              </a:rPr>
              <a:t>Motyvacijos stoka;</a:t>
            </a:r>
          </a:p>
          <a:p>
            <a:r>
              <a:rPr lang="lt-LT" sz="2000" dirty="0">
                <a:solidFill>
                  <a:schemeClr val="accent3"/>
                </a:solidFill>
                <a:latin typeface="Times New Roman" panose="02020603050405020304" pitchFamily="18" charset="0"/>
                <a:cs typeface="Times New Roman" panose="02020603050405020304" pitchFamily="18" charset="0"/>
              </a:rPr>
              <a:t>Susisiekimas; </a:t>
            </a:r>
          </a:p>
          <a:p>
            <a:r>
              <a:rPr lang="lt-LT" sz="2000" dirty="0">
                <a:solidFill>
                  <a:schemeClr val="accent3"/>
                </a:solidFill>
                <a:latin typeface="Times New Roman" panose="02020603050405020304" pitchFamily="18" charset="0"/>
                <a:cs typeface="Times New Roman" panose="02020603050405020304" pitchFamily="18" charset="0"/>
              </a:rPr>
              <a:t>Sveikatos problemos;</a:t>
            </a:r>
          </a:p>
          <a:p>
            <a:r>
              <a:rPr lang="lt-LT" sz="2000" dirty="0">
                <a:solidFill>
                  <a:schemeClr val="accent3"/>
                </a:solidFill>
                <a:latin typeface="Times New Roman" panose="02020603050405020304" pitchFamily="18" charset="0"/>
                <a:cs typeface="Times New Roman" panose="02020603050405020304" pitchFamily="18" charset="0"/>
              </a:rPr>
              <a:t>Žemas išsilavinimas, profesinės kvalifikacijos neturėjimas;</a:t>
            </a:r>
          </a:p>
          <a:p>
            <a:r>
              <a:rPr lang="lt-LT" sz="2000" dirty="0">
                <a:solidFill>
                  <a:schemeClr val="accent3"/>
                </a:solidFill>
                <a:latin typeface="Times New Roman" panose="02020603050405020304" pitchFamily="18" charset="0"/>
                <a:cs typeface="Times New Roman" panose="02020603050405020304" pitchFamily="18" charset="0"/>
              </a:rPr>
              <a:t>Žalingi įpročiai;</a:t>
            </a:r>
          </a:p>
          <a:p>
            <a:pPr algn="just"/>
            <a:r>
              <a:rPr lang="lt-LT" sz="2000" dirty="0">
                <a:solidFill>
                  <a:schemeClr val="accent3"/>
                </a:solidFill>
                <a:latin typeface="Times New Roman" panose="02020603050405020304" pitchFamily="18" charset="0"/>
                <a:cs typeface="Times New Roman" panose="02020603050405020304" pitchFamily="18" charset="0"/>
              </a:rPr>
              <a:t>Menki socialiniai įgūdžiai;</a:t>
            </a:r>
          </a:p>
          <a:p>
            <a:r>
              <a:rPr lang="lt-LT" sz="2000" dirty="0">
                <a:solidFill>
                  <a:schemeClr val="accent3"/>
                </a:solidFill>
                <a:latin typeface="Times New Roman" panose="02020603050405020304" pitchFamily="18" charset="0"/>
                <a:cs typeface="Times New Roman" panose="02020603050405020304" pitchFamily="18" charset="0"/>
              </a:rPr>
              <a:t>Skolos antstoliams;</a:t>
            </a:r>
          </a:p>
          <a:p>
            <a:r>
              <a:rPr lang="lt-LT" sz="2000" dirty="0">
                <a:solidFill>
                  <a:schemeClr val="accent3"/>
                </a:solidFill>
                <a:latin typeface="Times New Roman" panose="02020603050405020304" pitchFamily="18" charset="0"/>
                <a:cs typeface="Times New Roman" panose="02020603050405020304" pitchFamily="18" charset="0"/>
              </a:rPr>
              <a:t>Prioritetas - nepastoviam darbui;</a:t>
            </a:r>
          </a:p>
          <a:p>
            <a:r>
              <a:rPr lang="lt-LT" sz="2000" dirty="0">
                <a:solidFill>
                  <a:schemeClr val="accent3"/>
                </a:solidFill>
                <a:latin typeface="Times New Roman" panose="02020603050405020304" pitchFamily="18" charset="0"/>
                <a:cs typeface="Times New Roman" panose="02020603050405020304" pitchFamily="18" charset="0"/>
              </a:rPr>
              <a:t>Šeimyninės aplinkybės (vaikų priežiūra arba artimųjų slauga);</a:t>
            </a:r>
          </a:p>
          <a:p>
            <a:r>
              <a:rPr lang="lt-LT" sz="2000" dirty="0">
                <a:solidFill>
                  <a:schemeClr val="accent3"/>
                </a:solidFill>
                <a:latin typeface="Times New Roman" panose="02020603050405020304" pitchFamily="18" charset="0"/>
                <a:cs typeface="Times New Roman" panose="02020603050405020304" pitchFamily="18" charset="0"/>
              </a:rPr>
              <a:t>Nelegalus darbas;</a:t>
            </a:r>
          </a:p>
          <a:p>
            <a:r>
              <a:rPr lang="lt-LT" sz="2000" dirty="0">
                <a:solidFill>
                  <a:schemeClr val="accent3"/>
                </a:solidFill>
                <a:latin typeface="Times New Roman" panose="02020603050405020304" pitchFamily="18" charset="0"/>
                <a:cs typeface="Times New Roman" panose="02020603050405020304" pitchFamily="18" charset="0"/>
              </a:rPr>
              <a:t>Darbas pagal paslaugų kvitus (gauna atlygį ir socialines garantijas).</a:t>
            </a:r>
          </a:p>
        </p:txBody>
      </p:sp>
    </p:spTree>
    <p:extLst>
      <p:ext uri="{BB962C8B-B14F-4D97-AF65-F5344CB8AC3E}">
        <p14:creationId xmlns:p14="http://schemas.microsoft.com/office/powerpoint/2010/main" val="1007156469"/>
      </p:ext>
    </p:extLst>
  </p:cSld>
  <p:clrMapOvr>
    <a:masterClrMapping/>
  </p:clrMapOvr>
</p:sld>
</file>

<file path=ppt/theme/theme1.xml><?xml version="1.0" encoding="utf-8"?>
<a:theme xmlns:a="http://schemas.openxmlformats.org/drawingml/2006/main" name="Šnabždesys">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448</TotalTime>
  <Words>862</Words>
  <Application>Microsoft Office PowerPoint</Application>
  <PresentationFormat>Plačiaekranė</PresentationFormat>
  <Paragraphs>71</Paragraphs>
  <Slides>11</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11</vt:i4>
      </vt:variant>
    </vt:vector>
  </HeadingPairs>
  <TitlesOfParts>
    <vt:vector size="17" baseType="lpstr">
      <vt:lpstr>Arial</vt:lpstr>
      <vt:lpstr>Calibri</vt:lpstr>
      <vt:lpstr>Century Gothic</vt:lpstr>
      <vt:lpstr>Times New Roman</vt:lpstr>
      <vt:lpstr>Wingdings 3</vt:lpstr>
      <vt:lpstr>Šnabždesys</vt:lpstr>
      <vt:lpstr>Užimtumo skatinimo ir motyvavimo paslaugų nedirbantiems ir socialinę paramą gaunantiems asmenims modelio įgyvendinimas  Ukmergės rajono savivaldybėje</vt:lpstr>
      <vt:lpstr>Savivaldybės patvirtinti teisės aktai</vt:lpstr>
      <vt:lpstr>ATVEJO KOMANDA</vt:lpstr>
      <vt:lpstr>Užimtumo SKATINIMO ir MOTYVAVIMO paslaugų nedirbantiems ir socialinę paramą gaunantiems asmenims modelis</vt:lpstr>
      <vt:lpstr>Asmens poreikių ir galimybių įvertinimas, profiliavimas </vt:lpstr>
      <vt:lpstr>Atvejo komandos darbo organizavimas </vt:lpstr>
      <vt:lpstr>Sprendimas dėl pasirengimo darbo rinkai </vt:lpstr>
      <vt:lpstr>Paslaugų sąrašas:</vt:lpstr>
      <vt:lpstr>Ilgalaikių bedarbių pagrindinės nedarbo priežastys:</vt:lpstr>
      <vt:lpstr>Modelio schema</vt:lpstr>
      <vt:lpstr>Modelio įgyvendinimas  Ukmergės rajono savivaldybėje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Užimtumo skatinimo ir motyvavimo paslaugų nedirbantiems ir socialinę paramą gaunantiems asmenims modelio įgyvendinimas  Ukmergės rajono savivaldybėje</dc:title>
  <dc:creator>Orinta Kerbelienė</dc:creator>
  <cp:lastModifiedBy>Orinta Kerbelienė</cp:lastModifiedBy>
  <cp:revision>28</cp:revision>
  <dcterms:created xsi:type="dcterms:W3CDTF">2022-10-05T05:06:31Z</dcterms:created>
  <dcterms:modified xsi:type="dcterms:W3CDTF">2022-10-07T11:23:28Z</dcterms:modified>
</cp:coreProperties>
</file>