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12" r:id="rId3"/>
    <p:sldMasterId id="2147483722" r:id="rId4"/>
    <p:sldMasterId id="2147483732" r:id="rId5"/>
    <p:sldMasterId id="2147483742" r:id="rId6"/>
    <p:sldMasterId id="2147483753" r:id="rId7"/>
  </p:sldMasterIdLst>
  <p:notesMasterIdLst>
    <p:notesMasterId r:id="rId30"/>
  </p:notesMasterIdLst>
  <p:handoutMasterIdLst>
    <p:handoutMasterId r:id="rId31"/>
  </p:handoutMasterIdLst>
  <p:sldIdLst>
    <p:sldId id="1245" r:id="rId8"/>
    <p:sldId id="1621" r:id="rId9"/>
    <p:sldId id="524" r:id="rId10"/>
    <p:sldId id="525" r:id="rId11"/>
    <p:sldId id="1596" r:id="rId12"/>
    <p:sldId id="1631" r:id="rId13"/>
    <p:sldId id="1632" r:id="rId14"/>
    <p:sldId id="1598" r:id="rId15"/>
    <p:sldId id="1633" r:id="rId16"/>
    <p:sldId id="1639" r:id="rId17"/>
    <p:sldId id="1634" r:id="rId18"/>
    <p:sldId id="1625" r:id="rId19"/>
    <p:sldId id="1635" r:id="rId20"/>
    <p:sldId id="1636" r:id="rId21"/>
    <p:sldId id="1640" r:id="rId22"/>
    <p:sldId id="1626" r:id="rId23"/>
    <p:sldId id="1637" r:id="rId24"/>
    <p:sldId id="1641" r:id="rId25"/>
    <p:sldId id="1638" r:id="rId26"/>
    <p:sldId id="1618" r:id="rId27"/>
    <p:sldId id="1619" r:id="rId28"/>
    <p:sldId id="1629" r:id="rId29"/>
  </p:sldIdLst>
  <p:sldSz cx="12192000" cy="6858000"/>
  <p:notesSz cx="6797675" cy="9926638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3" userDrawn="1">
          <p15:clr>
            <a:srgbClr val="A4A3A4"/>
          </p15:clr>
        </p15:guide>
        <p15:guide id="2" pos="5496" userDrawn="1">
          <p15:clr>
            <a:srgbClr val="A4A3A4"/>
          </p15:clr>
        </p15:guide>
        <p15:guide id="3" orient="horz" pos="300" userDrawn="1">
          <p15:clr>
            <a:srgbClr val="A4A3A4"/>
          </p15:clr>
        </p15:guide>
        <p15:guide id="4" pos="11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3E"/>
    <a:srgbClr val="BFBFBF"/>
    <a:srgbClr val="A6A6A6"/>
    <a:srgbClr val="009A46"/>
    <a:srgbClr val="FFFFCC"/>
    <a:srgbClr val="1AB1AF"/>
    <a:srgbClr val="C9F7F7"/>
    <a:srgbClr val="595959"/>
    <a:srgbClr val="5EE7E6"/>
    <a:srgbClr val="005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96140" autoAdjust="0"/>
  </p:normalViewPr>
  <p:slideViewPr>
    <p:cSldViewPr snapToGrid="0">
      <p:cViewPr varScale="1">
        <p:scale>
          <a:sx n="106" d="100"/>
          <a:sy n="106" d="100"/>
        </p:scale>
        <p:origin x="270" y="108"/>
      </p:cViewPr>
      <p:guideLst>
        <p:guide orient="horz" pos="3453"/>
        <p:guide pos="5496"/>
        <p:guide orient="horz" pos="300"/>
        <p:guide pos="1166"/>
      </p:guideLst>
    </p:cSldViewPr>
  </p:slideViewPr>
  <p:outlineViewPr>
    <p:cViewPr>
      <p:scale>
        <a:sx n="33" d="100"/>
        <a:sy n="33" d="100"/>
      </p:scale>
      <p:origin x="0" y="225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-3390" y="-9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174403590662163"/>
          <c:y val="3.7695179615079198E-2"/>
          <c:w val="0.51825601618938244"/>
          <c:h val="0.90581794574825569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Sheet1!$A$23:$A$43</c:f>
              <c:strCache>
                <c:ptCount val="21"/>
                <c:pt idx="0">
                  <c:v>Pradinis, pagrindinis</c:v>
                </c:pt>
                <c:pt idx="1">
                  <c:v>Vidurinis, profesinis su viduriniu</c:v>
                </c:pt>
                <c:pt idx="2">
                  <c:v>Aukštesnysis, profesinis</c:v>
                </c:pt>
                <c:pt idx="3">
                  <c:v>Aukštasis (kolegija, universitetas)</c:v>
                </c:pt>
                <c:pt idx="5">
                  <c:v>Iki 300 Eur</c:v>
                </c:pt>
                <c:pt idx="6">
                  <c:v>301–500 Eur</c:v>
                </c:pt>
                <c:pt idx="7">
                  <c:v>501–700 Eur</c:v>
                </c:pt>
                <c:pt idx="8">
                  <c:v>Daugiau nei 700 Eur</c:v>
                </c:pt>
                <c:pt idx="10">
                  <c:v>Žymiai geresnė, nei daugumos Lietuvos žmonių</c:v>
                </c:pt>
                <c:pt idx="11">
                  <c:v>Šiek tiek geresnė, nei daugumos</c:v>
                </c:pt>
                <c:pt idx="12">
                  <c:v>Tokia pat kaip ir daugumos žmonių</c:v>
                </c:pt>
                <c:pt idx="13">
                  <c:v>Šiek tiek blogesnė, nei daugumos</c:v>
                </c:pt>
                <c:pt idx="14">
                  <c:v>Žymiai blogesnė, nei daugumos</c:v>
                </c:pt>
                <c:pt idx="16">
                  <c:v>Dirbantysis</c:v>
                </c:pt>
                <c:pt idx="17">
                  <c:v>Pensininkas</c:v>
                </c:pt>
                <c:pt idx="18">
                  <c:v>Moksleivis, studentas</c:v>
                </c:pt>
                <c:pt idx="19">
                  <c:v>Namų šeimininkė, vaiko priežiūros a.</c:v>
                </c:pt>
                <c:pt idx="20">
                  <c:v>Bedarbis</c:v>
                </c:pt>
              </c:strCache>
            </c:strRef>
          </c:cat>
          <c:val>
            <c:numRef>
              <c:f>Sheet1!$C$23:$C$43</c:f>
              <c:numCache>
                <c:formatCode>General</c:formatCode>
                <c:ptCount val="21"/>
              </c:numCache>
            </c:numRef>
          </c:val>
          <c:extLst>
            <c:ext xmlns:c16="http://schemas.microsoft.com/office/drawing/2014/chart" uri="{C3380CC4-5D6E-409C-BE32-E72D297353CC}">
              <c16:uniqueId val="{00000003-E035-444D-AD31-0374A96E81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35"/>
        <c:axId val="162697216"/>
        <c:axId val="162698752"/>
      </c:barChart>
      <c:catAx>
        <c:axId val="162697216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62698752"/>
        <c:crosses val="autoZero"/>
        <c:auto val="1"/>
        <c:lblAlgn val="ctr"/>
        <c:lblOffset val="100"/>
        <c:noMultiLvlLbl val="0"/>
      </c:catAx>
      <c:valAx>
        <c:axId val="162698752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626972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1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b="1" i="0" dirty="0"/>
              <a:t>Bendrieji</a:t>
            </a:r>
            <a:r>
              <a:rPr lang="lt-LT" b="1" i="0" baseline="0" dirty="0"/>
              <a:t> </a:t>
            </a:r>
            <a:r>
              <a:rPr lang="lt-LT" b="1" i="0" dirty="0"/>
              <a:t>klausimai</a:t>
            </a:r>
          </a:p>
        </c:rich>
      </c:tx>
      <c:layout>
        <c:manualLayout>
          <c:xMode val="edge"/>
          <c:yMode val="edge"/>
          <c:x val="0.42209185448204517"/>
          <c:y val="2.06124852767962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L. blogai, blogai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Lapas1!$A$2:$A$14</c:f>
              <c:strCache>
                <c:ptCount val="13"/>
                <c:pt idx="0">
                  <c:v>Ukmergės rajono savivaldybėje užtikrinamos aktyvaus jaunimo laisvalaikio galimybės, pilietinis užimtumas, savanorystė</c:v>
                </c:pt>
                <c:pt idx="1">
                  <c:v>Atviras darbas su jaunimu</c:v>
                </c:pt>
                <c:pt idx="2">
                  <c:v>Vaikų užimtumas (nevyriausybiniame sektoriuje)</c:v>
                </c:pt>
                <c:pt idx="3">
                  <c:v>Ikimokyklinis ugdymas</c:v>
                </c:pt>
                <c:pt idx="4">
                  <c:v>Priešmokyklinis ugdymas</c:v>
                </c:pt>
                <c:pt idx="5">
                  <c:v>Pradinis ugdymas</c:v>
                </c:pt>
                <c:pt idx="6">
                  <c:v>Pagrindinis ugdymas</c:v>
                </c:pt>
                <c:pt idx="7">
                  <c:v>Mokinių gebėjimų pedagoginis psichologinis vertinimas</c:v>
                </c:pt>
                <c:pt idx="8">
                  <c:v>Vaiko raidos įvertinimas</c:v>
                </c:pt>
                <c:pt idx="9">
                  <c:v>Psichologinė pagalba/ Psichologinė pagalba krizę patiriantiems asmenims</c:v>
                </c:pt>
                <c:pt idx="10">
                  <c:v>Specialioji pedagoginė pagalba mokiniams, turintiems specialiųjų ugdymosi poreikių</c:v>
                </c:pt>
                <c:pt idx="11">
                  <c:v>Logopedo pagalba</c:v>
                </c:pt>
                <c:pt idx="12">
                  <c:v>Tėvystės įgūdžių mokymai</c:v>
                </c:pt>
              </c:strCache>
            </c:strRef>
          </c:cat>
          <c:val>
            <c:numRef>
              <c:f>Lapas1!$B$2:$B$14</c:f>
              <c:numCache>
                <c:formatCode>General</c:formatCode>
                <c:ptCount val="13"/>
                <c:pt idx="0">
                  <c:v>14.4</c:v>
                </c:pt>
                <c:pt idx="1">
                  <c:v>18</c:v>
                </c:pt>
                <c:pt idx="2">
                  <c:v>15.1</c:v>
                </c:pt>
                <c:pt idx="3">
                  <c:v>6.4</c:v>
                </c:pt>
                <c:pt idx="4">
                  <c:v>5.6</c:v>
                </c:pt>
                <c:pt idx="5">
                  <c:v>4.4000000000000004</c:v>
                </c:pt>
                <c:pt idx="6">
                  <c:v>9.4</c:v>
                </c:pt>
                <c:pt idx="7">
                  <c:v>22.8</c:v>
                </c:pt>
                <c:pt idx="8">
                  <c:v>16.3</c:v>
                </c:pt>
                <c:pt idx="9">
                  <c:v>25.6</c:v>
                </c:pt>
                <c:pt idx="10">
                  <c:v>18.7</c:v>
                </c:pt>
                <c:pt idx="11">
                  <c:v>18.2</c:v>
                </c:pt>
                <c:pt idx="12">
                  <c:v>16.100000000000001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14-428D-902F-EF14BB3EA6D4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Vidutiniškai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Lapas1!$A$2:$A$14</c:f>
              <c:strCache>
                <c:ptCount val="13"/>
                <c:pt idx="0">
                  <c:v>Ukmergės rajono savivaldybėje užtikrinamos aktyvaus jaunimo laisvalaikio galimybės, pilietinis užimtumas, savanorystė</c:v>
                </c:pt>
                <c:pt idx="1">
                  <c:v>Atviras darbas su jaunimu</c:v>
                </c:pt>
                <c:pt idx="2">
                  <c:v>Vaikų užimtumas (nevyriausybiniame sektoriuje)</c:v>
                </c:pt>
                <c:pt idx="3">
                  <c:v>Ikimokyklinis ugdymas</c:v>
                </c:pt>
                <c:pt idx="4">
                  <c:v>Priešmokyklinis ugdymas</c:v>
                </c:pt>
                <c:pt idx="5">
                  <c:v>Pradinis ugdymas</c:v>
                </c:pt>
                <c:pt idx="6">
                  <c:v>Pagrindinis ugdymas</c:v>
                </c:pt>
                <c:pt idx="7">
                  <c:v>Mokinių gebėjimų pedagoginis psichologinis vertinimas</c:v>
                </c:pt>
                <c:pt idx="8">
                  <c:v>Vaiko raidos įvertinimas</c:v>
                </c:pt>
                <c:pt idx="9">
                  <c:v>Psichologinė pagalba/ Psichologinė pagalba krizę patiriantiems asmenims</c:v>
                </c:pt>
                <c:pt idx="10">
                  <c:v>Specialioji pedagoginė pagalba mokiniams, turintiems specialiųjų ugdymosi poreikių</c:v>
                </c:pt>
                <c:pt idx="11">
                  <c:v>Logopedo pagalba</c:v>
                </c:pt>
                <c:pt idx="12">
                  <c:v>Tėvystės įgūdžių mokymai</c:v>
                </c:pt>
              </c:strCache>
            </c:strRef>
          </c:cat>
          <c:val>
            <c:numRef>
              <c:f>Lapas1!$C$2:$C$14</c:f>
              <c:numCache>
                <c:formatCode>General</c:formatCode>
                <c:ptCount val="13"/>
                <c:pt idx="0">
                  <c:v>39.799999999999997</c:v>
                </c:pt>
                <c:pt idx="1">
                  <c:v>36</c:v>
                </c:pt>
                <c:pt idx="2">
                  <c:v>33.1</c:v>
                </c:pt>
                <c:pt idx="3">
                  <c:v>24.2</c:v>
                </c:pt>
                <c:pt idx="4">
                  <c:v>21.3</c:v>
                </c:pt>
                <c:pt idx="5">
                  <c:v>21.1</c:v>
                </c:pt>
                <c:pt idx="6">
                  <c:v>23.3</c:v>
                </c:pt>
                <c:pt idx="7">
                  <c:v>34.1</c:v>
                </c:pt>
                <c:pt idx="8">
                  <c:v>33.299999999999997</c:v>
                </c:pt>
                <c:pt idx="9">
                  <c:v>32.4</c:v>
                </c:pt>
                <c:pt idx="10">
                  <c:v>27.8</c:v>
                </c:pt>
                <c:pt idx="11">
                  <c:v>26.6</c:v>
                </c:pt>
                <c:pt idx="12">
                  <c:v>26.4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14-428D-902F-EF14BB3EA6D4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Gerai, l. gerai</c:v>
                </c:pt>
              </c:strCache>
            </c:strRef>
          </c:tx>
          <c:spPr>
            <a:solidFill>
              <a:srgbClr val="37894B"/>
            </a:solidFill>
            <a:ln>
              <a:noFill/>
            </a:ln>
            <a:effectLst/>
          </c:spPr>
          <c:invertIfNegative val="0"/>
          <c:cat>
            <c:strRef>
              <c:f>Lapas1!$A$2:$A$14</c:f>
              <c:strCache>
                <c:ptCount val="13"/>
                <c:pt idx="0">
                  <c:v>Ukmergės rajono savivaldybėje užtikrinamos aktyvaus jaunimo laisvalaikio galimybės, pilietinis užimtumas, savanorystė</c:v>
                </c:pt>
                <c:pt idx="1">
                  <c:v>Atviras darbas su jaunimu</c:v>
                </c:pt>
                <c:pt idx="2">
                  <c:v>Vaikų užimtumas (nevyriausybiniame sektoriuje)</c:v>
                </c:pt>
                <c:pt idx="3">
                  <c:v>Ikimokyklinis ugdymas</c:v>
                </c:pt>
                <c:pt idx="4">
                  <c:v>Priešmokyklinis ugdymas</c:v>
                </c:pt>
                <c:pt idx="5">
                  <c:v>Pradinis ugdymas</c:v>
                </c:pt>
                <c:pt idx="6">
                  <c:v>Pagrindinis ugdymas</c:v>
                </c:pt>
                <c:pt idx="7">
                  <c:v>Mokinių gebėjimų pedagoginis psichologinis vertinimas</c:v>
                </c:pt>
                <c:pt idx="8">
                  <c:v>Vaiko raidos įvertinimas</c:v>
                </c:pt>
                <c:pt idx="9">
                  <c:v>Psichologinė pagalba/ Psichologinė pagalba krizę patiriantiems asmenims</c:v>
                </c:pt>
                <c:pt idx="10">
                  <c:v>Specialioji pedagoginė pagalba mokiniams, turintiems specialiųjų ugdymosi poreikių</c:v>
                </c:pt>
                <c:pt idx="11">
                  <c:v>Logopedo pagalba</c:v>
                </c:pt>
                <c:pt idx="12">
                  <c:v>Tėvystės įgūdžių mokymai</c:v>
                </c:pt>
              </c:strCache>
            </c:strRef>
          </c:cat>
          <c:val>
            <c:numRef>
              <c:f>Lapas1!$D$2:$D$14</c:f>
              <c:numCache>
                <c:formatCode>General</c:formatCode>
                <c:ptCount val="13"/>
                <c:pt idx="0">
                  <c:v>27.8</c:v>
                </c:pt>
                <c:pt idx="1">
                  <c:v>22.5</c:v>
                </c:pt>
                <c:pt idx="2">
                  <c:v>38.299999999999997</c:v>
                </c:pt>
                <c:pt idx="3">
                  <c:v>50.1</c:v>
                </c:pt>
                <c:pt idx="4">
                  <c:v>53.3</c:v>
                </c:pt>
                <c:pt idx="5">
                  <c:v>59.9</c:v>
                </c:pt>
                <c:pt idx="6">
                  <c:v>50.2</c:v>
                </c:pt>
                <c:pt idx="7">
                  <c:v>24.9</c:v>
                </c:pt>
                <c:pt idx="8">
                  <c:v>24.9</c:v>
                </c:pt>
                <c:pt idx="9">
                  <c:v>18.7</c:v>
                </c:pt>
                <c:pt idx="10">
                  <c:v>22.8</c:v>
                </c:pt>
                <c:pt idx="11">
                  <c:v>28.3</c:v>
                </c:pt>
                <c:pt idx="1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14-428D-902F-EF14BB3EA6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63725168"/>
        <c:axId val="363723200"/>
      </c:barChart>
      <c:catAx>
        <c:axId val="363725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63723200"/>
        <c:crosses val="autoZero"/>
        <c:auto val="1"/>
        <c:lblAlgn val="ctr"/>
        <c:lblOffset val="100"/>
        <c:noMultiLvlLbl val="0"/>
      </c:catAx>
      <c:valAx>
        <c:axId val="363723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63725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1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b="1" i="0" dirty="0"/>
              <a:t>Bendrieji</a:t>
            </a:r>
            <a:r>
              <a:rPr lang="lt-LT" b="1" i="0" baseline="0" dirty="0"/>
              <a:t> klausimai</a:t>
            </a:r>
            <a:endParaRPr lang="lt-LT" b="1" i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L. blogai, blogai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Lapas1!$A$2:$A$14</c:f>
              <c:strCache>
                <c:ptCount val="13"/>
                <c:pt idx="0">
                  <c:v>Visuomenės sveikatos stiprinimas, stebėsena ir priežiūra</c:v>
                </c:pt>
                <c:pt idx="1">
                  <c:v>Greitoji medicinos pagalba</c:v>
                </c:pt>
                <c:pt idx="2">
                  <c:v> Šeimos gydytojų konsultacijos, gydymas</c:v>
                </c:pt>
                <c:pt idx="3">
                  <c:v>Pirmoji (būtinoji) medicininė pagalba</c:v>
                </c:pt>
                <c:pt idx="4">
                  <c:v>Gydytojų specialistų konsultacijos, gydymas, medicininė pagalba</c:v>
                </c:pt>
                <c:pt idx="5">
                  <c:v>Neįgaliųjų užimtumas, informavimas, pagalba ir kt</c:v>
                </c:pt>
                <c:pt idx="6">
                  <c:v>Socialinių paslaugų įvairovė</c:v>
                </c:pt>
                <c:pt idx="7">
                  <c:v>Socialinių įgūdžių ugdymo ir palaikymo paslaugos</c:v>
                </c:pt>
                <c:pt idx="8">
                  <c:v>Dienos socialinės globos paslaugos asmens namuose</c:v>
                </c:pt>
                <c:pt idx="9">
                  <c:v>Pagalba asmenims, susiduriantiems su alkoholio vartojimo problemomis</c:v>
                </c:pt>
                <c:pt idx="10">
                  <c:v>Transporto, susisiekimo paslaugos</c:v>
                </c:pt>
                <c:pt idx="11">
                  <c:v>Informacija apie man aktualią specialistų teikiamą pagalbą  yra lengvai pasiekiama ir naudinga</c:v>
                </c:pt>
                <c:pt idx="12">
                  <c:v>Užtikrinama viešojo sektoriaus institucijų teikiamų paslaugų kokybė</c:v>
                </c:pt>
              </c:strCache>
            </c:strRef>
          </c:cat>
          <c:val>
            <c:numRef>
              <c:f>Lapas1!$B$2:$B$14</c:f>
              <c:numCache>
                <c:formatCode>General</c:formatCode>
                <c:ptCount val="13"/>
                <c:pt idx="0">
                  <c:v>24.2</c:v>
                </c:pt>
                <c:pt idx="1">
                  <c:v>20.7</c:v>
                </c:pt>
                <c:pt idx="2">
                  <c:v>27.6</c:v>
                </c:pt>
                <c:pt idx="3">
                  <c:v>27.6</c:v>
                </c:pt>
                <c:pt idx="4">
                  <c:v>29.5</c:v>
                </c:pt>
                <c:pt idx="5">
                  <c:v>18</c:v>
                </c:pt>
                <c:pt idx="6">
                  <c:v>20.100000000000001</c:v>
                </c:pt>
                <c:pt idx="7">
                  <c:v>15.3</c:v>
                </c:pt>
                <c:pt idx="8">
                  <c:v>9.3000000000000007</c:v>
                </c:pt>
                <c:pt idx="9">
                  <c:v>24.1</c:v>
                </c:pt>
                <c:pt idx="10">
                  <c:v>36.6</c:v>
                </c:pt>
                <c:pt idx="11">
                  <c:v>19.600000000000001</c:v>
                </c:pt>
                <c:pt idx="12">
                  <c:v>17.399999999999999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46-4B22-87FB-1174F602CE37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Vidutiniškai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Lapas1!$A$2:$A$14</c:f>
              <c:strCache>
                <c:ptCount val="13"/>
                <c:pt idx="0">
                  <c:v>Visuomenės sveikatos stiprinimas, stebėsena ir priežiūra</c:v>
                </c:pt>
                <c:pt idx="1">
                  <c:v>Greitoji medicinos pagalba</c:v>
                </c:pt>
                <c:pt idx="2">
                  <c:v> Šeimos gydytojų konsultacijos, gydymas</c:v>
                </c:pt>
                <c:pt idx="3">
                  <c:v>Pirmoji (būtinoji) medicininė pagalba</c:v>
                </c:pt>
                <c:pt idx="4">
                  <c:v>Gydytojų specialistų konsultacijos, gydymas, medicininė pagalba</c:v>
                </c:pt>
                <c:pt idx="5">
                  <c:v>Neįgaliųjų užimtumas, informavimas, pagalba ir kt</c:v>
                </c:pt>
                <c:pt idx="6">
                  <c:v>Socialinių paslaugų įvairovė</c:v>
                </c:pt>
                <c:pt idx="7">
                  <c:v>Socialinių įgūdžių ugdymo ir palaikymo paslaugos</c:v>
                </c:pt>
                <c:pt idx="8">
                  <c:v>Dienos socialinės globos paslaugos asmens namuose</c:v>
                </c:pt>
                <c:pt idx="9">
                  <c:v>Pagalba asmenims, susiduriantiems su alkoholio vartojimo problemomis</c:v>
                </c:pt>
                <c:pt idx="10">
                  <c:v>Transporto, susisiekimo paslaugos</c:v>
                </c:pt>
                <c:pt idx="11">
                  <c:v>Informacija apie man aktualią specialistų teikiamą pagalbą  yra lengvai pasiekiama ir naudinga</c:v>
                </c:pt>
                <c:pt idx="12">
                  <c:v>Užtikrinama viešojo sektoriaus institucijų teikiamų paslaugų kokybė</c:v>
                </c:pt>
              </c:strCache>
            </c:strRef>
          </c:cat>
          <c:val>
            <c:numRef>
              <c:f>Lapas1!$C$2:$C$14</c:f>
              <c:numCache>
                <c:formatCode>General</c:formatCode>
                <c:ptCount val="13"/>
                <c:pt idx="0">
                  <c:v>36.200000000000003</c:v>
                </c:pt>
                <c:pt idx="1">
                  <c:v>33.299999999999997</c:v>
                </c:pt>
                <c:pt idx="2">
                  <c:v>31.9</c:v>
                </c:pt>
                <c:pt idx="3">
                  <c:v>32.1</c:v>
                </c:pt>
                <c:pt idx="4">
                  <c:v>38.5</c:v>
                </c:pt>
                <c:pt idx="5">
                  <c:v>20.3</c:v>
                </c:pt>
                <c:pt idx="6">
                  <c:v>32.5</c:v>
                </c:pt>
                <c:pt idx="7">
                  <c:v>28.5</c:v>
                </c:pt>
                <c:pt idx="8">
                  <c:v>22.2</c:v>
                </c:pt>
                <c:pt idx="9">
                  <c:v>13.6</c:v>
                </c:pt>
                <c:pt idx="10">
                  <c:v>29.2</c:v>
                </c:pt>
                <c:pt idx="11">
                  <c:v>38.299999999999997</c:v>
                </c:pt>
                <c:pt idx="12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46-4B22-87FB-1174F602CE37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Gerai, l. gerai</c:v>
                </c:pt>
              </c:strCache>
            </c:strRef>
          </c:tx>
          <c:spPr>
            <a:solidFill>
              <a:srgbClr val="37894B"/>
            </a:solidFill>
            <a:ln>
              <a:noFill/>
            </a:ln>
            <a:effectLst/>
          </c:spPr>
          <c:invertIfNegative val="0"/>
          <c:cat>
            <c:strRef>
              <c:f>Lapas1!$A$2:$A$14</c:f>
              <c:strCache>
                <c:ptCount val="13"/>
                <c:pt idx="0">
                  <c:v>Visuomenės sveikatos stiprinimas, stebėsena ir priežiūra</c:v>
                </c:pt>
                <c:pt idx="1">
                  <c:v>Greitoji medicinos pagalba</c:v>
                </c:pt>
                <c:pt idx="2">
                  <c:v> Šeimos gydytojų konsultacijos, gydymas</c:v>
                </c:pt>
                <c:pt idx="3">
                  <c:v>Pirmoji (būtinoji) medicininė pagalba</c:v>
                </c:pt>
                <c:pt idx="4">
                  <c:v>Gydytojų specialistų konsultacijos, gydymas, medicininė pagalba</c:v>
                </c:pt>
                <c:pt idx="5">
                  <c:v>Neįgaliųjų užimtumas, informavimas, pagalba ir kt</c:v>
                </c:pt>
                <c:pt idx="6">
                  <c:v>Socialinių paslaugų įvairovė</c:v>
                </c:pt>
                <c:pt idx="7">
                  <c:v>Socialinių įgūdžių ugdymo ir palaikymo paslaugos</c:v>
                </c:pt>
                <c:pt idx="8">
                  <c:v>Dienos socialinės globos paslaugos asmens namuose</c:v>
                </c:pt>
                <c:pt idx="9">
                  <c:v>Pagalba asmenims, susiduriantiems su alkoholio vartojimo problemomis</c:v>
                </c:pt>
                <c:pt idx="10">
                  <c:v>Transporto, susisiekimo paslaugos</c:v>
                </c:pt>
                <c:pt idx="11">
                  <c:v>Informacija apie man aktualią specialistų teikiamą pagalbą  yra lengvai pasiekiama ir naudinga</c:v>
                </c:pt>
                <c:pt idx="12">
                  <c:v>Užtikrinama viešojo sektoriaus institucijų teikiamų paslaugų kokybė</c:v>
                </c:pt>
              </c:strCache>
            </c:strRef>
          </c:cat>
          <c:val>
            <c:numRef>
              <c:f>Lapas1!$D$2:$D$14</c:f>
              <c:numCache>
                <c:formatCode>General</c:formatCode>
                <c:ptCount val="13"/>
                <c:pt idx="0">
                  <c:v>25.4</c:v>
                </c:pt>
                <c:pt idx="1">
                  <c:v>34.799999999999997</c:v>
                </c:pt>
                <c:pt idx="2">
                  <c:v>33.1</c:v>
                </c:pt>
                <c:pt idx="3">
                  <c:v>33</c:v>
                </c:pt>
                <c:pt idx="4">
                  <c:v>28.9</c:v>
                </c:pt>
                <c:pt idx="5">
                  <c:v>15.8</c:v>
                </c:pt>
                <c:pt idx="6">
                  <c:v>23</c:v>
                </c:pt>
                <c:pt idx="7">
                  <c:v>17.399999999999999</c:v>
                </c:pt>
                <c:pt idx="8">
                  <c:v>18</c:v>
                </c:pt>
                <c:pt idx="9">
                  <c:v>10.3</c:v>
                </c:pt>
                <c:pt idx="10">
                  <c:v>15.7</c:v>
                </c:pt>
                <c:pt idx="11">
                  <c:v>31.4</c:v>
                </c:pt>
                <c:pt idx="12">
                  <c:v>27.3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46-4B22-87FB-1174F602CE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28393576"/>
        <c:axId val="428397184"/>
      </c:barChart>
      <c:catAx>
        <c:axId val="428393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28397184"/>
        <c:crosses val="autoZero"/>
        <c:auto val="1"/>
        <c:lblAlgn val="ctr"/>
        <c:lblOffset val="100"/>
        <c:noMultiLvlLbl val="0"/>
      </c:catAx>
      <c:valAx>
        <c:axId val="428397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28393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400" b="1" i="0" u="none" strike="noStrike" baseline="0" dirty="0">
                <a:effectLst/>
              </a:rPr>
              <a:t>Sveikatos paslaugų kokybė ir prieinamumas</a:t>
            </a:r>
            <a:endParaRPr lang="lt-LT" i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L. blogai, blogai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Lapas1!$A$2:$A$15</c:f>
              <c:strCache>
                <c:ptCount val="14"/>
                <c:pt idx="0">
                  <c:v>Kaip Jūs vertinate ligoninės gydytojų darbą</c:v>
                </c:pt>
                <c:pt idx="1">
                  <c:v>Kaip Jūs vertinate ligoninės slaugytojų darbą</c:v>
                </c:pt>
                <c:pt idx="2">
                  <c:v>Ar Jus gydę gydytojai suprantamai suteikė Jums svarbią informaciją</c:v>
                </c:pt>
                <c:pt idx="3">
                  <c:v>Ar jautėte personalo pagarbą gydymo ligoninėje metu</c:v>
                </c:pt>
                <c:pt idx="4">
                  <c:v>Ar personalas atsižvelgė į Jūsų nuomonę, priimdamas sprendimus dėl tyrimų ir gydymo eigos</c:v>
                </c:pt>
                <c:pt idx="5">
                  <c:v>Kaip vertinate Jums tiekto ligoninės maisto kokybę</c:v>
                </c:pt>
                <c:pt idx="6">
                  <c:v>Kaip vertinate ligoninės patalpų švarą ir jaukumą</c:v>
                </c:pt>
                <c:pt idx="7">
                  <c:v>Ukmergės pirminės sveikatos priežiūros centre lengvai randu informaciją pagal iškabas, schemas, užrašus, nuorodas</c:v>
                </c:pt>
                <c:pt idx="8">
                  <c:v> Kaip vertinate ar Ukmergės pirminės sveikatos priežiūros centre gydymui bei apžiūrai reikalinga įranga ir patalpos yra švarios ir sterilios</c:v>
                </c:pt>
                <c:pt idx="9">
                  <c:v>Suprantamai esu informuojama(-as) apie reikalingų tyrimų ar gydymo būtinumą ir tikslus</c:v>
                </c:pt>
                <c:pt idx="10">
                  <c:v>Ukmergės pirminės sveikatos priežiūros centre personalas yra kompetentingas ir kvalifikuotas</c:v>
                </c:pt>
                <c:pt idx="11">
                  <c:v>Kaip vertinate Ukmergės pirminės sveikatos priežiūros centre teikiamas tyrimų programas</c:v>
                </c:pt>
                <c:pt idx="12">
                  <c:v>Kaip vertinate Ukmergės pirminės sveikatos priežiūros centre teikiamų paslaugų lankstumą</c:v>
                </c:pt>
                <c:pt idx="13">
                  <c:v>Kaip vertinate Sveikatos priežiūros įstaigų transporto, susisiekimo paslaugos</c:v>
                </c:pt>
              </c:strCache>
            </c:strRef>
          </c:cat>
          <c:val>
            <c:numRef>
              <c:f>Lapas1!$B$2:$B$15</c:f>
              <c:numCache>
                <c:formatCode>General</c:formatCode>
                <c:ptCount val="14"/>
                <c:pt idx="0">
                  <c:v>19</c:v>
                </c:pt>
                <c:pt idx="1">
                  <c:v>11</c:v>
                </c:pt>
                <c:pt idx="2">
                  <c:v>14.9</c:v>
                </c:pt>
                <c:pt idx="3">
                  <c:v>16.2</c:v>
                </c:pt>
                <c:pt idx="4">
                  <c:v>17</c:v>
                </c:pt>
                <c:pt idx="5">
                  <c:v>26.1</c:v>
                </c:pt>
                <c:pt idx="6">
                  <c:v>4.5</c:v>
                </c:pt>
                <c:pt idx="7">
                  <c:v>5.5</c:v>
                </c:pt>
                <c:pt idx="8">
                  <c:v>2.1</c:v>
                </c:pt>
                <c:pt idx="9">
                  <c:v>12.3</c:v>
                </c:pt>
                <c:pt idx="10">
                  <c:v>13</c:v>
                </c:pt>
                <c:pt idx="11">
                  <c:v>10.199999999999999</c:v>
                </c:pt>
                <c:pt idx="12">
                  <c:v>21.4</c:v>
                </c:pt>
                <c:pt idx="1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7E-4DBF-9663-5313A836F929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Vidutiniškai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Lapas1!$A$2:$A$15</c:f>
              <c:strCache>
                <c:ptCount val="14"/>
                <c:pt idx="0">
                  <c:v>Kaip Jūs vertinate ligoninės gydytojų darbą</c:v>
                </c:pt>
                <c:pt idx="1">
                  <c:v>Kaip Jūs vertinate ligoninės slaugytojų darbą</c:v>
                </c:pt>
                <c:pt idx="2">
                  <c:v>Ar Jus gydę gydytojai suprantamai suteikė Jums svarbią informaciją</c:v>
                </c:pt>
                <c:pt idx="3">
                  <c:v>Ar jautėte personalo pagarbą gydymo ligoninėje metu</c:v>
                </c:pt>
                <c:pt idx="4">
                  <c:v>Ar personalas atsižvelgė į Jūsų nuomonę, priimdamas sprendimus dėl tyrimų ir gydymo eigos</c:v>
                </c:pt>
                <c:pt idx="5">
                  <c:v>Kaip vertinate Jums tiekto ligoninės maisto kokybę</c:v>
                </c:pt>
                <c:pt idx="6">
                  <c:v>Kaip vertinate ligoninės patalpų švarą ir jaukumą</c:v>
                </c:pt>
                <c:pt idx="7">
                  <c:v>Ukmergės pirminės sveikatos priežiūros centre lengvai randu informaciją pagal iškabas, schemas, užrašus, nuorodas</c:v>
                </c:pt>
                <c:pt idx="8">
                  <c:v> Kaip vertinate ar Ukmergės pirminės sveikatos priežiūros centre gydymui bei apžiūrai reikalinga įranga ir patalpos yra švarios ir sterilios</c:v>
                </c:pt>
                <c:pt idx="9">
                  <c:v>Suprantamai esu informuojama(-as) apie reikalingų tyrimų ar gydymo būtinumą ir tikslus</c:v>
                </c:pt>
                <c:pt idx="10">
                  <c:v>Ukmergės pirminės sveikatos priežiūros centre personalas yra kompetentingas ir kvalifikuotas</c:v>
                </c:pt>
                <c:pt idx="11">
                  <c:v>Kaip vertinate Ukmergės pirminės sveikatos priežiūros centre teikiamas tyrimų programas</c:v>
                </c:pt>
                <c:pt idx="12">
                  <c:v>Kaip vertinate Ukmergės pirminės sveikatos priežiūros centre teikiamų paslaugų lankstumą</c:v>
                </c:pt>
                <c:pt idx="13">
                  <c:v>Kaip vertinate Sveikatos priežiūros įstaigų transporto, susisiekimo paslaugos</c:v>
                </c:pt>
              </c:strCache>
            </c:strRef>
          </c:cat>
          <c:val>
            <c:numRef>
              <c:f>Lapas1!$C$2:$C$15</c:f>
              <c:numCache>
                <c:formatCode>General</c:formatCode>
                <c:ptCount val="14"/>
                <c:pt idx="0">
                  <c:v>41.1</c:v>
                </c:pt>
                <c:pt idx="1">
                  <c:v>35.9</c:v>
                </c:pt>
                <c:pt idx="2">
                  <c:v>32.299999999999997</c:v>
                </c:pt>
                <c:pt idx="3">
                  <c:v>33.6</c:v>
                </c:pt>
                <c:pt idx="4">
                  <c:v>34.4</c:v>
                </c:pt>
                <c:pt idx="5">
                  <c:v>27.9</c:v>
                </c:pt>
                <c:pt idx="6">
                  <c:v>24.2</c:v>
                </c:pt>
                <c:pt idx="7">
                  <c:v>25.5</c:v>
                </c:pt>
                <c:pt idx="8">
                  <c:v>19.8</c:v>
                </c:pt>
                <c:pt idx="9">
                  <c:v>30.7</c:v>
                </c:pt>
                <c:pt idx="10">
                  <c:v>39.299999999999997</c:v>
                </c:pt>
                <c:pt idx="11">
                  <c:v>34.1</c:v>
                </c:pt>
                <c:pt idx="12">
                  <c:v>42.2</c:v>
                </c:pt>
                <c:pt idx="13">
                  <c:v>24.5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7E-4DBF-9663-5313A836F929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L. gerai, gerai</c:v>
                </c:pt>
              </c:strCache>
            </c:strRef>
          </c:tx>
          <c:spPr>
            <a:solidFill>
              <a:srgbClr val="009A46"/>
            </a:solidFill>
            <a:ln>
              <a:noFill/>
            </a:ln>
            <a:effectLst/>
          </c:spPr>
          <c:invertIfNegative val="0"/>
          <c:cat>
            <c:strRef>
              <c:f>Lapas1!$A$2:$A$15</c:f>
              <c:strCache>
                <c:ptCount val="14"/>
                <c:pt idx="0">
                  <c:v>Kaip Jūs vertinate ligoninės gydytojų darbą</c:v>
                </c:pt>
                <c:pt idx="1">
                  <c:v>Kaip Jūs vertinate ligoninės slaugytojų darbą</c:v>
                </c:pt>
                <c:pt idx="2">
                  <c:v>Ar Jus gydę gydytojai suprantamai suteikė Jums svarbią informaciją</c:v>
                </c:pt>
                <c:pt idx="3">
                  <c:v>Ar jautėte personalo pagarbą gydymo ligoninėje metu</c:v>
                </c:pt>
                <c:pt idx="4">
                  <c:v>Ar personalas atsižvelgė į Jūsų nuomonę, priimdamas sprendimus dėl tyrimų ir gydymo eigos</c:v>
                </c:pt>
                <c:pt idx="5">
                  <c:v>Kaip vertinate Jums tiekto ligoninės maisto kokybę</c:v>
                </c:pt>
                <c:pt idx="6">
                  <c:v>Kaip vertinate ligoninės patalpų švarą ir jaukumą</c:v>
                </c:pt>
                <c:pt idx="7">
                  <c:v>Ukmergės pirminės sveikatos priežiūros centre lengvai randu informaciją pagal iškabas, schemas, užrašus, nuorodas</c:v>
                </c:pt>
                <c:pt idx="8">
                  <c:v> Kaip vertinate ar Ukmergės pirminės sveikatos priežiūros centre gydymui bei apžiūrai reikalinga įranga ir patalpos yra švarios ir sterilios</c:v>
                </c:pt>
                <c:pt idx="9">
                  <c:v>Suprantamai esu informuojama(-as) apie reikalingų tyrimų ar gydymo būtinumą ir tikslus</c:v>
                </c:pt>
                <c:pt idx="10">
                  <c:v>Ukmergės pirminės sveikatos priežiūros centre personalas yra kompetentingas ir kvalifikuotas</c:v>
                </c:pt>
                <c:pt idx="11">
                  <c:v>Kaip vertinate Ukmergės pirminės sveikatos priežiūros centre teikiamas tyrimų programas</c:v>
                </c:pt>
                <c:pt idx="12">
                  <c:v>Kaip vertinate Ukmergės pirminės sveikatos priežiūros centre teikiamų paslaugų lankstumą</c:v>
                </c:pt>
                <c:pt idx="13">
                  <c:v>Kaip vertinate Sveikatos priežiūros įstaigų transporto, susisiekimo paslaugos</c:v>
                </c:pt>
              </c:strCache>
            </c:strRef>
          </c:cat>
          <c:val>
            <c:numRef>
              <c:f>Lapas1!$D$2:$D$15</c:f>
              <c:numCache>
                <c:formatCode>General</c:formatCode>
                <c:ptCount val="14"/>
                <c:pt idx="0">
                  <c:v>35.9</c:v>
                </c:pt>
                <c:pt idx="1">
                  <c:v>39.6</c:v>
                </c:pt>
                <c:pt idx="2">
                  <c:v>47.9</c:v>
                </c:pt>
                <c:pt idx="3">
                  <c:v>38.4</c:v>
                </c:pt>
                <c:pt idx="4">
                  <c:v>38.9</c:v>
                </c:pt>
                <c:pt idx="5">
                  <c:v>11.7</c:v>
                </c:pt>
                <c:pt idx="6">
                  <c:v>62</c:v>
                </c:pt>
                <c:pt idx="7">
                  <c:v>63.6</c:v>
                </c:pt>
                <c:pt idx="8">
                  <c:v>71.099999999999994</c:v>
                </c:pt>
                <c:pt idx="9">
                  <c:v>52.8</c:v>
                </c:pt>
                <c:pt idx="10">
                  <c:v>43.3</c:v>
                </c:pt>
                <c:pt idx="11">
                  <c:v>47.4</c:v>
                </c:pt>
                <c:pt idx="12">
                  <c:v>26.1</c:v>
                </c:pt>
                <c:pt idx="13">
                  <c:v>16.899999999999999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7E-4DBF-9663-5313A836F9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5244328"/>
        <c:axId val="355247608"/>
      </c:barChart>
      <c:catAx>
        <c:axId val="355244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55247608"/>
        <c:crosses val="autoZero"/>
        <c:auto val="1"/>
        <c:lblAlgn val="ctr"/>
        <c:lblOffset val="100"/>
        <c:noMultiLvlLbl val="0"/>
      </c:catAx>
      <c:valAx>
        <c:axId val="355247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55244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400" b="1" i="0" u="none" strike="noStrike" baseline="0" dirty="0">
                <a:effectLst/>
              </a:rPr>
              <a:t>Sveikatos paslaugų kokybė ir prieinamumas</a:t>
            </a:r>
            <a:endParaRPr lang="lt-LT" i="0" dirty="0"/>
          </a:p>
        </c:rich>
      </c:tx>
      <c:layout>
        <c:manualLayout>
          <c:xMode val="edge"/>
          <c:yMode val="edge"/>
          <c:x val="0.33650979478884085"/>
          <c:y val="2.87856113900504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L. blogai, blogai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Lapas1!$A$2:$A$7</c:f>
              <c:strCache>
                <c:ptCount val="6"/>
                <c:pt idx="0">
                  <c:v>Ukmergės pirminis sveikatos priežiūros centras</c:v>
                </c:pt>
                <c:pt idx="1">
                  <c:v>VšĮ Ukmergės ligoninė</c:v>
                </c:pt>
                <c:pt idx="2">
                  <c:v>VšĮ Ukmergės ligoninė (priėmimo - skubiosios pagalbos skyrius)</c:v>
                </c:pt>
                <c:pt idx="3">
                  <c:v>Ukmergės rajono savivaldybės visuomenės sveikatos biuras</c:v>
                </c:pt>
                <c:pt idx="4">
                  <c:v>UAB „Teragyda“</c:v>
                </c:pt>
                <c:pt idx="5">
                  <c:v>UAB „Vilkmergės klinika“</c:v>
                </c:pt>
              </c:strCache>
            </c:strRef>
          </c:cat>
          <c:val>
            <c:numRef>
              <c:f>Lapas1!$B$2:$B$7</c:f>
              <c:numCache>
                <c:formatCode>General</c:formatCode>
                <c:ptCount val="6"/>
                <c:pt idx="0">
                  <c:v>8.3000000000000007</c:v>
                </c:pt>
                <c:pt idx="1">
                  <c:v>7</c:v>
                </c:pt>
                <c:pt idx="2">
                  <c:v>16.7</c:v>
                </c:pt>
                <c:pt idx="3">
                  <c:v>4.4000000000000004</c:v>
                </c:pt>
                <c:pt idx="4">
                  <c:v>6.5</c:v>
                </c:pt>
                <c:pt idx="5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4-40A8-86D0-E210D9021010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Vidutiniškai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Lapas1!$A$2:$A$7</c:f>
              <c:strCache>
                <c:ptCount val="6"/>
                <c:pt idx="0">
                  <c:v>Ukmergės pirminis sveikatos priežiūros centras</c:v>
                </c:pt>
                <c:pt idx="1">
                  <c:v>VšĮ Ukmergės ligoninė</c:v>
                </c:pt>
                <c:pt idx="2">
                  <c:v>VšĮ Ukmergės ligoninė (priėmimo - skubiosios pagalbos skyrius)</c:v>
                </c:pt>
                <c:pt idx="3">
                  <c:v>Ukmergės rajono savivaldybės visuomenės sveikatos biuras</c:v>
                </c:pt>
                <c:pt idx="4">
                  <c:v>UAB „Teragyda“</c:v>
                </c:pt>
                <c:pt idx="5">
                  <c:v>UAB „Vilkmergės klinika“</c:v>
                </c:pt>
              </c:strCache>
            </c:strRef>
          </c:cat>
          <c:val>
            <c:numRef>
              <c:f>Lapas1!$C$2:$C$7</c:f>
              <c:numCache>
                <c:formatCode>General</c:formatCode>
                <c:ptCount val="6"/>
                <c:pt idx="0">
                  <c:v>33.299999999999997</c:v>
                </c:pt>
                <c:pt idx="1">
                  <c:v>30.5</c:v>
                </c:pt>
                <c:pt idx="2">
                  <c:v>25.5</c:v>
                </c:pt>
                <c:pt idx="3">
                  <c:v>11.5</c:v>
                </c:pt>
                <c:pt idx="4">
                  <c:v>10.4</c:v>
                </c:pt>
                <c:pt idx="5">
                  <c:v>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44-40A8-86D0-E210D9021010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L. gerai, gerai</c:v>
                </c:pt>
              </c:strCache>
            </c:strRef>
          </c:tx>
          <c:spPr>
            <a:solidFill>
              <a:srgbClr val="008A3E"/>
            </a:solidFill>
            <a:ln>
              <a:noFill/>
            </a:ln>
            <a:effectLst/>
          </c:spPr>
          <c:invertIfNegative val="0"/>
          <c:cat>
            <c:strRef>
              <c:f>Lapas1!$A$2:$A$7</c:f>
              <c:strCache>
                <c:ptCount val="6"/>
                <c:pt idx="0">
                  <c:v>Ukmergės pirminis sveikatos priežiūros centras</c:v>
                </c:pt>
                <c:pt idx="1">
                  <c:v>VšĮ Ukmergės ligoninė</c:v>
                </c:pt>
                <c:pt idx="2">
                  <c:v>VšĮ Ukmergės ligoninė (priėmimo - skubiosios pagalbos skyrius)</c:v>
                </c:pt>
                <c:pt idx="3">
                  <c:v>Ukmergės rajono savivaldybės visuomenės sveikatos biuras</c:v>
                </c:pt>
                <c:pt idx="4">
                  <c:v>UAB „Teragyda“</c:v>
                </c:pt>
                <c:pt idx="5">
                  <c:v>UAB „Vilkmergės klinika“</c:v>
                </c:pt>
              </c:strCache>
            </c:strRef>
          </c:cat>
          <c:val>
            <c:numRef>
              <c:f>Lapas1!$D$2:$D$7</c:f>
              <c:numCache>
                <c:formatCode>General</c:formatCode>
                <c:ptCount val="6"/>
                <c:pt idx="0">
                  <c:v>47.9</c:v>
                </c:pt>
                <c:pt idx="1">
                  <c:v>43</c:v>
                </c:pt>
                <c:pt idx="2">
                  <c:v>44.8</c:v>
                </c:pt>
                <c:pt idx="3">
                  <c:v>25</c:v>
                </c:pt>
                <c:pt idx="4">
                  <c:v>29.7</c:v>
                </c:pt>
                <c:pt idx="5">
                  <c:v>16.5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44-40A8-86D0-E210D9021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49177656"/>
        <c:axId val="349180280"/>
      </c:barChart>
      <c:catAx>
        <c:axId val="349177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49180280"/>
        <c:crosses val="autoZero"/>
        <c:auto val="1"/>
        <c:lblAlgn val="ctr"/>
        <c:lblOffset val="100"/>
        <c:noMultiLvlLbl val="0"/>
      </c:catAx>
      <c:valAx>
        <c:axId val="349180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49177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400" b="1" i="0" u="none" strike="noStrike" baseline="0" dirty="0">
                <a:effectLst/>
              </a:rPr>
              <a:t>Švietimo paslaugų kokybė ir prieinamumas</a:t>
            </a:r>
            <a:endParaRPr lang="lt-LT" i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L. blogai, blogai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Lapas1!$A$2:$A$15</c:f>
              <c:strCache>
                <c:ptCount val="14"/>
                <c:pt idx="0">
                  <c:v>Kaip vertinate visuminį ugdymo turinį</c:v>
                </c:pt>
                <c:pt idx="1">
                  <c:v>Kaip vertinate ugdymo įstaigose dirbančių pedagogų kvalifikaciją</c:v>
                </c:pt>
                <c:pt idx="2">
                  <c:v>Ugdymo įstaigos administracija padeda ir atsako į visus rūpimus klausimus, susijusius su ugdymo procesu</c:v>
                </c:pt>
                <c:pt idx="3">
                  <c:v>Užtikrinama ikimokyklinio ugdymo prieinamumas ir kokybė</c:v>
                </c:pt>
                <c:pt idx="4">
                  <c:v>Sprendžiami man  aktualūs visos dienos mokyklos, pailgintos dienos grupės klausimai</c:v>
                </c:pt>
                <c:pt idx="5">
                  <c:v> Ugdymo įstaigoje laiku ir tinkamai sprendžiamos patyčių problemos</c:v>
                </c:pt>
                <c:pt idx="6">
                  <c:v>Užtikrinama neformalaus švietimo programų įvairovė</c:v>
                </c:pt>
                <c:pt idx="7">
                  <c:v>Mokykloje vyksta aktyvi popamokinė veikla</c:v>
                </c:pt>
                <c:pt idx="8">
                  <c:v>Mokytojai užtikrina, kad mokiniams ir jų tėvams informacija apie mokymąsi būtų teikiama laiku, būtų informatyvi, asmeniška ir skatinanti kiekvieną mokinį siekti asmeninės pažangos</c:v>
                </c:pt>
                <c:pt idx="9">
                  <c:v>Ugdymo specialistai ugdymo procese taiko naujausias technologijas</c:v>
                </c:pt>
                <c:pt idx="10">
                  <c:v> Ugdymosi aplinka – patalpų išdėstymas, įrengimas, apšvietimas, vėdinimas ir šildymas – yra patogi, sveika ir palanki mokytis</c:v>
                </c:pt>
                <c:pt idx="11">
                  <c:v>Kaip vertinate saugumą ugdymo įstaigose / Esu saugus, gerbiamas kaip žmogus ir asmenybė</c:v>
                </c:pt>
                <c:pt idx="12">
                  <c:v> Užtikrinamas įtraukusis ugdymas</c:v>
                </c:pt>
                <c:pt idx="13">
                  <c:v>Kaip vertinate ugdymo įstaigose teikiamas transporto, susisiekimo paslaugas</c:v>
                </c:pt>
              </c:strCache>
            </c:strRef>
          </c:cat>
          <c:val>
            <c:numRef>
              <c:f>Lapas1!$B$2:$B$15</c:f>
              <c:numCache>
                <c:formatCode>General</c:formatCode>
                <c:ptCount val="14"/>
                <c:pt idx="0">
                  <c:v>19.899999999999999</c:v>
                </c:pt>
                <c:pt idx="1">
                  <c:v>6.7</c:v>
                </c:pt>
                <c:pt idx="2">
                  <c:v>5.4</c:v>
                </c:pt>
                <c:pt idx="3">
                  <c:v>3.4</c:v>
                </c:pt>
                <c:pt idx="4">
                  <c:v>6.1</c:v>
                </c:pt>
                <c:pt idx="5">
                  <c:v>21.9</c:v>
                </c:pt>
                <c:pt idx="6">
                  <c:v>13.8</c:v>
                </c:pt>
                <c:pt idx="7">
                  <c:v>10.4</c:v>
                </c:pt>
                <c:pt idx="8">
                  <c:v>11.5</c:v>
                </c:pt>
                <c:pt idx="9">
                  <c:v>11.1</c:v>
                </c:pt>
                <c:pt idx="10">
                  <c:v>8.4</c:v>
                </c:pt>
                <c:pt idx="11">
                  <c:v>9.1</c:v>
                </c:pt>
                <c:pt idx="12">
                  <c:v>13.2</c:v>
                </c:pt>
                <c:pt idx="13">
                  <c:v>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F8-4273-BFCF-F7004A3AC708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Vidutiniškai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cat>
            <c:strRef>
              <c:f>Lapas1!$A$2:$A$15</c:f>
              <c:strCache>
                <c:ptCount val="14"/>
                <c:pt idx="0">
                  <c:v>Kaip vertinate visuminį ugdymo turinį</c:v>
                </c:pt>
                <c:pt idx="1">
                  <c:v>Kaip vertinate ugdymo įstaigose dirbančių pedagogų kvalifikaciją</c:v>
                </c:pt>
                <c:pt idx="2">
                  <c:v>Ugdymo įstaigos administracija padeda ir atsako į visus rūpimus klausimus, susijusius su ugdymo procesu</c:v>
                </c:pt>
                <c:pt idx="3">
                  <c:v>Užtikrinama ikimokyklinio ugdymo prieinamumas ir kokybė</c:v>
                </c:pt>
                <c:pt idx="4">
                  <c:v>Sprendžiami man  aktualūs visos dienos mokyklos, pailgintos dienos grupės klausimai</c:v>
                </c:pt>
                <c:pt idx="5">
                  <c:v> Ugdymo įstaigoje laiku ir tinkamai sprendžiamos patyčių problemos</c:v>
                </c:pt>
                <c:pt idx="6">
                  <c:v>Užtikrinama neformalaus švietimo programų įvairovė</c:v>
                </c:pt>
                <c:pt idx="7">
                  <c:v>Mokykloje vyksta aktyvi popamokinė veikla</c:v>
                </c:pt>
                <c:pt idx="8">
                  <c:v>Mokytojai užtikrina, kad mokiniams ir jų tėvams informacija apie mokymąsi būtų teikiama laiku, būtų informatyvi, asmeniška ir skatinanti kiekvieną mokinį siekti asmeninės pažangos</c:v>
                </c:pt>
                <c:pt idx="9">
                  <c:v>Ugdymo specialistai ugdymo procese taiko naujausias technologijas</c:v>
                </c:pt>
                <c:pt idx="10">
                  <c:v> Ugdymosi aplinka – patalpų išdėstymas, įrengimas, apšvietimas, vėdinimas ir šildymas – yra patogi, sveika ir palanki mokytis</c:v>
                </c:pt>
                <c:pt idx="11">
                  <c:v>Kaip vertinate saugumą ugdymo įstaigose / Esu saugus, gerbiamas kaip žmogus ir asmenybė</c:v>
                </c:pt>
                <c:pt idx="12">
                  <c:v> Užtikrinamas įtraukusis ugdymas</c:v>
                </c:pt>
                <c:pt idx="13">
                  <c:v>Kaip vertinate ugdymo įstaigose teikiamas transporto, susisiekimo paslaugas</c:v>
                </c:pt>
              </c:strCache>
            </c:strRef>
          </c:cat>
          <c:val>
            <c:numRef>
              <c:f>Lapas1!$C$2:$C$15</c:f>
              <c:numCache>
                <c:formatCode>General</c:formatCode>
                <c:ptCount val="14"/>
                <c:pt idx="0">
                  <c:v>35.700000000000003</c:v>
                </c:pt>
                <c:pt idx="1">
                  <c:v>28.6</c:v>
                </c:pt>
                <c:pt idx="2">
                  <c:v>1.8</c:v>
                </c:pt>
                <c:pt idx="3">
                  <c:v>18.899999999999999</c:v>
                </c:pt>
                <c:pt idx="4">
                  <c:v>20.2</c:v>
                </c:pt>
                <c:pt idx="5">
                  <c:v>29.6</c:v>
                </c:pt>
                <c:pt idx="6">
                  <c:v>29.3</c:v>
                </c:pt>
                <c:pt idx="7">
                  <c:v>29</c:v>
                </c:pt>
                <c:pt idx="8">
                  <c:v>22.6</c:v>
                </c:pt>
                <c:pt idx="9">
                  <c:v>26.6</c:v>
                </c:pt>
                <c:pt idx="10">
                  <c:v>29.6</c:v>
                </c:pt>
                <c:pt idx="11">
                  <c:v>36</c:v>
                </c:pt>
                <c:pt idx="12">
                  <c:v>26.6</c:v>
                </c:pt>
                <c:pt idx="13">
                  <c:v>18.5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F8-4273-BFCF-F7004A3AC708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L. gerai, gerai</c:v>
                </c:pt>
              </c:strCache>
            </c:strRef>
          </c:tx>
          <c:spPr>
            <a:solidFill>
              <a:srgbClr val="008A3E"/>
            </a:solidFill>
            <a:ln>
              <a:noFill/>
            </a:ln>
            <a:effectLst/>
          </c:spPr>
          <c:invertIfNegative val="0"/>
          <c:cat>
            <c:strRef>
              <c:f>Lapas1!$A$2:$A$15</c:f>
              <c:strCache>
                <c:ptCount val="14"/>
                <c:pt idx="0">
                  <c:v>Kaip vertinate visuminį ugdymo turinį</c:v>
                </c:pt>
                <c:pt idx="1">
                  <c:v>Kaip vertinate ugdymo įstaigose dirbančių pedagogų kvalifikaciją</c:v>
                </c:pt>
                <c:pt idx="2">
                  <c:v>Ugdymo įstaigos administracija padeda ir atsako į visus rūpimus klausimus, susijusius su ugdymo procesu</c:v>
                </c:pt>
                <c:pt idx="3">
                  <c:v>Užtikrinama ikimokyklinio ugdymo prieinamumas ir kokybė</c:v>
                </c:pt>
                <c:pt idx="4">
                  <c:v>Sprendžiami man  aktualūs visos dienos mokyklos, pailgintos dienos grupės klausimai</c:v>
                </c:pt>
                <c:pt idx="5">
                  <c:v> Ugdymo įstaigoje laiku ir tinkamai sprendžiamos patyčių problemos</c:v>
                </c:pt>
                <c:pt idx="6">
                  <c:v>Užtikrinama neformalaus švietimo programų įvairovė</c:v>
                </c:pt>
                <c:pt idx="7">
                  <c:v>Mokykloje vyksta aktyvi popamokinė veikla</c:v>
                </c:pt>
                <c:pt idx="8">
                  <c:v>Mokytojai užtikrina, kad mokiniams ir jų tėvams informacija apie mokymąsi būtų teikiama laiku, būtų informatyvi, asmeniška ir skatinanti kiekvieną mokinį siekti asmeninės pažangos</c:v>
                </c:pt>
                <c:pt idx="9">
                  <c:v>Ugdymo specialistai ugdymo procese taiko naujausias technologijas</c:v>
                </c:pt>
                <c:pt idx="10">
                  <c:v> Ugdymosi aplinka – patalpų išdėstymas, įrengimas, apšvietimas, vėdinimas ir šildymas – yra patogi, sveika ir palanki mokytis</c:v>
                </c:pt>
                <c:pt idx="11">
                  <c:v>Kaip vertinate saugumą ugdymo įstaigose / Esu saugus, gerbiamas kaip žmogus ir asmenybė</c:v>
                </c:pt>
                <c:pt idx="12">
                  <c:v> Užtikrinamas įtraukusis ugdymas</c:v>
                </c:pt>
                <c:pt idx="13">
                  <c:v>Kaip vertinate ugdymo įstaigose teikiamas transporto, susisiekimo paslaugas</c:v>
                </c:pt>
              </c:strCache>
            </c:strRef>
          </c:cat>
          <c:val>
            <c:numRef>
              <c:f>Lapas1!$D$2:$D$15</c:f>
              <c:numCache>
                <c:formatCode>General</c:formatCode>
                <c:ptCount val="14"/>
                <c:pt idx="0">
                  <c:v>39.799999999999997</c:v>
                </c:pt>
                <c:pt idx="1">
                  <c:v>55.9</c:v>
                </c:pt>
                <c:pt idx="2">
                  <c:v>60.3</c:v>
                </c:pt>
                <c:pt idx="3">
                  <c:v>59.3</c:v>
                </c:pt>
                <c:pt idx="4">
                  <c:v>41.1</c:v>
                </c:pt>
                <c:pt idx="5">
                  <c:v>35.4</c:v>
                </c:pt>
                <c:pt idx="6">
                  <c:v>44.4</c:v>
                </c:pt>
                <c:pt idx="7">
                  <c:v>54.2</c:v>
                </c:pt>
                <c:pt idx="8">
                  <c:v>59.9</c:v>
                </c:pt>
                <c:pt idx="9">
                  <c:v>53.5</c:v>
                </c:pt>
                <c:pt idx="10">
                  <c:v>56.2</c:v>
                </c:pt>
                <c:pt idx="11">
                  <c:v>67.099999999999994</c:v>
                </c:pt>
                <c:pt idx="12">
                  <c:v>40.4</c:v>
                </c:pt>
                <c:pt idx="13">
                  <c:v>41.7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F8-4273-BFCF-F7004A3AC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9689224"/>
        <c:axId val="259690536"/>
      </c:barChart>
      <c:catAx>
        <c:axId val="259689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59690536"/>
        <c:crosses val="autoZero"/>
        <c:auto val="1"/>
        <c:lblAlgn val="ctr"/>
        <c:lblOffset val="100"/>
        <c:noMultiLvlLbl val="0"/>
      </c:catAx>
      <c:valAx>
        <c:axId val="259690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59689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400" b="1" i="0" u="none" strike="noStrike" baseline="0">
                <a:effectLst/>
              </a:rPr>
              <a:t>Švietimo paslaugų kokybės vertinimas</a:t>
            </a:r>
            <a:endParaRPr lang="lt-LT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L. blogai, blogai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Lapas1!$A$2:$A$9</c:f>
              <c:strCache>
                <c:ptCount val="8"/>
                <c:pt idx="0">
                  <c:v>Ikimokyklinis ugdymas</c:v>
                </c:pt>
                <c:pt idx="1">
                  <c:v>Priešmokyklinis ugdymas</c:v>
                </c:pt>
                <c:pt idx="2">
                  <c:v>Pradinis ugdymas</c:v>
                </c:pt>
                <c:pt idx="3">
                  <c:v>Pagrindinis ugdymas</c:v>
                </c:pt>
                <c:pt idx="4">
                  <c:v>Vidurinis ugdymas</c:v>
                </c:pt>
                <c:pt idx="5">
                  <c:v>Ukmergės švietimo pagalbos tarnyba</c:v>
                </c:pt>
                <c:pt idx="6">
                  <c:v>Ukmergės sporto centras</c:v>
                </c:pt>
                <c:pt idx="7">
                  <c:v>Ukmergės meno mokykla</c:v>
                </c:pt>
              </c:strCache>
            </c:strRef>
          </c:cat>
          <c:val>
            <c:numRef>
              <c:f>Lapas1!$B$2:$B$9</c:f>
              <c:numCache>
                <c:formatCode>General</c:formatCode>
                <c:ptCount val="8"/>
                <c:pt idx="0">
                  <c:v>2</c:v>
                </c:pt>
                <c:pt idx="1">
                  <c:v>1.3</c:v>
                </c:pt>
                <c:pt idx="2">
                  <c:v>2.4</c:v>
                </c:pt>
                <c:pt idx="3">
                  <c:v>3</c:v>
                </c:pt>
                <c:pt idx="4">
                  <c:v>2</c:v>
                </c:pt>
                <c:pt idx="5">
                  <c:v>5.4</c:v>
                </c:pt>
                <c:pt idx="6">
                  <c:v>4</c:v>
                </c:pt>
                <c:pt idx="7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54-464B-9BFD-173712793F5F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Vidutiniškai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Lapas1!$A$2:$A$9</c:f>
              <c:strCache>
                <c:ptCount val="8"/>
                <c:pt idx="0">
                  <c:v>Ikimokyklinis ugdymas</c:v>
                </c:pt>
                <c:pt idx="1">
                  <c:v>Priešmokyklinis ugdymas</c:v>
                </c:pt>
                <c:pt idx="2">
                  <c:v>Pradinis ugdymas</c:v>
                </c:pt>
                <c:pt idx="3">
                  <c:v>Pagrindinis ugdymas</c:v>
                </c:pt>
                <c:pt idx="4">
                  <c:v>Vidurinis ugdymas</c:v>
                </c:pt>
                <c:pt idx="5">
                  <c:v>Ukmergės švietimo pagalbos tarnyba</c:v>
                </c:pt>
                <c:pt idx="6">
                  <c:v>Ukmergės sporto centras</c:v>
                </c:pt>
                <c:pt idx="7">
                  <c:v>Ukmergės meno mokykla</c:v>
                </c:pt>
              </c:strCache>
            </c:strRef>
          </c:cat>
          <c:val>
            <c:numRef>
              <c:f>Lapas1!$C$2:$C$9</c:f>
              <c:numCache>
                <c:formatCode>General</c:formatCode>
                <c:ptCount val="8"/>
                <c:pt idx="0">
                  <c:v>11.8</c:v>
                </c:pt>
                <c:pt idx="1">
                  <c:v>10.8</c:v>
                </c:pt>
                <c:pt idx="2">
                  <c:v>11.1</c:v>
                </c:pt>
                <c:pt idx="3">
                  <c:v>20.5</c:v>
                </c:pt>
                <c:pt idx="4">
                  <c:v>16.5</c:v>
                </c:pt>
                <c:pt idx="5">
                  <c:v>18.5</c:v>
                </c:pt>
                <c:pt idx="6">
                  <c:v>11.8</c:v>
                </c:pt>
                <c:pt idx="7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54-464B-9BFD-173712793F5F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L. gerai, gerai</c:v>
                </c:pt>
              </c:strCache>
            </c:strRef>
          </c:tx>
          <c:spPr>
            <a:solidFill>
              <a:srgbClr val="008A3E"/>
            </a:solidFill>
            <a:ln>
              <a:noFill/>
            </a:ln>
            <a:effectLst/>
          </c:spPr>
          <c:invertIfNegative val="0"/>
          <c:cat>
            <c:strRef>
              <c:f>Lapas1!$A$2:$A$9</c:f>
              <c:strCache>
                <c:ptCount val="8"/>
                <c:pt idx="0">
                  <c:v>Ikimokyklinis ugdymas</c:v>
                </c:pt>
                <c:pt idx="1">
                  <c:v>Priešmokyklinis ugdymas</c:v>
                </c:pt>
                <c:pt idx="2">
                  <c:v>Pradinis ugdymas</c:v>
                </c:pt>
                <c:pt idx="3">
                  <c:v>Pagrindinis ugdymas</c:v>
                </c:pt>
                <c:pt idx="4">
                  <c:v>Vidurinis ugdymas</c:v>
                </c:pt>
                <c:pt idx="5">
                  <c:v>Ukmergės švietimo pagalbos tarnyba</c:v>
                </c:pt>
                <c:pt idx="6">
                  <c:v>Ukmergės sporto centras</c:v>
                </c:pt>
                <c:pt idx="7">
                  <c:v>Ukmergės meno mokykla</c:v>
                </c:pt>
              </c:strCache>
            </c:strRef>
          </c:cat>
          <c:val>
            <c:numRef>
              <c:f>Lapas1!$D$2:$D$9</c:f>
              <c:numCache>
                <c:formatCode>General</c:formatCode>
                <c:ptCount val="8"/>
                <c:pt idx="0">
                  <c:v>51.2</c:v>
                </c:pt>
                <c:pt idx="1">
                  <c:v>48.2</c:v>
                </c:pt>
                <c:pt idx="2">
                  <c:v>53.5</c:v>
                </c:pt>
                <c:pt idx="3">
                  <c:v>45.5</c:v>
                </c:pt>
                <c:pt idx="4">
                  <c:v>42.8</c:v>
                </c:pt>
                <c:pt idx="5">
                  <c:v>27.2</c:v>
                </c:pt>
                <c:pt idx="6">
                  <c:v>35.700000000000003</c:v>
                </c:pt>
                <c:pt idx="7">
                  <c:v>46.8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54-464B-9BFD-173712793F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2252344"/>
        <c:axId val="352248408"/>
      </c:barChart>
      <c:catAx>
        <c:axId val="352252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52248408"/>
        <c:crosses val="autoZero"/>
        <c:auto val="1"/>
        <c:lblAlgn val="ctr"/>
        <c:lblOffset val="100"/>
        <c:noMultiLvlLbl val="0"/>
      </c:catAx>
      <c:valAx>
        <c:axId val="352248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52252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400" b="1" i="0" u="none" strike="noStrike" baseline="0" dirty="0">
                <a:effectLst/>
              </a:rPr>
              <a:t>Socialinių paslaugų kokybė ir prieinamumas</a:t>
            </a:r>
            <a:endParaRPr lang="lt-LT" i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L. blogai, blogai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Lapas1!$A$2:$A$11</c:f>
              <c:strCache>
                <c:ptCount val="10"/>
                <c:pt idx="0">
                  <c:v>Informacija apie socialines paslaugas yra prieinama ir aiški</c:v>
                </c:pt>
                <c:pt idx="1">
                  <c:v>Pakankama teikiamų socialinių paslaugų trukmė/ dažnumas</c:v>
                </c:pt>
                <c:pt idx="2">
                  <c:v>Socialinės paslaugos padeda pagerinti  gavėjo gyvenimo kokybę</c:v>
                </c:pt>
                <c:pt idx="3">
                  <c:v>Gaunamos socialinės paslaugos atitinka lūkesčius ir patenkina poreikius</c:v>
                </c:pt>
                <c:pt idx="4">
                  <c:v>Mokėjimo (jei už paslaugas mokama) už teikiamas socialines paslaugas sąlygos yra aiškios ir suprantamos</c:v>
                </c:pt>
                <c:pt idx="5">
                  <c:v>Skundų ar pasiūlymų pateikimo galimybės yra aiškios</c:v>
                </c:pt>
                <c:pt idx="6">
                  <c:v>Pasitikiu socialines paslaugas teikiančiu darbuotoju</c:v>
                </c:pt>
                <c:pt idx="7">
                  <c:v>Socialines paslaugas teikiantis darbuotojas yra mandagus ir atidus</c:v>
                </c:pt>
                <c:pt idx="8">
                  <c:v>Iškilusios problemos, teikiant socialines paslaugas, sprendžiamos operatyviai ir sėkmingai</c:v>
                </c:pt>
                <c:pt idx="9">
                  <c:v>Kaip vertinate socialines paslaugas teikiančių įstaigų transporto, susisiekimo paslaugas</c:v>
                </c:pt>
              </c:strCache>
            </c:strRef>
          </c:cat>
          <c:val>
            <c:numRef>
              <c:f>Lapas1!$B$2:$B$11</c:f>
              <c:numCache>
                <c:formatCode>General</c:formatCode>
                <c:ptCount val="10"/>
                <c:pt idx="0">
                  <c:v>14.1</c:v>
                </c:pt>
                <c:pt idx="1">
                  <c:v>12.1</c:v>
                </c:pt>
                <c:pt idx="2">
                  <c:v>7</c:v>
                </c:pt>
                <c:pt idx="3">
                  <c:v>12.2</c:v>
                </c:pt>
                <c:pt idx="4">
                  <c:v>10.6</c:v>
                </c:pt>
                <c:pt idx="5">
                  <c:v>9.6</c:v>
                </c:pt>
                <c:pt idx="6">
                  <c:v>5.5</c:v>
                </c:pt>
                <c:pt idx="7">
                  <c:v>5</c:v>
                </c:pt>
                <c:pt idx="8">
                  <c:v>6.5</c:v>
                </c:pt>
                <c:pt idx="9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2E-47BD-9D22-D7C297E9EA12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Vidutiniškai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Lapas1!$A$2:$A$11</c:f>
              <c:strCache>
                <c:ptCount val="10"/>
                <c:pt idx="0">
                  <c:v>Informacija apie socialines paslaugas yra prieinama ir aiški</c:v>
                </c:pt>
                <c:pt idx="1">
                  <c:v>Pakankama teikiamų socialinių paslaugų trukmė/ dažnumas</c:v>
                </c:pt>
                <c:pt idx="2">
                  <c:v>Socialinės paslaugos padeda pagerinti  gavėjo gyvenimo kokybę</c:v>
                </c:pt>
                <c:pt idx="3">
                  <c:v>Gaunamos socialinės paslaugos atitinka lūkesčius ir patenkina poreikius</c:v>
                </c:pt>
                <c:pt idx="4">
                  <c:v>Mokėjimo (jei už paslaugas mokama) už teikiamas socialines paslaugas sąlygos yra aiškios ir suprantamos</c:v>
                </c:pt>
                <c:pt idx="5">
                  <c:v>Skundų ar pasiūlymų pateikimo galimybės yra aiškios</c:v>
                </c:pt>
                <c:pt idx="6">
                  <c:v>Pasitikiu socialines paslaugas teikiančiu darbuotoju</c:v>
                </c:pt>
                <c:pt idx="7">
                  <c:v>Socialines paslaugas teikiantis darbuotojas yra mandagus ir atidus</c:v>
                </c:pt>
                <c:pt idx="8">
                  <c:v>Iškilusios problemos, teikiant socialines paslaugas, sprendžiamos operatyviai ir sėkmingai</c:v>
                </c:pt>
                <c:pt idx="9">
                  <c:v>Kaip vertinate socialines paslaugas teikiančių įstaigų transporto, susisiekimo paslaugas</c:v>
                </c:pt>
              </c:strCache>
            </c:strRef>
          </c:cat>
          <c:val>
            <c:numRef>
              <c:f>Lapas1!$C$2:$C$11</c:f>
              <c:numCache>
                <c:formatCode>General</c:formatCode>
                <c:ptCount val="10"/>
                <c:pt idx="0">
                  <c:v>23.7</c:v>
                </c:pt>
                <c:pt idx="1">
                  <c:v>25.8</c:v>
                </c:pt>
                <c:pt idx="2">
                  <c:v>22.7</c:v>
                </c:pt>
                <c:pt idx="3">
                  <c:v>21.2</c:v>
                </c:pt>
                <c:pt idx="4">
                  <c:v>19.2</c:v>
                </c:pt>
                <c:pt idx="5">
                  <c:v>18.7</c:v>
                </c:pt>
                <c:pt idx="6">
                  <c:v>21.7</c:v>
                </c:pt>
                <c:pt idx="7">
                  <c:v>14.6</c:v>
                </c:pt>
                <c:pt idx="8">
                  <c:v>20.2</c:v>
                </c:pt>
                <c:pt idx="9">
                  <c:v>17.2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2E-47BD-9D22-D7C297E9EA12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L. gerai, gerai</c:v>
                </c:pt>
              </c:strCache>
            </c:strRef>
          </c:tx>
          <c:spPr>
            <a:solidFill>
              <a:srgbClr val="008A3E"/>
            </a:solidFill>
            <a:ln>
              <a:noFill/>
            </a:ln>
            <a:effectLst/>
          </c:spPr>
          <c:invertIfNegative val="0"/>
          <c:cat>
            <c:strRef>
              <c:f>Lapas1!$A$2:$A$11</c:f>
              <c:strCache>
                <c:ptCount val="10"/>
                <c:pt idx="0">
                  <c:v>Informacija apie socialines paslaugas yra prieinama ir aiški</c:v>
                </c:pt>
                <c:pt idx="1">
                  <c:v>Pakankama teikiamų socialinių paslaugų trukmė/ dažnumas</c:v>
                </c:pt>
                <c:pt idx="2">
                  <c:v>Socialinės paslaugos padeda pagerinti  gavėjo gyvenimo kokybę</c:v>
                </c:pt>
                <c:pt idx="3">
                  <c:v>Gaunamos socialinės paslaugos atitinka lūkesčius ir patenkina poreikius</c:v>
                </c:pt>
                <c:pt idx="4">
                  <c:v>Mokėjimo (jei už paslaugas mokama) už teikiamas socialines paslaugas sąlygos yra aiškios ir suprantamos</c:v>
                </c:pt>
                <c:pt idx="5">
                  <c:v>Skundų ar pasiūlymų pateikimo galimybės yra aiškios</c:v>
                </c:pt>
                <c:pt idx="6">
                  <c:v>Pasitikiu socialines paslaugas teikiančiu darbuotoju</c:v>
                </c:pt>
                <c:pt idx="7">
                  <c:v>Socialines paslaugas teikiantis darbuotojas yra mandagus ir atidus</c:v>
                </c:pt>
                <c:pt idx="8">
                  <c:v>Iškilusios problemos, teikiant socialines paslaugas, sprendžiamos operatyviai ir sėkmingai</c:v>
                </c:pt>
                <c:pt idx="9">
                  <c:v>Kaip vertinate socialines paslaugas teikiančių įstaigų transporto, susisiekimo paslaugas</c:v>
                </c:pt>
              </c:strCache>
            </c:strRef>
          </c:cat>
          <c:val>
            <c:numRef>
              <c:f>Lapas1!$D$2:$D$11</c:f>
              <c:numCache>
                <c:formatCode>General</c:formatCode>
                <c:ptCount val="10"/>
                <c:pt idx="0">
                  <c:v>31.3</c:v>
                </c:pt>
                <c:pt idx="1">
                  <c:v>22.8</c:v>
                </c:pt>
                <c:pt idx="2">
                  <c:v>38.4</c:v>
                </c:pt>
                <c:pt idx="3">
                  <c:v>27.8</c:v>
                </c:pt>
                <c:pt idx="4">
                  <c:v>28.3</c:v>
                </c:pt>
                <c:pt idx="5">
                  <c:v>23.8</c:v>
                </c:pt>
                <c:pt idx="6">
                  <c:v>29.8</c:v>
                </c:pt>
                <c:pt idx="7">
                  <c:v>34.299999999999997</c:v>
                </c:pt>
                <c:pt idx="8">
                  <c:v>27.8</c:v>
                </c:pt>
                <c:pt idx="9">
                  <c:v>20.7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2E-47BD-9D22-D7C297E9EA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60971632"/>
        <c:axId val="360976880"/>
      </c:barChart>
      <c:catAx>
        <c:axId val="360971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60976880"/>
        <c:crosses val="autoZero"/>
        <c:auto val="1"/>
        <c:lblAlgn val="ctr"/>
        <c:lblOffset val="100"/>
        <c:noMultiLvlLbl val="0"/>
      </c:catAx>
      <c:valAx>
        <c:axId val="360976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60971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1400" b="1" i="0" u="none" strike="noStrike" baseline="0">
                <a:effectLst/>
              </a:rPr>
              <a:t>Gautų socialinių paslaugų kokybės vertinimas</a:t>
            </a:r>
            <a:endParaRPr lang="lt-LT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L. blogai, blogai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Lapas1!$A$2:$A$7</c:f>
              <c:strCache>
                <c:ptCount val="6"/>
                <c:pt idx="0">
                  <c:v>Ukmergės socialinių  paslaugų centras</c:v>
                </c:pt>
                <c:pt idx="1">
                  <c:v>VšĮ Ukmergės šeimos centras</c:v>
                </c:pt>
                <c:pt idx="2">
                  <c:v>Ukmergės globos centras</c:v>
                </c:pt>
                <c:pt idx="3">
                  <c:v>Ukmergės neįgaliųjų draugija</c:v>
                </c:pt>
                <c:pt idx="4">
                  <c:v>Ukmergės krašto neįgaliųjų sąjunga</c:v>
                </c:pt>
                <c:pt idx="5">
                  <c:v>Vaikų dienos socialinė priežiūra</c:v>
                </c:pt>
              </c:strCache>
            </c:strRef>
          </c:cat>
          <c:val>
            <c:numRef>
              <c:f>Lapas1!$B$2:$B$7</c:f>
              <c:numCache>
                <c:formatCode>General</c:formatCode>
                <c:ptCount val="6"/>
                <c:pt idx="0">
                  <c:v>5</c:v>
                </c:pt>
                <c:pt idx="1">
                  <c:v>2.5</c:v>
                </c:pt>
                <c:pt idx="2">
                  <c:v>1</c:v>
                </c:pt>
                <c:pt idx="3">
                  <c:v>1.5</c:v>
                </c:pt>
                <c:pt idx="4">
                  <c:v>1</c:v>
                </c:pt>
                <c:pt idx="5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85-4E6C-B09E-AFD0E5960542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Vidutiniškai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Lapas1!$A$2:$A$7</c:f>
              <c:strCache>
                <c:ptCount val="6"/>
                <c:pt idx="0">
                  <c:v>Ukmergės socialinių  paslaugų centras</c:v>
                </c:pt>
                <c:pt idx="1">
                  <c:v>VšĮ Ukmergės šeimos centras</c:v>
                </c:pt>
                <c:pt idx="2">
                  <c:v>Ukmergės globos centras</c:v>
                </c:pt>
                <c:pt idx="3">
                  <c:v>Ukmergės neįgaliųjų draugija</c:v>
                </c:pt>
                <c:pt idx="4">
                  <c:v>Ukmergės krašto neįgaliųjų sąjunga</c:v>
                </c:pt>
                <c:pt idx="5">
                  <c:v>Vaikų dienos socialinė priežiūra</c:v>
                </c:pt>
              </c:strCache>
            </c:strRef>
          </c:cat>
          <c:val>
            <c:numRef>
              <c:f>Lapas1!$C$2:$C$7</c:f>
              <c:numCache>
                <c:formatCode>General</c:formatCode>
                <c:ptCount val="6"/>
                <c:pt idx="0">
                  <c:v>10.1</c:v>
                </c:pt>
                <c:pt idx="1">
                  <c:v>5.0999999999999996</c:v>
                </c:pt>
                <c:pt idx="2">
                  <c:v>3</c:v>
                </c:pt>
                <c:pt idx="3">
                  <c:v>4.5</c:v>
                </c:pt>
                <c:pt idx="4">
                  <c:v>3.5</c:v>
                </c:pt>
                <c:pt idx="5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85-4E6C-B09E-AFD0E5960542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L. gerai,gerai</c:v>
                </c:pt>
              </c:strCache>
            </c:strRef>
          </c:tx>
          <c:spPr>
            <a:solidFill>
              <a:srgbClr val="008A3E"/>
            </a:solidFill>
            <a:ln>
              <a:noFill/>
            </a:ln>
            <a:effectLst/>
          </c:spPr>
          <c:invertIfNegative val="0"/>
          <c:cat>
            <c:strRef>
              <c:f>Lapas1!$A$2:$A$7</c:f>
              <c:strCache>
                <c:ptCount val="6"/>
                <c:pt idx="0">
                  <c:v>Ukmergės socialinių  paslaugų centras</c:v>
                </c:pt>
                <c:pt idx="1">
                  <c:v>VšĮ Ukmergės šeimos centras</c:v>
                </c:pt>
                <c:pt idx="2">
                  <c:v>Ukmergės globos centras</c:v>
                </c:pt>
                <c:pt idx="3">
                  <c:v>Ukmergės neįgaliųjų draugija</c:v>
                </c:pt>
                <c:pt idx="4">
                  <c:v>Ukmergės krašto neįgaliųjų sąjunga</c:v>
                </c:pt>
                <c:pt idx="5">
                  <c:v>Vaikų dienos socialinė priežiūra</c:v>
                </c:pt>
              </c:strCache>
            </c:strRef>
          </c:cat>
          <c:val>
            <c:numRef>
              <c:f>Lapas1!$D$2:$D$7</c:f>
              <c:numCache>
                <c:formatCode>General</c:formatCode>
                <c:ptCount val="6"/>
                <c:pt idx="0">
                  <c:v>17.3</c:v>
                </c:pt>
                <c:pt idx="1">
                  <c:v>17.7</c:v>
                </c:pt>
                <c:pt idx="2">
                  <c:v>3</c:v>
                </c:pt>
                <c:pt idx="3">
                  <c:v>16.100000000000001</c:v>
                </c:pt>
                <c:pt idx="4">
                  <c:v>13.6</c:v>
                </c:pt>
                <c:pt idx="5">
                  <c:v>15.2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85-4E6C-B09E-AFD0E59605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74721424"/>
        <c:axId val="374722080"/>
      </c:barChart>
      <c:catAx>
        <c:axId val="374721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74722080"/>
        <c:crosses val="autoZero"/>
        <c:auto val="1"/>
        <c:lblAlgn val="ctr"/>
        <c:lblOffset val="100"/>
        <c:noMultiLvlLbl val="0"/>
      </c:catAx>
      <c:valAx>
        <c:axId val="374722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37472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2C2C4-F258-4EDD-ADEC-4DA4E277B833}" type="datetimeFigureOut">
              <a:rPr lang="lt-LT" smtClean="0"/>
              <a:t>2023-01-05</a:t>
            </a:fld>
            <a:endParaRPr lang="lt-L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03658-02AD-4D7E-995B-8F528EE30F96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238020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56536-7B96-42CE-9B6D-FA15B6D85CA7}" type="datetimeFigureOut">
              <a:rPr lang="lt-LT" smtClean="0"/>
              <a:t>2023-01-05</a:t>
            </a:fld>
            <a:endParaRPr lang="lt-L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44A83-B917-47C9-AE06-88D76CC8E3B6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126592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114060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48067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77291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31676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872920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114098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176249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968169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95010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752489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CAE225.00E1DD30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ulinis lap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24856" y="2738933"/>
            <a:ext cx="5297919" cy="1569660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altLang="lt-LT" sz="3200" dirty="0">
                <a:solidFill>
                  <a:srgbClr val="7F7F7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+mj-cs"/>
              </a:rPr>
              <a:t>ŠALIES GYVENTOJŲ NUOMONĖS TYRIMAS DĖL ...............</a:t>
            </a:r>
            <a:endParaRPr lang="lt-LT" sz="3200" spc="300" dirty="0">
              <a:solidFill>
                <a:schemeClr val="bg1">
                  <a:lumMod val="50000"/>
                </a:scheme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072807" y="4656387"/>
            <a:ext cx="212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Open Sans" panose="020B0606030504020204" pitchFamily="34" charset="0"/>
              </a:rPr>
              <a:t>vykdytojas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072808" y="3384973"/>
            <a:ext cx="212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Open Sans" panose="020B0606030504020204" pitchFamily="34" charset="0"/>
              </a:rPr>
              <a:t>užsakovas</a:t>
            </a:r>
          </a:p>
        </p:txBody>
      </p:sp>
      <p:pic>
        <p:nvPicPr>
          <p:cNvPr id="9" name="Picture 8" descr="ESOMAR_Member"/>
          <p:cNvPicPr>
            <a:picLocks noChangeAspect="1" noChangeArrowheads="1"/>
          </p:cNvPicPr>
          <p:nvPr userDrawn="1"/>
        </p:nvPicPr>
        <p:blipFill>
          <a:blip r:embed="rId2" r:link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5966856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10" y="5997487"/>
            <a:ext cx="17716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 userDrawn="1"/>
        </p:nvCxnSpPr>
        <p:spPr>
          <a:xfrm>
            <a:off x="7579867" y="1655522"/>
            <a:ext cx="0" cy="3513282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60" y="5047594"/>
            <a:ext cx="2574760" cy="38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62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ibendrinim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APIBENDRINIMAS</a:t>
            </a:r>
          </a:p>
        </p:txBody>
      </p:sp>
    </p:spTree>
    <p:extLst>
      <p:ext uri="{BB962C8B-B14F-4D97-AF65-F5344CB8AC3E}">
        <p14:creationId xmlns:p14="http://schemas.microsoft.com/office/powerpoint/2010/main" val="3565425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0912" y="1610465"/>
            <a:ext cx="5412860" cy="4351338"/>
          </a:xfrm>
        </p:spPr>
        <p:txBody>
          <a:bodyPr wrap="square">
            <a:noAutofit/>
          </a:bodyPr>
          <a:lstStyle>
            <a:lvl1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671130" y="6140127"/>
            <a:ext cx="58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3F95AD-BCAB-4452-93F0-3B043E474EF5}" type="slidenum">
              <a:rPr lang="lt-LT" b="1" smtClean="0">
                <a:solidFill>
                  <a:prstClr val="white">
                    <a:lumMod val="75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pPr/>
              <a:t>‹#›</a:t>
            </a:fld>
            <a:endParaRPr lang="lt-LT" b="1" dirty="0">
              <a:solidFill>
                <a:prstClr val="white">
                  <a:lumMod val="75000"/>
                </a:prstClr>
              </a:solidFill>
              <a:ea typeface="Microsoft YaHei UI Light" panose="020B0502040204020203" pitchFamily="34" charset="-122"/>
              <a:cs typeface="Open Sans" panose="020B0606030504020204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1221178" y="365125"/>
            <a:ext cx="9730107" cy="115170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noProof="0" dirty="0"/>
              <a:t>TEKSTAS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358842" y="1612253"/>
            <a:ext cx="5412860" cy="4347483"/>
          </a:xfrm>
        </p:spPr>
        <p:txBody>
          <a:bodyPr>
            <a:noAutofit/>
          </a:bodyPr>
          <a:lstStyle>
            <a:lvl1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91D15D-A037-4352-99DB-9D70582147C5}"/>
              </a:ext>
            </a:extLst>
          </p:cNvPr>
          <p:cNvSpPr/>
          <p:nvPr userDrawn="1"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60439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odi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68" b="1035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METODIKA</a:t>
            </a:r>
          </a:p>
        </p:txBody>
      </p:sp>
    </p:spTree>
    <p:extLst>
      <p:ext uri="{BB962C8B-B14F-4D97-AF65-F5344CB8AC3E}">
        <p14:creationId xmlns:p14="http://schemas.microsoft.com/office/powerpoint/2010/main" val="4222535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ik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25462" y="1513645"/>
            <a:ext cx="9736580" cy="293639"/>
          </a:xfrm>
        </p:spPr>
        <p:txBody>
          <a:bodyPr wrap="square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2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 &lt;kausimas&gt;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671130" y="6140127"/>
            <a:ext cx="58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3F95AD-BCAB-4452-93F0-3B043E474EF5}" type="slidenum">
              <a:rPr lang="lt-LT" b="1" smtClean="0">
                <a:solidFill>
                  <a:prstClr val="white">
                    <a:lumMod val="75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pPr/>
              <a:t>‹#›</a:t>
            </a:fld>
            <a:endParaRPr lang="lt-LT" b="1" dirty="0">
              <a:solidFill>
                <a:prstClr val="white">
                  <a:lumMod val="75000"/>
                </a:prstClr>
              </a:solidFill>
              <a:ea typeface="Microsoft YaHei UI Light" panose="020B0502040204020203" pitchFamily="34" charset="-122"/>
              <a:cs typeface="Open Sans" panose="020B0606030504020204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1221178" y="365125"/>
            <a:ext cx="9730107" cy="1151703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noProof="0" dirty="0"/>
              <a:t>TEKSTAS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709862" y="1828800"/>
            <a:ext cx="2819709" cy="4130936"/>
          </a:xfrm>
        </p:spPr>
        <p:txBody>
          <a:bodyPr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1238008" y="1805899"/>
            <a:ext cx="1214736" cy="293639"/>
          </a:xfrm>
        </p:spPr>
        <p:txBody>
          <a:bodyPr wrap="square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000" b="1" i="0" baseline="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Imties dydis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F04E8F-7E5A-4C8F-BE0F-92D694407FAF}"/>
              </a:ext>
            </a:extLst>
          </p:cNvPr>
          <p:cNvSpPr/>
          <p:nvPr userDrawn="1"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25830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zultata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57" b="1026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REZULTATAI</a:t>
            </a:r>
          </a:p>
        </p:txBody>
      </p:sp>
    </p:spTree>
    <p:extLst>
      <p:ext uri="{BB962C8B-B14F-4D97-AF65-F5344CB8AC3E}">
        <p14:creationId xmlns:p14="http://schemas.microsoft.com/office/powerpoint/2010/main" val="59207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čiū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1433513" defTabSz="900113"/>
            <a:r>
              <a:rPr lang="lt-LT" sz="2800" b="1" dirty="0">
                <a:solidFill>
                  <a:prstClr val="white">
                    <a:lumMod val="50000"/>
                  </a:prstClr>
                </a:solidFill>
                <a:ea typeface="Microsoft YaHei UI Light" panose="020B0502040204020203" pitchFamily="34" charset="-122"/>
              </a:rPr>
              <a:t>AČIŪ</a:t>
            </a:r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49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čiū pasiūlym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614754" y="3877994"/>
            <a:ext cx="42309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  <a:t>UAB Spinter tyrimai </a:t>
            </a:r>
            <a:b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</a:br>
            <a: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  <a:t>info@spinter.lt</a:t>
            </a:r>
          </a:p>
          <a:p>
            <a: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  <a:t>tel. 863720595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614754" y="2105561"/>
            <a:ext cx="445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dirty="0">
                <a:solidFill>
                  <a:prstClr val="white"/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t>Kontaktinė informacija</a:t>
            </a:r>
          </a:p>
        </p:txBody>
      </p:sp>
    </p:spTree>
    <p:extLst>
      <p:ext uri="{BB962C8B-B14F-4D97-AF65-F5344CB8AC3E}">
        <p14:creationId xmlns:p14="http://schemas.microsoft.com/office/powerpoint/2010/main" val="2849366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čiū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lumMod val="75000"/>
              <a:alpha val="95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9682163" defTabSz="538163"/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AČIŪ	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97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ulinis lap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24856" y="2738933"/>
            <a:ext cx="5297919" cy="1569660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altLang="lt-LT" sz="3200" dirty="0">
                <a:solidFill>
                  <a:srgbClr val="7F7F7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+mj-cs"/>
              </a:rPr>
              <a:t>ŠALIES GYVENTOJŲ NUOMONĖS TYRIMAS DĖL ...............</a:t>
            </a:r>
            <a:endParaRPr lang="lt-LT" sz="3200" spc="300" dirty="0">
              <a:solidFill>
                <a:schemeClr val="bg1">
                  <a:lumMod val="50000"/>
                </a:scheme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072807" y="4656387"/>
            <a:ext cx="212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t>vykdytojas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072808" y="3384973"/>
            <a:ext cx="212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t>užsakovas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79867" y="1655522"/>
            <a:ext cx="0" cy="3513282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60" y="5047594"/>
            <a:ext cx="2574760" cy="38726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10" y="5997487"/>
            <a:ext cx="17716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2" y="6121723"/>
            <a:ext cx="1344008" cy="3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43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ibendrinim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APIBENDRINIMAS</a:t>
            </a:r>
          </a:p>
        </p:txBody>
      </p:sp>
    </p:spTree>
    <p:extLst>
      <p:ext uri="{BB962C8B-B14F-4D97-AF65-F5344CB8AC3E}">
        <p14:creationId xmlns:p14="http://schemas.microsoft.com/office/powerpoint/2010/main" val="301978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odi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lumMod val="75000"/>
              <a:alpha val="95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	METODIKA</a:t>
            </a:r>
          </a:p>
        </p:txBody>
      </p:sp>
    </p:spTree>
    <p:extLst>
      <p:ext uri="{BB962C8B-B14F-4D97-AF65-F5344CB8AC3E}">
        <p14:creationId xmlns:p14="http://schemas.microsoft.com/office/powerpoint/2010/main" val="2888618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0912" y="1610465"/>
            <a:ext cx="5412860" cy="4351338"/>
          </a:xfrm>
        </p:spPr>
        <p:txBody>
          <a:bodyPr wrap="square">
            <a:noAutofit/>
          </a:bodyPr>
          <a:lstStyle>
            <a:lvl1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671130" y="6140127"/>
            <a:ext cx="58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3F95AD-BCAB-4452-93F0-3B043E474EF5}" type="slidenum">
              <a:rPr lang="lt-LT" b="1" smtClean="0">
                <a:solidFill>
                  <a:prstClr val="white">
                    <a:lumMod val="75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pPr/>
              <a:t>‹#›</a:t>
            </a:fld>
            <a:endParaRPr lang="lt-LT" b="1" dirty="0">
              <a:solidFill>
                <a:prstClr val="white">
                  <a:lumMod val="75000"/>
                </a:prstClr>
              </a:solidFill>
              <a:ea typeface="Microsoft YaHei UI Light" panose="020B0502040204020203" pitchFamily="34" charset="-122"/>
              <a:cs typeface="Open Sans" panose="020B0606030504020204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1221178" y="365125"/>
            <a:ext cx="9730107" cy="115170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noProof="0" dirty="0"/>
              <a:t>TEKSTAS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358842" y="1612253"/>
            <a:ext cx="5412860" cy="4347483"/>
          </a:xfrm>
        </p:spPr>
        <p:txBody>
          <a:bodyPr>
            <a:noAutofit/>
          </a:bodyPr>
          <a:lstStyle>
            <a:lvl1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17479E-5977-410A-879B-A146270B8BA2}"/>
              </a:ext>
            </a:extLst>
          </p:cNvPr>
          <p:cNvSpPr/>
          <p:nvPr userDrawn="1"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84325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odi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68" b="1035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METODIKA</a:t>
            </a:r>
          </a:p>
        </p:txBody>
      </p:sp>
    </p:spTree>
    <p:extLst>
      <p:ext uri="{BB962C8B-B14F-4D97-AF65-F5344CB8AC3E}">
        <p14:creationId xmlns:p14="http://schemas.microsoft.com/office/powerpoint/2010/main" val="697917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ik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25462" y="1513645"/>
            <a:ext cx="9736580" cy="293639"/>
          </a:xfrm>
        </p:spPr>
        <p:txBody>
          <a:bodyPr wrap="square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2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 &lt;kausimas&gt;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671130" y="6140127"/>
            <a:ext cx="58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3F95AD-BCAB-4452-93F0-3B043E474EF5}" type="slidenum">
              <a:rPr lang="lt-LT" b="1" smtClean="0">
                <a:solidFill>
                  <a:prstClr val="white">
                    <a:lumMod val="75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pPr/>
              <a:t>‹#›</a:t>
            </a:fld>
            <a:endParaRPr lang="lt-LT" b="1" dirty="0">
              <a:solidFill>
                <a:prstClr val="white">
                  <a:lumMod val="75000"/>
                </a:prstClr>
              </a:solidFill>
              <a:ea typeface="Microsoft YaHei UI Light" panose="020B0502040204020203" pitchFamily="34" charset="-122"/>
              <a:cs typeface="Open Sans" panose="020B0606030504020204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1221178" y="365125"/>
            <a:ext cx="9730107" cy="1151703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noProof="0" dirty="0"/>
              <a:t>TEKSTAS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709862" y="1828800"/>
            <a:ext cx="2819709" cy="4130936"/>
          </a:xfrm>
        </p:spPr>
        <p:txBody>
          <a:bodyPr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1238008" y="1805899"/>
            <a:ext cx="1214736" cy="293639"/>
          </a:xfrm>
        </p:spPr>
        <p:txBody>
          <a:bodyPr wrap="square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000" b="1" i="0" baseline="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Imties dydis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0751CB-C22F-492C-BC1D-16E61F97DFDE}"/>
              </a:ext>
            </a:extLst>
          </p:cNvPr>
          <p:cNvSpPr/>
          <p:nvPr userDrawn="1"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59155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zultata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57" b="1026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REZULTATAI</a:t>
            </a:r>
          </a:p>
        </p:txBody>
      </p:sp>
    </p:spTree>
    <p:extLst>
      <p:ext uri="{BB962C8B-B14F-4D97-AF65-F5344CB8AC3E}">
        <p14:creationId xmlns:p14="http://schemas.microsoft.com/office/powerpoint/2010/main" val="1912528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čiū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1433513" defTabSz="900113"/>
            <a:r>
              <a:rPr lang="lt-LT" sz="2800" b="1" dirty="0">
                <a:solidFill>
                  <a:prstClr val="white">
                    <a:lumMod val="50000"/>
                  </a:prstClr>
                </a:solidFill>
                <a:ea typeface="Microsoft YaHei UI Light" panose="020B0502040204020203" pitchFamily="34" charset="-122"/>
              </a:rPr>
              <a:t>AČIŪ</a:t>
            </a:r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11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čiū pasiūlym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614754" y="3877994"/>
            <a:ext cx="42309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  <a:t>UAB Spinter tyrimai </a:t>
            </a:r>
            <a:b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</a:br>
            <a: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  <a:t>info@spinter.lt</a:t>
            </a:r>
          </a:p>
          <a:p>
            <a: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  <a:t>tel. 863720595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614754" y="2105561"/>
            <a:ext cx="445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dirty="0">
                <a:solidFill>
                  <a:prstClr val="white"/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t>Kontaktinė informacija</a:t>
            </a:r>
          </a:p>
        </p:txBody>
      </p:sp>
    </p:spTree>
    <p:extLst>
      <p:ext uri="{BB962C8B-B14F-4D97-AF65-F5344CB8AC3E}">
        <p14:creationId xmlns:p14="http://schemas.microsoft.com/office/powerpoint/2010/main" val="2037146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čiū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lumMod val="75000"/>
              <a:alpha val="95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9682163" defTabSz="538163"/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AČIŪ	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01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ulinis lap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24856" y="2738933"/>
            <a:ext cx="5297919" cy="1569660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altLang="lt-LT" sz="3200" dirty="0">
                <a:solidFill>
                  <a:srgbClr val="7F7F7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+mj-cs"/>
              </a:rPr>
              <a:t>ŠALIES GYVENTOJŲ NUOMONĖS TYRIMAS DĖL ...............</a:t>
            </a:r>
            <a:endParaRPr lang="lt-LT" sz="3200" spc="300" dirty="0">
              <a:solidFill>
                <a:schemeClr val="bg1">
                  <a:lumMod val="50000"/>
                </a:scheme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072807" y="4656387"/>
            <a:ext cx="212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t>vykdytojas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072808" y="3384973"/>
            <a:ext cx="212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t>užsakovas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79867" y="1655522"/>
            <a:ext cx="0" cy="3513282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60" y="5047594"/>
            <a:ext cx="2574760" cy="38726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10" y="5997487"/>
            <a:ext cx="17716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2" y="6121723"/>
            <a:ext cx="1344008" cy="3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0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ibendrinim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BENDRA INFORMACIJA</a:t>
            </a:r>
          </a:p>
        </p:txBody>
      </p:sp>
    </p:spTree>
    <p:extLst>
      <p:ext uri="{BB962C8B-B14F-4D97-AF65-F5344CB8AC3E}">
        <p14:creationId xmlns:p14="http://schemas.microsoft.com/office/powerpoint/2010/main" val="1229856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0912" y="1610465"/>
            <a:ext cx="5412860" cy="4351338"/>
          </a:xfrm>
        </p:spPr>
        <p:txBody>
          <a:bodyPr wrap="square">
            <a:noAutofit/>
          </a:bodyPr>
          <a:lstStyle>
            <a:lvl1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671130" y="6140127"/>
            <a:ext cx="58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3F95AD-BCAB-4452-93F0-3B043E474EF5}" type="slidenum">
              <a:rPr lang="lt-LT" b="1" smtClean="0">
                <a:solidFill>
                  <a:prstClr val="white">
                    <a:lumMod val="75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pPr/>
              <a:t>‹#›</a:t>
            </a:fld>
            <a:endParaRPr lang="lt-LT" b="1" dirty="0">
              <a:solidFill>
                <a:prstClr val="white">
                  <a:lumMod val="75000"/>
                </a:prstClr>
              </a:solidFill>
              <a:ea typeface="Microsoft YaHei UI Light" panose="020B0502040204020203" pitchFamily="34" charset="-122"/>
              <a:cs typeface="Open Sans" panose="020B0606030504020204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1221178" y="365125"/>
            <a:ext cx="9730107" cy="115170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noProof="0" dirty="0"/>
              <a:t>TEKSTAS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358842" y="1612253"/>
            <a:ext cx="5412860" cy="4347483"/>
          </a:xfrm>
        </p:spPr>
        <p:txBody>
          <a:bodyPr>
            <a:noAutofit/>
          </a:bodyPr>
          <a:lstStyle>
            <a:lvl1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DA743A-155C-4D9F-8508-598556805173}"/>
              </a:ext>
            </a:extLst>
          </p:cNvPr>
          <p:cNvSpPr/>
          <p:nvPr userDrawn="1"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66078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zultata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lumMod val="75000"/>
              <a:alpha val="95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	REZULTATAI</a:t>
            </a:r>
          </a:p>
        </p:txBody>
      </p:sp>
    </p:spTree>
    <p:extLst>
      <p:ext uri="{BB962C8B-B14F-4D97-AF65-F5344CB8AC3E}">
        <p14:creationId xmlns:p14="http://schemas.microsoft.com/office/powerpoint/2010/main" val="16311269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odi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68" b="1035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METODIKA</a:t>
            </a:r>
          </a:p>
        </p:txBody>
      </p:sp>
    </p:spTree>
    <p:extLst>
      <p:ext uri="{BB962C8B-B14F-4D97-AF65-F5344CB8AC3E}">
        <p14:creationId xmlns:p14="http://schemas.microsoft.com/office/powerpoint/2010/main" val="1950276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ik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25462" y="1513645"/>
            <a:ext cx="9736580" cy="293639"/>
          </a:xfrm>
        </p:spPr>
        <p:txBody>
          <a:bodyPr wrap="square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2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 &lt;kausimas&gt;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671130" y="6140127"/>
            <a:ext cx="58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3F95AD-BCAB-4452-93F0-3B043E474EF5}" type="slidenum">
              <a:rPr lang="lt-LT" b="1" smtClean="0">
                <a:solidFill>
                  <a:prstClr val="white">
                    <a:lumMod val="75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pPr/>
              <a:t>‹#›</a:t>
            </a:fld>
            <a:endParaRPr lang="lt-LT" b="1" dirty="0">
              <a:solidFill>
                <a:prstClr val="white">
                  <a:lumMod val="75000"/>
                </a:prstClr>
              </a:solidFill>
              <a:ea typeface="Microsoft YaHei UI Light" panose="020B0502040204020203" pitchFamily="34" charset="-122"/>
              <a:cs typeface="Open Sans" panose="020B0606030504020204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1221178" y="365125"/>
            <a:ext cx="9730107" cy="1151703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noProof="0" dirty="0"/>
              <a:t>TEKSTAS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709862" y="1828800"/>
            <a:ext cx="2819709" cy="4130936"/>
          </a:xfrm>
        </p:spPr>
        <p:txBody>
          <a:bodyPr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1238008" y="1805899"/>
            <a:ext cx="1214736" cy="293639"/>
          </a:xfrm>
        </p:spPr>
        <p:txBody>
          <a:bodyPr wrap="square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000" b="1" i="0" baseline="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Imties dydis</a:t>
            </a:r>
          </a:p>
        </p:txBody>
      </p:sp>
    </p:spTree>
    <p:extLst>
      <p:ext uri="{BB962C8B-B14F-4D97-AF65-F5344CB8AC3E}">
        <p14:creationId xmlns:p14="http://schemas.microsoft.com/office/powerpoint/2010/main" val="1620239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zultata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57" b="1026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REZULTATAI</a:t>
            </a:r>
          </a:p>
        </p:txBody>
      </p:sp>
    </p:spTree>
    <p:extLst>
      <p:ext uri="{BB962C8B-B14F-4D97-AF65-F5344CB8AC3E}">
        <p14:creationId xmlns:p14="http://schemas.microsoft.com/office/powerpoint/2010/main" val="35487658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čiū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1433513" defTabSz="900113"/>
            <a:r>
              <a:rPr lang="lt-LT" sz="2800" b="1" dirty="0">
                <a:solidFill>
                  <a:prstClr val="white">
                    <a:lumMod val="50000"/>
                  </a:prstClr>
                </a:solidFill>
                <a:ea typeface="Microsoft YaHei UI Light" panose="020B0502040204020203" pitchFamily="34" charset="-122"/>
              </a:rPr>
              <a:t>AČIŪ</a:t>
            </a:r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09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čiū pasiūlym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614754" y="3877994"/>
            <a:ext cx="42309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  <a:t>UAB Spinter tyrimai </a:t>
            </a:r>
            <a:b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</a:br>
            <a: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  <a:t>info@spinter.lt</a:t>
            </a:r>
          </a:p>
          <a:p>
            <a: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  <a:t>tel. 863720595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614754" y="2105561"/>
            <a:ext cx="445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dirty="0">
                <a:solidFill>
                  <a:prstClr val="white"/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t>Kontaktinė informacija</a:t>
            </a:r>
          </a:p>
        </p:txBody>
      </p:sp>
    </p:spTree>
    <p:extLst>
      <p:ext uri="{BB962C8B-B14F-4D97-AF65-F5344CB8AC3E}">
        <p14:creationId xmlns:p14="http://schemas.microsoft.com/office/powerpoint/2010/main" val="42179524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čiū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lumMod val="75000"/>
              <a:alpha val="95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9682163" defTabSz="538163"/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AČIŪ	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994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rinys">
    <p:bg>
      <p:bgPr>
        <a:blipFill dpi="0" rotWithShape="1">
          <a:blip r:embed="rId2">
            <a:lum bright="70000" contrast="-7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lumMod val="75000"/>
              <a:alpha val="95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43906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ulinis lap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24856" y="2738933"/>
            <a:ext cx="5297919" cy="1569660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altLang="lt-LT" sz="3200" dirty="0">
                <a:solidFill>
                  <a:srgbClr val="7F7F7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+mj-cs"/>
              </a:rPr>
              <a:t>ŠALIES GYVENTOJŲ NUOMONĖS TYRIMAS DĖL ...............</a:t>
            </a:r>
            <a:endParaRPr lang="lt-LT" sz="3200" spc="300" dirty="0">
              <a:solidFill>
                <a:schemeClr val="bg1">
                  <a:lumMod val="50000"/>
                </a:scheme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072807" y="4656387"/>
            <a:ext cx="212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t>vykdytojas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072808" y="3384973"/>
            <a:ext cx="212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t>užsakovas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79867" y="1655522"/>
            <a:ext cx="0" cy="3513282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60" y="5047594"/>
            <a:ext cx="2574760" cy="38726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10" y="5997487"/>
            <a:ext cx="17716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2" y="6121723"/>
            <a:ext cx="1344008" cy="3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79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ibendrinim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APIBENDRINIMAS</a:t>
            </a:r>
          </a:p>
        </p:txBody>
      </p:sp>
    </p:spTree>
    <p:extLst>
      <p:ext uri="{BB962C8B-B14F-4D97-AF65-F5344CB8AC3E}">
        <p14:creationId xmlns:p14="http://schemas.microsoft.com/office/powerpoint/2010/main" val="35177438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0912" y="1610465"/>
            <a:ext cx="5412860" cy="4351338"/>
          </a:xfrm>
        </p:spPr>
        <p:txBody>
          <a:bodyPr wrap="square">
            <a:noAutofit/>
          </a:bodyPr>
          <a:lstStyle>
            <a:lvl1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671130" y="6140127"/>
            <a:ext cx="58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3F95AD-BCAB-4452-93F0-3B043E474EF5}" type="slidenum">
              <a:rPr lang="lt-LT" b="1" smtClean="0">
                <a:solidFill>
                  <a:prstClr val="white">
                    <a:lumMod val="75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pPr/>
              <a:t>‹#›</a:t>
            </a:fld>
            <a:endParaRPr lang="lt-LT" b="1" dirty="0">
              <a:solidFill>
                <a:prstClr val="white">
                  <a:lumMod val="75000"/>
                </a:prstClr>
              </a:solidFill>
              <a:ea typeface="Microsoft YaHei UI Light" panose="020B0502040204020203" pitchFamily="34" charset="-122"/>
              <a:cs typeface="Open Sans" panose="020B0606030504020204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1221178" y="365125"/>
            <a:ext cx="9730107" cy="115170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noProof="0" dirty="0"/>
              <a:t>TEKSTAS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358842" y="1612253"/>
            <a:ext cx="5412860" cy="4347483"/>
          </a:xfrm>
        </p:spPr>
        <p:txBody>
          <a:bodyPr>
            <a:noAutofit/>
          </a:bodyPr>
          <a:lstStyle>
            <a:lvl1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F19687-68F8-413B-9CF3-1CD149516D40}"/>
              </a:ext>
            </a:extLst>
          </p:cNvPr>
          <p:cNvSpPr/>
          <p:nvPr userDrawn="1"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13304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ibendrinim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lumMod val="75000"/>
              <a:alpha val="95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	APIBENDRINIMAS</a:t>
            </a:r>
          </a:p>
        </p:txBody>
      </p:sp>
    </p:spTree>
    <p:extLst>
      <p:ext uri="{BB962C8B-B14F-4D97-AF65-F5344CB8AC3E}">
        <p14:creationId xmlns:p14="http://schemas.microsoft.com/office/powerpoint/2010/main" val="12450439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odi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68" b="1035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METODIKA</a:t>
            </a:r>
          </a:p>
        </p:txBody>
      </p:sp>
    </p:spTree>
    <p:extLst>
      <p:ext uri="{BB962C8B-B14F-4D97-AF65-F5344CB8AC3E}">
        <p14:creationId xmlns:p14="http://schemas.microsoft.com/office/powerpoint/2010/main" val="38172263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ik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25462" y="1513645"/>
            <a:ext cx="9736580" cy="293639"/>
          </a:xfrm>
        </p:spPr>
        <p:txBody>
          <a:bodyPr wrap="square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2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 &lt;kausimas&gt;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671130" y="6140127"/>
            <a:ext cx="58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3F95AD-BCAB-4452-93F0-3B043E474EF5}" type="slidenum">
              <a:rPr lang="lt-LT" b="1" smtClean="0">
                <a:solidFill>
                  <a:prstClr val="white">
                    <a:lumMod val="75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pPr/>
              <a:t>‹#›</a:t>
            </a:fld>
            <a:endParaRPr lang="lt-LT" b="1" dirty="0">
              <a:solidFill>
                <a:prstClr val="white">
                  <a:lumMod val="75000"/>
                </a:prstClr>
              </a:solidFill>
              <a:ea typeface="Microsoft YaHei UI Light" panose="020B0502040204020203" pitchFamily="34" charset="-122"/>
              <a:cs typeface="Open Sans" panose="020B0606030504020204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1221178" y="365125"/>
            <a:ext cx="9730107" cy="1151703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noProof="0" dirty="0"/>
              <a:t>TEKSTAS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709862" y="1828800"/>
            <a:ext cx="2819709" cy="4130936"/>
          </a:xfrm>
        </p:spPr>
        <p:txBody>
          <a:bodyPr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1238008" y="1805899"/>
            <a:ext cx="1214736" cy="293639"/>
          </a:xfrm>
        </p:spPr>
        <p:txBody>
          <a:bodyPr wrap="square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000" b="1" i="0" baseline="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Imties dydis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C80CCD-2089-4D36-97D5-785B726CB743}"/>
              </a:ext>
            </a:extLst>
          </p:cNvPr>
          <p:cNvSpPr/>
          <p:nvPr userDrawn="1"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46828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zultata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57" b="1026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REZULTATAI</a:t>
            </a:r>
          </a:p>
        </p:txBody>
      </p:sp>
    </p:spTree>
    <p:extLst>
      <p:ext uri="{BB962C8B-B14F-4D97-AF65-F5344CB8AC3E}">
        <p14:creationId xmlns:p14="http://schemas.microsoft.com/office/powerpoint/2010/main" val="7232053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čiū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1433513" defTabSz="900113"/>
            <a:r>
              <a:rPr lang="lt-LT" sz="2800" b="1" dirty="0">
                <a:solidFill>
                  <a:prstClr val="white">
                    <a:lumMod val="50000"/>
                  </a:prstClr>
                </a:solidFill>
                <a:ea typeface="Microsoft YaHei UI Light" panose="020B0502040204020203" pitchFamily="34" charset="-122"/>
              </a:rPr>
              <a:t>AČIŪ</a:t>
            </a:r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21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čiū pasiūlym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614754" y="3877994"/>
            <a:ext cx="42309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  <a:t>UAB Spinter tyrimai </a:t>
            </a:r>
            <a:b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</a:br>
            <a: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  <a:t>info@spinter.lt</a:t>
            </a:r>
          </a:p>
          <a:p>
            <a: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  <a:t>tel. 863720595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614754" y="2105561"/>
            <a:ext cx="445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dirty="0">
                <a:solidFill>
                  <a:prstClr val="white"/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t>Kontaktinė informacija</a:t>
            </a:r>
          </a:p>
        </p:txBody>
      </p:sp>
    </p:spTree>
    <p:extLst>
      <p:ext uri="{BB962C8B-B14F-4D97-AF65-F5344CB8AC3E}">
        <p14:creationId xmlns:p14="http://schemas.microsoft.com/office/powerpoint/2010/main" val="2616964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čiū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lumMod val="75000"/>
              <a:alpha val="95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9682163" defTabSz="538163"/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AČIŪ	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99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ulinis lap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24856" y="2738933"/>
            <a:ext cx="5297919" cy="1569660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altLang="lt-LT" sz="3200" dirty="0">
                <a:solidFill>
                  <a:srgbClr val="7F7F7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+mj-cs"/>
              </a:rPr>
              <a:t>ŠALIES GYVENTOJŲ NUOMONĖS TYRIMAS DĖL ...............</a:t>
            </a:r>
            <a:endParaRPr lang="lt-LT" sz="3200" spc="300" dirty="0">
              <a:solidFill>
                <a:schemeClr val="bg1">
                  <a:lumMod val="50000"/>
                </a:scheme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072807" y="4656387"/>
            <a:ext cx="212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t>vykdytojas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072808" y="3384973"/>
            <a:ext cx="212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t>užsakovas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79867" y="1655522"/>
            <a:ext cx="0" cy="3513282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60" y="5047594"/>
            <a:ext cx="2574760" cy="38726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10" y="5997487"/>
            <a:ext cx="17716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2" y="6121723"/>
            <a:ext cx="1344008" cy="3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59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ibendrinim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APIBENDRINIMAS</a:t>
            </a:r>
          </a:p>
        </p:txBody>
      </p:sp>
    </p:spTree>
    <p:extLst>
      <p:ext uri="{BB962C8B-B14F-4D97-AF65-F5344CB8AC3E}">
        <p14:creationId xmlns:p14="http://schemas.microsoft.com/office/powerpoint/2010/main" val="494362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0912" y="1610465"/>
            <a:ext cx="5412860" cy="4351338"/>
          </a:xfrm>
        </p:spPr>
        <p:txBody>
          <a:bodyPr wrap="square">
            <a:noAutofit/>
          </a:bodyPr>
          <a:lstStyle>
            <a:lvl1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671130" y="6140127"/>
            <a:ext cx="58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3F95AD-BCAB-4452-93F0-3B043E474EF5}" type="slidenum">
              <a:rPr lang="lt-LT" b="1" smtClean="0">
                <a:solidFill>
                  <a:prstClr val="white">
                    <a:lumMod val="75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pPr/>
              <a:t>‹#›</a:t>
            </a:fld>
            <a:endParaRPr lang="lt-LT" b="1" dirty="0">
              <a:solidFill>
                <a:prstClr val="white">
                  <a:lumMod val="75000"/>
                </a:prstClr>
              </a:solidFill>
              <a:ea typeface="Microsoft YaHei UI Light" panose="020B0502040204020203" pitchFamily="34" charset="-122"/>
              <a:cs typeface="Open Sans" panose="020B0606030504020204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1221178" y="365125"/>
            <a:ext cx="9730107" cy="115170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noProof="0" dirty="0"/>
              <a:t>TEKSTAS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358842" y="1612253"/>
            <a:ext cx="5412860" cy="4347483"/>
          </a:xfrm>
        </p:spPr>
        <p:txBody>
          <a:bodyPr>
            <a:noAutofit/>
          </a:bodyPr>
          <a:lstStyle>
            <a:lvl1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A6141C-8F1B-41A8-B2A3-A4F88B0B6D13}"/>
              </a:ext>
            </a:extLst>
          </p:cNvPr>
          <p:cNvSpPr/>
          <p:nvPr userDrawn="1"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51118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odi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68" b="1035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METODIKA</a:t>
            </a:r>
          </a:p>
        </p:txBody>
      </p:sp>
    </p:spTree>
    <p:extLst>
      <p:ext uri="{BB962C8B-B14F-4D97-AF65-F5344CB8AC3E}">
        <p14:creationId xmlns:p14="http://schemas.microsoft.com/office/powerpoint/2010/main" val="917485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šva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lumMod val="75000"/>
              <a:alpha val="95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	IŠVADOS</a:t>
            </a:r>
          </a:p>
        </p:txBody>
      </p:sp>
    </p:spTree>
    <p:extLst>
      <p:ext uri="{BB962C8B-B14F-4D97-AF65-F5344CB8AC3E}">
        <p14:creationId xmlns:p14="http://schemas.microsoft.com/office/powerpoint/2010/main" val="13930050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ik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25462" y="1513645"/>
            <a:ext cx="9736580" cy="293639"/>
          </a:xfrm>
        </p:spPr>
        <p:txBody>
          <a:bodyPr wrap="square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2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 &lt;kausimas&gt;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671130" y="6140127"/>
            <a:ext cx="58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3F95AD-BCAB-4452-93F0-3B043E474EF5}" type="slidenum">
              <a:rPr lang="lt-LT" b="1" smtClean="0">
                <a:solidFill>
                  <a:prstClr val="white">
                    <a:lumMod val="75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pPr/>
              <a:t>‹#›</a:t>
            </a:fld>
            <a:endParaRPr lang="lt-LT" b="1" dirty="0">
              <a:solidFill>
                <a:prstClr val="white">
                  <a:lumMod val="75000"/>
                </a:prstClr>
              </a:solidFill>
              <a:ea typeface="Microsoft YaHei UI Light" panose="020B0502040204020203" pitchFamily="34" charset="-122"/>
              <a:cs typeface="Open Sans" panose="020B0606030504020204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1221178" y="365125"/>
            <a:ext cx="9730107" cy="1151703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noProof="0" dirty="0"/>
              <a:t>TEKSTAS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709862" y="1828800"/>
            <a:ext cx="2819709" cy="4130936"/>
          </a:xfrm>
        </p:spPr>
        <p:txBody>
          <a:bodyPr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1238008" y="1805899"/>
            <a:ext cx="1214736" cy="293639"/>
          </a:xfrm>
        </p:spPr>
        <p:txBody>
          <a:bodyPr wrap="square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000" b="1" i="0" baseline="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Imties dydis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F8D935-C099-4681-A289-0B6F5BF02AD2}"/>
              </a:ext>
            </a:extLst>
          </p:cNvPr>
          <p:cNvSpPr/>
          <p:nvPr userDrawn="1"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44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zultata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57" b="1026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REZULTATAI</a:t>
            </a:r>
          </a:p>
        </p:txBody>
      </p:sp>
    </p:spTree>
    <p:extLst>
      <p:ext uri="{BB962C8B-B14F-4D97-AF65-F5344CB8AC3E}">
        <p14:creationId xmlns:p14="http://schemas.microsoft.com/office/powerpoint/2010/main" val="11505603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čiū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1433513" defTabSz="900113"/>
            <a:r>
              <a:rPr lang="lt-LT" sz="2800" b="1" dirty="0">
                <a:solidFill>
                  <a:prstClr val="white">
                    <a:lumMod val="50000"/>
                  </a:prstClr>
                </a:solidFill>
                <a:ea typeface="Microsoft YaHei UI Light" panose="020B0502040204020203" pitchFamily="34" charset="-122"/>
              </a:rPr>
              <a:t>AČIŪ</a:t>
            </a:r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554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čiū pasiūlym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614754" y="3877994"/>
            <a:ext cx="42309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  <a:t>UAB Spinter tyrimai </a:t>
            </a:r>
            <a:b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</a:br>
            <a: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  <a:t>info@spinter.lt</a:t>
            </a:r>
          </a:p>
          <a:p>
            <a: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  <a:t>tel. 863720595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614754" y="2105561"/>
            <a:ext cx="445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dirty="0">
                <a:solidFill>
                  <a:prstClr val="white"/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t>Kontaktinė informacija</a:t>
            </a:r>
          </a:p>
        </p:txBody>
      </p:sp>
    </p:spTree>
    <p:extLst>
      <p:ext uri="{BB962C8B-B14F-4D97-AF65-F5344CB8AC3E}">
        <p14:creationId xmlns:p14="http://schemas.microsoft.com/office/powerpoint/2010/main" val="38429044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čiū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lumMod val="75000"/>
              <a:alpha val="95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9682163" defTabSz="538163"/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AČIŪ	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49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ulinis lap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24856" y="2738933"/>
            <a:ext cx="5297919" cy="1569660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altLang="lt-LT" sz="3200" dirty="0">
                <a:solidFill>
                  <a:srgbClr val="7F7F7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+mj-cs"/>
              </a:rPr>
              <a:t>ŠALIES GYVENTOJŲ NUOMONĖS TYRIMAS DĖL ...............</a:t>
            </a:r>
            <a:endParaRPr lang="lt-LT" sz="3200" spc="300" dirty="0">
              <a:solidFill>
                <a:schemeClr val="bg1">
                  <a:lumMod val="50000"/>
                </a:scheme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072807" y="4656387"/>
            <a:ext cx="212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t>vykdytojas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072808" y="3384973"/>
            <a:ext cx="212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t>užsakovas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79867" y="1655522"/>
            <a:ext cx="0" cy="3513282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60" y="5047594"/>
            <a:ext cx="2574760" cy="38726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10" y="5997487"/>
            <a:ext cx="17716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2" y="6121723"/>
            <a:ext cx="1344008" cy="3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293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ibendrinim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APIBENDRINIMAS</a:t>
            </a:r>
          </a:p>
        </p:txBody>
      </p:sp>
    </p:spTree>
    <p:extLst>
      <p:ext uri="{BB962C8B-B14F-4D97-AF65-F5344CB8AC3E}">
        <p14:creationId xmlns:p14="http://schemas.microsoft.com/office/powerpoint/2010/main" val="6406123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0912" y="1610465"/>
            <a:ext cx="5412860" cy="4351338"/>
          </a:xfrm>
        </p:spPr>
        <p:txBody>
          <a:bodyPr wrap="square">
            <a:noAutofit/>
          </a:bodyPr>
          <a:lstStyle>
            <a:lvl1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671130" y="6140127"/>
            <a:ext cx="58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3F95AD-BCAB-4452-93F0-3B043E474EF5}" type="slidenum">
              <a:rPr lang="lt-LT" b="1" smtClean="0">
                <a:solidFill>
                  <a:prstClr val="white">
                    <a:lumMod val="75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pPr/>
              <a:t>‹#›</a:t>
            </a:fld>
            <a:endParaRPr lang="lt-LT" b="1" dirty="0">
              <a:solidFill>
                <a:prstClr val="white">
                  <a:lumMod val="75000"/>
                </a:prstClr>
              </a:solidFill>
              <a:ea typeface="Microsoft YaHei UI Light" panose="020B0502040204020203" pitchFamily="34" charset="-122"/>
              <a:cs typeface="Open Sans" panose="020B0606030504020204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1221178" y="365125"/>
            <a:ext cx="9730107" cy="115170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noProof="0" dirty="0"/>
              <a:t>TEKSTAS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358842" y="1612253"/>
            <a:ext cx="5412860" cy="4347483"/>
          </a:xfrm>
        </p:spPr>
        <p:txBody>
          <a:bodyPr>
            <a:noAutofit/>
          </a:bodyPr>
          <a:lstStyle>
            <a:lvl1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F19687-68F8-413B-9CF3-1CD149516D40}"/>
              </a:ext>
            </a:extLst>
          </p:cNvPr>
          <p:cNvSpPr/>
          <p:nvPr userDrawn="1"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82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odi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68" b="1035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METODIKA</a:t>
            </a:r>
          </a:p>
        </p:txBody>
      </p:sp>
    </p:spTree>
    <p:extLst>
      <p:ext uri="{BB962C8B-B14F-4D97-AF65-F5344CB8AC3E}">
        <p14:creationId xmlns:p14="http://schemas.microsoft.com/office/powerpoint/2010/main" val="1455711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ik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25462" y="1513645"/>
            <a:ext cx="9736580" cy="293639"/>
          </a:xfrm>
        </p:spPr>
        <p:txBody>
          <a:bodyPr wrap="square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2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 &lt;kausimas&gt;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671130" y="6140127"/>
            <a:ext cx="58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3F95AD-BCAB-4452-93F0-3B043E474EF5}" type="slidenum">
              <a:rPr lang="lt-LT" b="1" smtClean="0">
                <a:solidFill>
                  <a:prstClr val="white">
                    <a:lumMod val="75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pPr/>
              <a:t>‹#›</a:t>
            </a:fld>
            <a:endParaRPr lang="lt-LT" b="1" dirty="0">
              <a:solidFill>
                <a:prstClr val="white">
                  <a:lumMod val="75000"/>
                </a:prstClr>
              </a:solidFill>
              <a:ea typeface="Microsoft YaHei UI Light" panose="020B0502040204020203" pitchFamily="34" charset="-122"/>
              <a:cs typeface="Open Sans" panose="020B0606030504020204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1221178" y="365125"/>
            <a:ext cx="9730107" cy="1151703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noProof="0" dirty="0"/>
              <a:t>TEKSTAS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709862" y="1828800"/>
            <a:ext cx="2819709" cy="4130936"/>
          </a:xfrm>
        </p:spPr>
        <p:txBody>
          <a:bodyPr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1238008" y="1805899"/>
            <a:ext cx="1214736" cy="293639"/>
          </a:xfrm>
        </p:spPr>
        <p:txBody>
          <a:bodyPr wrap="square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000" b="1" i="0" baseline="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Imties dydis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C80CCD-2089-4D36-97D5-785B726CB743}"/>
              </a:ext>
            </a:extLst>
          </p:cNvPr>
          <p:cNvSpPr/>
          <p:nvPr userDrawn="1"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73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0912" y="1610465"/>
            <a:ext cx="5412860" cy="4351338"/>
          </a:xfrm>
        </p:spPr>
        <p:txBody>
          <a:bodyPr wrap="square">
            <a:noAutofit/>
          </a:bodyPr>
          <a:lstStyle>
            <a:lvl1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671130" y="6140127"/>
            <a:ext cx="58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3F95AD-BCAB-4452-93F0-3B043E474EF5}" type="slidenum">
              <a:rPr lang="lt-LT" b="1" noProof="0" smtClean="0">
                <a:solidFill>
                  <a:prstClr val="white">
                    <a:lumMod val="7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Open Sans" panose="020B0606030504020204" pitchFamily="34" charset="0"/>
              </a:rPr>
              <a:t>‹#›</a:t>
            </a:fld>
            <a:endParaRPr lang="lt-LT" b="1" noProof="0" dirty="0">
              <a:solidFill>
                <a:prstClr val="white">
                  <a:lumMod val="7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Open Sans" panose="020B0606030504020204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1221178" y="365125"/>
            <a:ext cx="9730107" cy="115170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noProof="0" dirty="0"/>
              <a:t>TEKSTAS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6358842" y="1612253"/>
            <a:ext cx="5412860" cy="4347483"/>
          </a:xfrm>
        </p:spPr>
        <p:txBody>
          <a:bodyPr>
            <a:noAutofit/>
          </a:bodyPr>
          <a:lstStyle>
            <a:lvl1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D7C250-B34E-4BDA-A6EC-087451A77D62}"/>
              </a:ext>
            </a:extLst>
          </p:cNvPr>
          <p:cNvSpPr/>
          <p:nvPr userDrawn="1"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58844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zultata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57" b="1026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REZULTATAI</a:t>
            </a:r>
          </a:p>
        </p:txBody>
      </p:sp>
    </p:spTree>
    <p:extLst>
      <p:ext uri="{BB962C8B-B14F-4D97-AF65-F5344CB8AC3E}">
        <p14:creationId xmlns:p14="http://schemas.microsoft.com/office/powerpoint/2010/main" val="19095113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čiū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marL="1433513" defTabSz="900113"/>
            <a:r>
              <a:rPr lang="lt-LT" sz="2800" b="1" dirty="0">
                <a:solidFill>
                  <a:prstClr val="white">
                    <a:lumMod val="50000"/>
                  </a:prstClr>
                </a:solidFill>
                <a:ea typeface="Microsoft YaHei UI Light" panose="020B0502040204020203" pitchFamily="34" charset="-122"/>
              </a:rPr>
              <a:t>AČIŪ</a:t>
            </a:r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187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čiū pasiūlym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614754" y="3877994"/>
            <a:ext cx="42309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  <a:t>UAB Spinter tyrimai </a:t>
            </a:r>
            <a:b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</a:br>
            <a: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  <a:t>info@spinter.lt</a:t>
            </a:r>
          </a:p>
          <a:p>
            <a:r>
              <a:rPr lang="lt-LT" sz="1400" dirty="0">
                <a:solidFill>
                  <a:prstClr val="whit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Open Sans" panose="020B0606030504020204" pitchFamily="34" charset="0"/>
              </a:rPr>
              <a:t>tel. 863720595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614754" y="2105561"/>
            <a:ext cx="445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dirty="0">
                <a:solidFill>
                  <a:prstClr val="white"/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t>Kontaktinė informacija</a:t>
            </a:r>
          </a:p>
        </p:txBody>
      </p:sp>
    </p:spTree>
    <p:extLst>
      <p:ext uri="{BB962C8B-B14F-4D97-AF65-F5344CB8AC3E}">
        <p14:creationId xmlns:p14="http://schemas.microsoft.com/office/powerpoint/2010/main" val="4312024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čiū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lumMod val="75000"/>
              <a:alpha val="95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9682163" defTabSz="538163"/>
            <a:r>
              <a:rPr lang="lt-LT" sz="2800" b="1" dirty="0">
                <a:solidFill>
                  <a:srgbClr val="1AB1AF"/>
                </a:solidFill>
                <a:ea typeface="Microsoft YaHei UI Light" panose="020B0502040204020203" pitchFamily="34" charset="-122"/>
              </a:rPr>
              <a:t>AČIŪ	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189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švad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022C4F-B578-4843-AD10-1F6D881B30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137F68-EE8E-47BF-BBE1-E345ED021CF9}"/>
              </a:ext>
            </a:extLst>
          </p:cNvPr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rgbClr val="FFFFFF">
              <a:alpha val="94902"/>
            </a:srgbClr>
          </a:solidFill>
        </p:spPr>
        <p:txBody>
          <a:bodyPr wrap="square" rtlCol="0" anchor="ctr">
            <a:noAutofit/>
          </a:bodyPr>
          <a:lstStyle/>
          <a:p>
            <a:r>
              <a:rPr lang="lt-LT" sz="2800" b="1">
                <a:solidFill>
                  <a:srgbClr val="1AB1AF"/>
                </a:solidFill>
                <a:ea typeface="Microsoft YaHei UI Light" panose="020B0502040204020203" pitchFamily="34" charset="-122"/>
              </a:rPr>
              <a:t>	IŠVADOS</a:t>
            </a:r>
            <a:endParaRPr lang="lt-LT" sz="2800" b="1" dirty="0">
              <a:solidFill>
                <a:srgbClr val="1AB1AF"/>
              </a:solidFill>
              <a:ea typeface="Microsoft YaHei U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0122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ik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25462" y="1513645"/>
            <a:ext cx="9736580" cy="293639"/>
          </a:xfrm>
        </p:spPr>
        <p:txBody>
          <a:bodyPr wrap="square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2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 &lt;kausimas&gt;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671130" y="6140127"/>
            <a:ext cx="58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3F95AD-BCAB-4452-93F0-3B043E474EF5}" type="slidenum">
              <a:rPr lang="lt-LT" b="1" noProof="0" smtClean="0">
                <a:solidFill>
                  <a:prstClr val="white">
                    <a:lumMod val="75000"/>
                  </a:prst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Open Sans" panose="020B0606030504020204" pitchFamily="34" charset="0"/>
              </a:rPr>
              <a:t>‹#›</a:t>
            </a:fld>
            <a:endParaRPr lang="lt-LT" b="1" noProof="0" dirty="0">
              <a:solidFill>
                <a:prstClr val="white">
                  <a:lumMod val="75000"/>
                </a:prst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Open Sans" panose="020B0606030504020204" pitchFamily="34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1221178" y="365125"/>
            <a:ext cx="9730107" cy="1151703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noProof="0" dirty="0"/>
              <a:t>TEKSTAS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8709862" y="1828800"/>
            <a:ext cx="2819709" cy="4130936"/>
          </a:xfrm>
        </p:spPr>
        <p:txBody>
          <a:bodyPr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Tekstas</a:t>
            </a:r>
          </a:p>
          <a:p>
            <a:pPr lvl="0"/>
            <a:endParaRPr lang="lt-LT" noProof="0" dirty="0"/>
          </a:p>
          <a:p>
            <a:pPr lvl="0"/>
            <a:r>
              <a:rPr lang="lt-LT" noProof="0" dirty="0"/>
              <a:t>Tekstas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1238008" y="1805899"/>
            <a:ext cx="1214736" cy="293639"/>
          </a:xfrm>
        </p:spPr>
        <p:txBody>
          <a:bodyPr wrap="square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000" b="1" i="0" baseline="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buClr>
                <a:schemeClr val="accent2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/>
            <a:r>
              <a:rPr lang="lt-LT" noProof="0" dirty="0"/>
              <a:t>Imties dydis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8C16B0-1229-4D98-A205-67C9B5FD736A}"/>
              </a:ext>
            </a:extLst>
          </p:cNvPr>
          <p:cNvSpPr/>
          <p:nvPr userDrawn="1"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92685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čiū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lumMod val="75000"/>
              <a:alpha val="95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9682163" indent="0" algn="l" defTabSz="538163">
              <a:tabLst/>
            </a:pPr>
            <a:r>
              <a:rPr lang="lt-LT" sz="2800" b="1" dirty="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AČIŪ	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81" y="6222455"/>
            <a:ext cx="1519399" cy="2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72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inis lap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24856" y="2738933"/>
            <a:ext cx="5297919" cy="1569660"/>
          </a:xfrm>
        </p:spPr>
        <p:txBody>
          <a:bodyPr>
            <a:spAutoFit/>
          </a:bodyPr>
          <a:lstStyle>
            <a:lvl1pPr algn="ctr">
              <a:lnSpc>
                <a:spcPct val="100000"/>
              </a:lnSpc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lt-LT" altLang="lt-LT" sz="3200" dirty="0">
                <a:solidFill>
                  <a:srgbClr val="7F7F7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+mj-cs"/>
              </a:rPr>
              <a:t>ŠALIES GYVENTOJŲ NUOMONĖS TYRIMAS DĖL ...............</a:t>
            </a:r>
            <a:endParaRPr lang="lt-LT" sz="3200" spc="300" dirty="0">
              <a:solidFill>
                <a:schemeClr val="bg1">
                  <a:lumMod val="50000"/>
                </a:scheme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79867" y="2321343"/>
            <a:ext cx="0" cy="3513282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5E4CF5D-BBA5-4D68-8339-120C8CA99054}"/>
              </a:ext>
            </a:extLst>
          </p:cNvPr>
          <p:cNvGrpSpPr/>
          <p:nvPr userDrawn="1"/>
        </p:nvGrpSpPr>
        <p:grpSpPr>
          <a:xfrm>
            <a:off x="8072807" y="3496012"/>
            <a:ext cx="3081413" cy="2049887"/>
            <a:chOff x="8072807" y="3384973"/>
            <a:chExt cx="3081413" cy="2049887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8072807" y="4656387"/>
              <a:ext cx="21230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1400" b="1" dirty="0">
                  <a:solidFill>
                    <a:prstClr val="black">
                      <a:lumMod val="50000"/>
                      <a:lumOff val="50000"/>
                    </a:prstClr>
                  </a:solidFill>
                  <a:ea typeface="Microsoft YaHei UI Light" panose="020B0502040204020203" pitchFamily="34" charset="-122"/>
                  <a:cs typeface="Open Sans" panose="020B0606030504020204" pitchFamily="34" charset="0"/>
                </a:rPr>
                <a:t>vykdytojas</a:t>
              </a:r>
            </a:p>
          </p:txBody>
        </p:sp>
        <p:sp>
          <p:nvSpPr>
            <p:cNvPr id="8" name="TextBox 7"/>
            <p:cNvSpPr txBox="1"/>
            <p:nvPr userDrawn="1"/>
          </p:nvSpPr>
          <p:spPr>
            <a:xfrm>
              <a:off x="8072808" y="3384973"/>
              <a:ext cx="21230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1400" b="1" dirty="0">
                  <a:solidFill>
                    <a:prstClr val="black">
                      <a:lumMod val="50000"/>
                      <a:lumOff val="50000"/>
                    </a:prstClr>
                  </a:solidFill>
                  <a:ea typeface="Microsoft YaHei UI Light" panose="020B0502040204020203" pitchFamily="34" charset="-122"/>
                  <a:cs typeface="Open Sans" panose="020B0606030504020204" pitchFamily="34" charset="0"/>
                </a:rPr>
                <a:t>užsakovas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9460" y="5047594"/>
              <a:ext cx="2574760" cy="387266"/>
            </a:xfrm>
            <a:prstGeom prst="rect">
              <a:avLst/>
            </a:prstGeom>
          </p:spPr>
        </p:pic>
      </p:grp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10" y="5997487"/>
            <a:ext cx="17716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2" y="6121723"/>
            <a:ext cx="1344008" cy="3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45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9501D-10B5-4C35-9186-57D7E6D2288B}" type="slidenum">
              <a:rPr lang="lt-LT" smtClean="0"/>
              <a:t>‹#›</a:t>
            </a:fld>
            <a:endParaRPr lang="lt-L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01845-0A76-4BF0-AA31-09C1368F3FF7}" type="datetimeFigureOut">
              <a:rPr lang="lt-LT" smtClean="0"/>
              <a:t>2023-01-05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04679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6" r:id="rId2"/>
    <p:sldLayoutId id="2147483697" r:id="rId3"/>
    <p:sldLayoutId id="2147483698" r:id="rId4"/>
    <p:sldLayoutId id="2147483699" r:id="rId5"/>
    <p:sldLayoutId id="2147483652" r:id="rId6"/>
    <p:sldLayoutId id="2147483701" r:id="rId7"/>
    <p:sldLayoutId id="2147483700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9501D-10B5-4C35-9186-57D7E6D2288B}" type="slidenum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01845-0A76-4BF0-AA31-09C1368F3FF7}" type="datetimeFigureOut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2023-01-05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A058D9-559C-48BE-8805-8508AE2AA24F}"/>
              </a:ext>
            </a:extLst>
          </p:cNvPr>
          <p:cNvSpPr/>
          <p:nvPr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939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65B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9501D-10B5-4C35-9186-57D7E6D2288B}" type="slidenum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01845-0A76-4BF0-AA31-09C1368F3FF7}" type="datetimeFigureOut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2023-01-05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0B1B9A-5B0D-4CBD-AE6C-C37908042BF7}"/>
              </a:ext>
            </a:extLst>
          </p:cNvPr>
          <p:cNvSpPr/>
          <p:nvPr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0934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65B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9501D-10B5-4C35-9186-57D7E6D2288B}" type="slidenum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01845-0A76-4BF0-AA31-09C1368F3FF7}" type="datetimeFigureOut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2023-01-05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D1AA5-58E4-4E65-AF3A-8041399DB6A3}"/>
              </a:ext>
            </a:extLst>
          </p:cNvPr>
          <p:cNvSpPr/>
          <p:nvPr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3845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5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65B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9501D-10B5-4C35-9186-57D7E6D2288B}" type="slidenum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01845-0A76-4BF0-AA31-09C1368F3FF7}" type="datetimeFigureOut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2023-01-05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224DD0-323C-4EDD-97E5-A71E633EEB1E}"/>
              </a:ext>
            </a:extLst>
          </p:cNvPr>
          <p:cNvSpPr/>
          <p:nvPr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9706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65B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9501D-10B5-4C35-9186-57D7E6D2288B}" type="slidenum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01845-0A76-4BF0-AA31-09C1368F3FF7}" type="datetimeFigureOut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2023-01-05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1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65B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9501D-10B5-4C35-9186-57D7E6D2288B}" type="slidenum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01845-0A76-4BF0-AA31-09C1368F3FF7}" type="datetimeFigureOut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2023-01-05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224DD0-323C-4EDD-97E5-A71E633EEB1E}"/>
              </a:ext>
            </a:extLst>
          </p:cNvPr>
          <p:cNvSpPr/>
          <p:nvPr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6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19" Type="http://schemas.openxmlformats.org/officeDocument/2006/relationships/image" Target="../media/image41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chart" Target="../charts/chart1.xm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F5375-C834-4E28-9187-2B566C6F2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32" y="2923599"/>
            <a:ext cx="7049551" cy="584775"/>
          </a:xfrm>
        </p:spPr>
        <p:txBody>
          <a:bodyPr/>
          <a:lstStyle/>
          <a:p>
            <a:r>
              <a:rPr lang="lt-LT" dirty="0"/>
              <a:t>anketą 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D2E08-48C2-4A87-8C9C-0648CC812A63}"/>
              </a:ext>
            </a:extLst>
          </p:cNvPr>
          <p:cNvSpPr txBox="1"/>
          <p:nvPr/>
        </p:nvSpPr>
        <p:spPr>
          <a:xfrm>
            <a:off x="5082604" y="6157185"/>
            <a:ext cx="2026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t> 2023 sausis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108FDEA9-826D-4944-AE88-A4A5D15C0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04" y="339770"/>
            <a:ext cx="696573" cy="835888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5D3C6408-B58A-4115-AD6D-E313635C55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77" t="32245" r="35791" b="46939"/>
          <a:stretch/>
        </p:blipFill>
        <p:spPr>
          <a:xfrm>
            <a:off x="6407023" y="3071304"/>
            <a:ext cx="5784977" cy="3002926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5E1D61D4-D56A-4E51-9B14-38B86B2B80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744" t="20680" r="10017" b="50000"/>
          <a:stretch/>
        </p:blipFill>
        <p:spPr>
          <a:xfrm>
            <a:off x="6522248" y="-1"/>
            <a:ext cx="5554526" cy="6788021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E9AB9BF7-F91D-454B-A618-D13723A0A9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744" t="20680" r="10017" b="50000"/>
          <a:stretch/>
        </p:blipFill>
        <p:spPr>
          <a:xfrm>
            <a:off x="0" y="0"/>
            <a:ext cx="6488865" cy="6788021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C94B3839-1230-4846-B501-5DA9BF8D3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19" y="535889"/>
            <a:ext cx="696573" cy="835888"/>
          </a:xfrm>
          <a:prstGeom prst="rect">
            <a:avLst/>
          </a:prstGeom>
        </p:spPr>
      </p:pic>
      <p:sp>
        <p:nvSpPr>
          <p:cNvPr id="4" name="Stačiakampis 3">
            <a:extLst>
              <a:ext uri="{FF2B5EF4-FFF2-40B4-BE49-F238E27FC236}">
                <a16:creationId xmlns:a16="http://schemas.microsoft.com/office/drawing/2014/main" id="{D70C7A69-7683-4412-AD03-F77B61C236F7}"/>
              </a:ext>
            </a:extLst>
          </p:cNvPr>
          <p:cNvSpPr/>
          <p:nvPr/>
        </p:nvSpPr>
        <p:spPr>
          <a:xfrm>
            <a:off x="2520736" y="59879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lt-LT" dirty="0">
                <a:solidFill>
                  <a:schemeClr val="bg1">
                    <a:lumMod val="50000"/>
                  </a:schemeClr>
                </a:solidFill>
              </a:rPr>
              <a:t>2023 m. sausio 5 d.,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lt-LT" dirty="0">
                <a:solidFill>
                  <a:schemeClr val="bg1">
                    <a:lumMod val="50000"/>
                  </a:schemeClr>
                </a:solidFill>
              </a:rPr>
              <a:t> Ukmergė</a:t>
            </a:r>
          </a:p>
        </p:txBody>
      </p:sp>
      <p:sp>
        <p:nvSpPr>
          <p:cNvPr id="12" name="Stačiakampis 11">
            <a:extLst>
              <a:ext uri="{FF2B5EF4-FFF2-40B4-BE49-F238E27FC236}">
                <a16:creationId xmlns:a16="http://schemas.microsoft.com/office/drawing/2014/main" id="{4C1AC104-54F4-475A-B0D5-DB65EC68D297}"/>
              </a:ext>
            </a:extLst>
          </p:cNvPr>
          <p:cNvSpPr/>
          <p:nvPr/>
        </p:nvSpPr>
        <p:spPr>
          <a:xfrm>
            <a:off x="8515657" y="5843637"/>
            <a:ext cx="3503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200" dirty="0">
                <a:solidFill>
                  <a:schemeClr val="bg1">
                    <a:lumMod val="50000"/>
                  </a:schemeClr>
                </a:solidFill>
              </a:rPr>
              <a:t>Ukmergės rajono savivaldybės administracijos tarpinstitucinio bendradarbiavimo koordinatorė Edita Balžekienė</a:t>
            </a:r>
          </a:p>
        </p:txBody>
      </p:sp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37646ADB-4DA5-485A-8749-3F97ABEEE0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05" t="22117" r="14745" b="50000"/>
          <a:stretch/>
        </p:blipFill>
        <p:spPr>
          <a:xfrm>
            <a:off x="1214457" y="1861856"/>
            <a:ext cx="8977357" cy="2503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7903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>
            <a:extLst>
              <a:ext uri="{FF2B5EF4-FFF2-40B4-BE49-F238E27FC236}">
                <a16:creationId xmlns:a16="http://schemas.microsoft.com/office/drawing/2014/main" id="{F906C5C8-0C6C-4C82-A2B9-4C23B65EF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473" y="730211"/>
            <a:ext cx="5536685" cy="4351338"/>
          </a:xfrm>
        </p:spPr>
        <p:txBody>
          <a:bodyPr/>
          <a:lstStyle/>
          <a:p>
            <a:pPr marL="0" indent="0">
              <a:buNone/>
            </a:pPr>
            <a:r>
              <a:rPr lang="lt-L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Sveikatos priežiūros įstaigų teikiamų paslaugų kokybės trūkumai (182 komentarai):</a:t>
            </a:r>
          </a:p>
          <a:p>
            <a:pPr marL="0" indent="0">
              <a:buNone/>
            </a:pPr>
            <a:endParaRPr lang="lt-L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lt-LT" dirty="0"/>
              <a:t>Didelės eilės pas gydytoju, nėra </a:t>
            </a:r>
            <a:r>
              <a:rPr lang="lt-LT" dirty="0" err="1"/>
              <a:t>ortodonto</a:t>
            </a:r>
            <a:r>
              <a:rPr lang="lt-LT" dirty="0"/>
              <a:t>, dėmesio pacientui trūkumas, nemandagus bendravimas, daktarų aplaidumas, daktarų nesiskaitymas su žmonėmis;</a:t>
            </a:r>
          </a:p>
          <a:p>
            <a:r>
              <a:rPr lang="lt-LT" dirty="0"/>
              <a:t>Nesilaikoma registracijos laikų. Negalima prisiskambinti į registratūrą vizitui, net su karščiuojančiu vaiku (+39.3) neregistruoja pas gydytoją. Teko važiuoti į priėmimą;</a:t>
            </a:r>
          </a:p>
          <a:p>
            <a:r>
              <a:rPr lang="lt-LT" dirty="0"/>
              <a:t>Nenuodugnūs tyrimai, tokiu atveju ligų nepastebėjimas;</a:t>
            </a:r>
          </a:p>
          <a:p>
            <a:r>
              <a:rPr lang="lt-LT" dirty="0"/>
              <a:t>Paprasčiausiai nėra reikiamų specialistų. Visoje Ukmergėje tėra 2 pediatrai, apie kuriuos ir taip sklando legendos ir ne patys geriausi atsiliepimai. Nėra vaikų neurologo, alergologų, nėra vaikų endokrinologų, o iš vis tragikomiška padėtis yra ta, kad yra įranga, bet nėra specialistų, kas mokėtų ta įranga naudotis. Galvoje turiu kompiuterinį tomografą;</a:t>
            </a:r>
          </a:p>
          <a:p>
            <a:r>
              <a:rPr lang="lt-LT" dirty="0"/>
              <a:t>Tušti koridoriai (be pacientų) ir gydytojų nepasiekiamumas kritiniais atvejais;</a:t>
            </a:r>
          </a:p>
          <a:p>
            <a:r>
              <a:rPr lang="lt-LT" dirty="0"/>
              <a:t>Priėmimo skyriaus turbūt galėtų ir nebūti, geriau iškart nukreiptų į Vilnių, Kauną ar dar kur, nes arogancija iš skyriaus vadovo, nenoras dirbti tiesioginio darbo, nepagarba, patyčios tikras siaubas. Ir pagalbos negausi, ir dar išsityčios.</a:t>
            </a:r>
            <a:endParaRPr lang="lt-L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lt-LT" dirty="0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82E3896-EA5A-4201-8B1B-3C6EE86EA53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730211"/>
            <a:ext cx="5675702" cy="4347483"/>
          </a:xfrm>
        </p:spPr>
        <p:txBody>
          <a:bodyPr/>
          <a:lstStyle/>
          <a:p>
            <a:pPr marL="0" indent="0">
              <a:buNone/>
            </a:pPr>
            <a:r>
              <a:rPr lang="lt-L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Pasiūlymai dėl sveikatos priežiūros srities paslaugų kokybės gerinimo (147 komentarai):</a:t>
            </a:r>
          </a:p>
          <a:p>
            <a:pPr marL="0" indent="0">
              <a:buNone/>
            </a:pPr>
            <a:endParaRPr lang="lt-L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lt-LT" dirty="0"/>
              <a:t>Gyvų eilių naikinimas, sistemos "pagal talonėlius" įdiegimas;</a:t>
            </a:r>
          </a:p>
          <a:p>
            <a:r>
              <a:rPr lang="lt-LT" dirty="0"/>
              <a:t>Aktualu būtų vėl nuotolinės konsultacijos. Su aukšta temperatūra, ar viduriuojant, bent 2 dienom duotų nedarbingumą bendraujant telefonu;</a:t>
            </a:r>
          </a:p>
          <a:p>
            <a:r>
              <a:rPr lang="lt-LT" dirty="0"/>
              <a:t>Kuo daugiau jauno personalo, nes su šitais senukais sunku susikalbėti, akys, neurologai, kardiologai..;</a:t>
            </a:r>
          </a:p>
          <a:p>
            <a:r>
              <a:rPr lang="lt-LT" dirty="0"/>
              <a:t>Jausti meilę žmogui ir savo darbui bei prisiminti </a:t>
            </a:r>
            <a:r>
              <a:rPr lang="lt-LT" dirty="0" err="1"/>
              <a:t>hipokrato</a:t>
            </a:r>
            <a:r>
              <a:rPr lang="lt-LT" dirty="0"/>
              <a:t> priesaiką;</a:t>
            </a:r>
          </a:p>
          <a:p>
            <a:r>
              <a:rPr lang="lt-LT" dirty="0"/>
              <a:t>Reikalinga pagerinti maisto kokybę, apmokyti darbuotojus tinkamesnio bendravimo;</a:t>
            </a:r>
          </a:p>
          <a:p>
            <a:r>
              <a:rPr lang="lt-LT" dirty="0"/>
              <a:t>PSPC turimas </a:t>
            </a:r>
            <a:r>
              <a:rPr lang="lt-LT" dirty="0" err="1"/>
              <a:t>baseiniukas</a:t>
            </a:r>
            <a:r>
              <a:rPr lang="lt-LT" dirty="0"/>
              <a:t> reabilitacijoms gali būti pritaikomas nėščiųjų mankštoms, taip būtų galima surinkti papildomų pinigėlių;</a:t>
            </a:r>
          </a:p>
          <a:p>
            <a:r>
              <a:rPr lang="lt-LT" dirty="0"/>
              <a:t>Didesnis dėmesys gydytojų kontrolei (ne paslaptis, kad gydytojai ir išgėrę būna, o kaip dirba n metų, taip ir dirba);</a:t>
            </a:r>
          </a:p>
          <a:p>
            <a:r>
              <a:rPr lang="lt-LT" dirty="0"/>
              <a:t>Mažinti darbo krūvius gydytojams ir slaugos specialistams, plėsti komandas;</a:t>
            </a:r>
          </a:p>
          <a:p>
            <a:r>
              <a:rPr lang="lt-LT" dirty="0"/>
              <a:t>Vaistus, kurie paskirti pastoviam vartojimui galėtu išrašyti atskiram kabinete, o ne šeimos gydytojai taip su mažėtų eiles;</a:t>
            </a:r>
          </a:p>
          <a:p>
            <a:r>
              <a:rPr lang="lt-LT" dirty="0"/>
              <a:t>Atnaujinti nuorodas ir stenduose informaciją, mažinti susidariusias eiles pas gydytojus, keisti aptarnaujantį personalą, diegti naujas technologijas.</a:t>
            </a:r>
          </a:p>
          <a:p>
            <a:endParaRPr lang="lt-LT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495CA5B-CB32-4E20-AEF2-CFF2AA0079A7}"/>
              </a:ext>
            </a:extLst>
          </p:cNvPr>
          <p:cNvPicPr/>
          <p:nvPr/>
        </p:nvPicPr>
        <p:blipFill rotWithShape="1">
          <a:blip r:embed="rId2"/>
          <a:srcRect l="78216" t="83149" r="12676" b="14496"/>
          <a:stretch/>
        </p:blipFill>
        <p:spPr bwMode="auto">
          <a:xfrm>
            <a:off x="9681412" y="6131587"/>
            <a:ext cx="2090290" cy="342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028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>
            <a:extLst>
              <a:ext uri="{FF2B5EF4-FFF2-40B4-BE49-F238E27FC236}">
                <a16:creationId xmlns:a16="http://schemas.microsoft.com/office/drawing/2014/main" id="{F906C5C8-0C6C-4C82-A2B9-4C23B65EF1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2C525D97-825C-421B-8BD6-B76939039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82E3896-EA5A-4201-8B1B-3C6EE86EA53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495CA5B-CB32-4E20-AEF2-CFF2AA0079A7}"/>
              </a:ext>
            </a:extLst>
          </p:cNvPr>
          <p:cNvPicPr/>
          <p:nvPr/>
        </p:nvPicPr>
        <p:blipFill rotWithShape="1">
          <a:blip r:embed="rId2"/>
          <a:srcRect l="78216" t="83149" r="12676" b="14496"/>
          <a:stretch/>
        </p:blipFill>
        <p:spPr bwMode="auto">
          <a:xfrm>
            <a:off x="9681412" y="6131587"/>
            <a:ext cx="2090290" cy="342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26847CE-58B4-4A04-B323-C87E3F19A1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5400275"/>
              </p:ext>
            </p:extLst>
          </p:nvPr>
        </p:nvGraphicFramePr>
        <p:xfrm>
          <a:off x="323850" y="365125"/>
          <a:ext cx="11447852" cy="591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14023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729DC-5DA1-4AA7-8B94-F3F21F6AC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lt-LT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TREČIOJI DALIS (Švietimo paslaugų kokybė ir prieinamumas)</a:t>
            </a:r>
            <a:endParaRPr lang="en-GB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3776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>
            <a:extLst>
              <a:ext uri="{FF2B5EF4-FFF2-40B4-BE49-F238E27FC236}">
                <a16:creationId xmlns:a16="http://schemas.microsoft.com/office/drawing/2014/main" id="{F906C5C8-0C6C-4C82-A2B9-4C23B65EF1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2C525D97-825C-421B-8BD6-B76939039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82E3896-EA5A-4201-8B1B-3C6EE86EA53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495CA5B-CB32-4E20-AEF2-CFF2AA0079A7}"/>
              </a:ext>
            </a:extLst>
          </p:cNvPr>
          <p:cNvPicPr/>
          <p:nvPr/>
        </p:nvPicPr>
        <p:blipFill rotWithShape="1">
          <a:blip r:embed="rId2"/>
          <a:srcRect l="78216" t="83149" r="12676" b="14496"/>
          <a:stretch/>
        </p:blipFill>
        <p:spPr bwMode="auto">
          <a:xfrm>
            <a:off x="9681412" y="6131587"/>
            <a:ext cx="2090290" cy="342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7EC3948-F316-47BB-85F3-334108192D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648713"/>
              </p:ext>
            </p:extLst>
          </p:nvPr>
        </p:nvGraphicFramePr>
        <p:xfrm>
          <a:off x="420298" y="276225"/>
          <a:ext cx="11351404" cy="6048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1760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>
            <a:extLst>
              <a:ext uri="{FF2B5EF4-FFF2-40B4-BE49-F238E27FC236}">
                <a16:creationId xmlns:a16="http://schemas.microsoft.com/office/drawing/2014/main" id="{F906C5C8-0C6C-4C82-A2B9-4C23B65EF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3414" y="754896"/>
            <a:ext cx="5721288" cy="4351338"/>
          </a:xfrm>
        </p:spPr>
        <p:txBody>
          <a:bodyPr/>
          <a:lstStyle/>
          <a:p>
            <a:pPr marL="0" indent="0">
              <a:buNone/>
            </a:pPr>
            <a:r>
              <a:rPr lang="lt-L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Švietimo srities paslaugų kokybės trūkumai (105 komentarai):</a:t>
            </a:r>
          </a:p>
          <a:p>
            <a:pPr marL="0" indent="0">
              <a:buNone/>
            </a:pPr>
            <a:endParaRPr lang="lt-L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lt-LT" dirty="0"/>
              <a:t>Kartų skirtumas, daugeliui pedagogų trūksta kompetencijų, bendravimo, bendradarbiavimo, komandinio darbo, gebėjimo dirbti su vaikais ir pastangų juos suprasti;</a:t>
            </a:r>
          </a:p>
          <a:p>
            <a:r>
              <a:rPr lang="lt-LT" dirty="0"/>
              <a:t>Darželiuose vaikai vis dažniau ugdomi per išmanias technologijas, kompiuterius paleidžiama mokymo programa ir vaikai taip ugdosi.</a:t>
            </a:r>
          </a:p>
          <a:p>
            <a:r>
              <a:rPr lang="lt-LT" dirty="0"/>
              <a:t>Švietimo įstaigose vis dar labai trūksta pedagoginės pagalbos (pagalbinių mokytojų/spec. pedagogų) pradinėse klasėse, kuriose yra daug vaikų ir iš jų pusė yra turinčių tam tikrų elgesio ar raidos sutrikimų, negalių;</a:t>
            </a:r>
          </a:p>
          <a:p>
            <a:r>
              <a:rPr lang="lt-LT" dirty="0"/>
              <a:t>Tam tikrų specialybių mokytojų trūkumas (pav. fizikos), mokytojai kartais pavargę, mažai suinteresuoti paskirstyti dėmesį tiek socialinėms moksleivių problemoms, tiek individualiai pažangai;</a:t>
            </a:r>
          </a:p>
          <a:p>
            <a:r>
              <a:rPr lang="lt-LT" dirty="0"/>
              <a:t>Ikimokyklinėse ir priešmokyklinėse įstaigose beveik nėra nemokamų arba iš dalies finansuojamų būrelių; </a:t>
            </a:r>
          </a:p>
          <a:p>
            <a:r>
              <a:rPr lang="lt-LT" dirty="0"/>
              <a:t>Priešmokyklinės grupės labai silpnos. Sunku 1 klasėje;</a:t>
            </a:r>
          </a:p>
          <a:p>
            <a:r>
              <a:rPr lang="lt-LT" dirty="0"/>
              <a:t>Per didelis mokinių skaičius klasėse (27-29);</a:t>
            </a:r>
          </a:p>
          <a:p>
            <a:r>
              <a:rPr lang="lt-LT" dirty="0"/>
              <a:t>Norėtųsi, kad miesto autobusų grafikas būtų suderintas su mokyklos pamokų tvarkaraščiu, nes nėra autobuso vaikui grįžti namo po 5 ar 6 pamokos.</a:t>
            </a:r>
            <a:endParaRPr lang="lt-LT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82E3896-EA5A-4201-8B1B-3C6EE86EA53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60970" y="758751"/>
            <a:ext cx="5499783" cy="4347483"/>
          </a:xfrm>
        </p:spPr>
        <p:txBody>
          <a:bodyPr/>
          <a:lstStyle/>
          <a:p>
            <a:pPr marL="0" indent="0">
              <a:buNone/>
            </a:pPr>
            <a:r>
              <a:rPr lang="lt-L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Pasiūlymai dėl švietimo srities paslaugų kokybės gerinimo (96 komentarai):</a:t>
            </a:r>
          </a:p>
          <a:p>
            <a:pPr marL="0" indent="0">
              <a:buNone/>
            </a:pPr>
            <a:endParaRPr lang="lt-L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lt-LT" dirty="0"/>
              <a:t>Mokytojams vertėtų nuolat gilinti psichologines žinias kaip dirbti su Z kartos paaugliais;</a:t>
            </a:r>
          </a:p>
          <a:p>
            <a:r>
              <a:rPr lang="lt-LT" dirty="0"/>
              <a:t>Reikalingas didesnis švietimas apie žalingų įpročių keliamą žalą;</a:t>
            </a:r>
          </a:p>
          <a:p>
            <a:r>
              <a:rPr lang="lt-LT" dirty="0"/>
              <a:t>Reiktų neformalios klasės lauke;</a:t>
            </a:r>
          </a:p>
          <a:p>
            <a:r>
              <a:rPr lang="lt-LT" dirty="0"/>
              <a:t>Didinti jaunų pedagogų skaičių;</a:t>
            </a:r>
          </a:p>
          <a:p>
            <a:r>
              <a:rPr lang="lt-LT" dirty="0"/>
              <a:t>Sklandi ir nuolatinė informacijos sklaida apie esančias įstaigas ir tarnybas Ukmergėje, apie popamokines (ir ne tik) veiklas įvairaus amžiaus vaikams;</a:t>
            </a:r>
          </a:p>
          <a:p>
            <a:r>
              <a:rPr lang="lt-LT" dirty="0"/>
              <a:t>Ieškoti finansų nemokamiems būreliams </a:t>
            </a:r>
            <a:r>
              <a:rPr lang="lt-LT" dirty="0" err="1"/>
              <a:t>priešmokyklinukams</a:t>
            </a:r>
            <a:r>
              <a:rPr lang="lt-LT" dirty="0"/>
              <a:t>;</a:t>
            </a:r>
          </a:p>
          <a:p>
            <a:r>
              <a:rPr lang="lt-LT" dirty="0"/>
              <a:t>Užtikrinti pavežimą ne tik į mokyklas, bet ir į būrelius, net ir kaimo vaikams;</a:t>
            </a:r>
          </a:p>
          <a:p>
            <a:r>
              <a:rPr lang="lt-LT" dirty="0"/>
              <a:t>Turėti galimybę pasirinkti antrą užsienio kalbą, šiuo metu, deja, tik rusų kalba, kuri vaikui nepatinka ir nedomina;</a:t>
            </a:r>
          </a:p>
          <a:p>
            <a:r>
              <a:rPr lang="lt-LT" dirty="0"/>
              <a:t>Mažinti klases;</a:t>
            </a:r>
          </a:p>
          <a:p>
            <a:r>
              <a:rPr lang="lt-LT" dirty="0"/>
              <a:t>Galimybė darželyje lankyti logopedo konsultacijas, sutinkame susimokėti, tačiau logopedų trūkumas to neleidžia net padaryti;</a:t>
            </a:r>
          </a:p>
          <a:p>
            <a:endParaRPr lang="lt-LT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495CA5B-CB32-4E20-AEF2-CFF2AA0079A7}"/>
              </a:ext>
            </a:extLst>
          </p:cNvPr>
          <p:cNvPicPr/>
          <p:nvPr/>
        </p:nvPicPr>
        <p:blipFill rotWithShape="1">
          <a:blip r:embed="rId2"/>
          <a:srcRect l="78216" t="83149" r="12676" b="14496"/>
          <a:stretch/>
        </p:blipFill>
        <p:spPr bwMode="auto">
          <a:xfrm>
            <a:off x="9681412" y="6131587"/>
            <a:ext cx="2090290" cy="342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8209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>
            <a:extLst>
              <a:ext uri="{FF2B5EF4-FFF2-40B4-BE49-F238E27FC236}">
                <a16:creationId xmlns:a16="http://schemas.microsoft.com/office/drawing/2014/main" id="{F906C5C8-0C6C-4C82-A2B9-4C23B65EF1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2C525D97-825C-421B-8BD6-B76939039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82E3896-EA5A-4201-8B1B-3C6EE86EA53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495CA5B-CB32-4E20-AEF2-CFF2AA0079A7}"/>
              </a:ext>
            </a:extLst>
          </p:cNvPr>
          <p:cNvPicPr/>
          <p:nvPr/>
        </p:nvPicPr>
        <p:blipFill rotWithShape="1">
          <a:blip r:embed="rId2"/>
          <a:srcRect l="78216" t="83149" r="12676" b="14496"/>
          <a:stretch/>
        </p:blipFill>
        <p:spPr bwMode="auto">
          <a:xfrm>
            <a:off x="9681412" y="6131587"/>
            <a:ext cx="2090290" cy="342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41F4C6D-9E4C-451E-9341-B08EF01408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3250052"/>
              </p:ext>
            </p:extLst>
          </p:nvPr>
        </p:nvGraphicFramePr>
        <p:xfrm>
          <a:off x="450912" y="365125"/>
          <a:ext cx="11320790" cy="612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1025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729DC-5DA1-4AA7-8B94-F3F21F6AC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" y="3999133"/>
            <a:ext cx="12192001" cy="145142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lt-LT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KETVIRTOJI DALIS (Socialinių paslaugų kokybė ir prieinamumas)</a:t>
            </a:r>
            <a:endParaRPr lang="en-GB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9077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>
            <a:extLst>
              <a:ext uri="{FF2B5EF4-FFF2-40B4-BE49-F238E27FC236}">
                <a16:creationId xmlns:a16="http://schemas.microsoft.com/office/drawing/2014/main" id="{F906C5C8-0C6C-4C82-A2B9-4C23B65EF1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2C525D97-825C-421B-8BD6-B76939039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82E3896-EA5A-4201-8B1B-3C6EE86EA53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495CA5B-CB32-4E20-AEF2-CFF2AA0079A7}"/>
              </a:ext>
            </a:extLst>
          </p:cNvPr>
          <p:cNvPicPr/>
          <p:nvPr/>
        </p:nvPicPr>
        <p:blipFill rotWithShape="1">
          <a:blip r:embed="rId2"/>
          <a:srcRect l="78216" t="83149" r="12676" b="14496"/>
          <a:stretch/>
        </p:blipFill>
        <p:spPr bwMode="auto">
          <a:xfrm>
            <a:off x="9681412" y="6131587"/>
            <a:ext cx="2090290" cy="342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69442458-939C-4B88-A3E9-0B7EDD00A5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5603360"/>
              </p:ext>
            </p:extLst>
          </p:nvPr>
        </p:nvGraphicFramePr>
        <p:xfrm>
          <a:off x="450912" y="365125"/>
          <a:ext cx="11320790" cy="594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10094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>
            <a:extLst>
              <a:ext uri="{FF2B5EF4-FFF2-40B4-BE49-F238E27FC236}">
                <a16:creationId xmlns:a16="http://schemas.microsoft.com/office/drawing/2014/main" id="{F906C5C8-0C6C-4C82-A2B9-4C23B65EF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6640" y="1253331"/>
            <a:ext cx="5412860" cy="4351338"/>
          </a:xfrm>
        </p:spPr>
        <p:txBody>
          <a:bodyPr/>
          <a:lstStyle/>
          <a:p>
            <a:pPr marL="0" indent="0">
              <a:buNone/>
            </a:pPr>
            <a:r>
              <a:rPr lang="lt-LT" b="1" dirty="0"/>
              <a:t>Pasiūlymai, ką, Jūsų nuomone, reikėtų tobulinti siekiant geresnės socialinių paslaugų kokybės (40 komentarai):</a:t>
            </a:r>
          </a:p>
          <a:p>
            <a:pPr marL="0" indent="0">
              <a:buNone/>
            </a:pPr>
            <a:endParaRPr lang="lt-LT" b="1" dirty="0"/>
          </a:p>
          <a:p>
            <a:r>
              <a:rPr lang="lt-LT" dirty="0"/>
              <a:t>Nėra psichologo ir kitos pagalbos kenčiantiems nuo alkoholizmo;</a:t>
            </a:r>
          </a:p>
          <a:p>
            <a:r>
              <a:rPr lang="lt-LT" dirty="0"/>
              <a:t>Pagerinti ir padidinti vaikų užimtumą;</a:t>
            </a:r>
          </a:p>
          <a:p>
            <a:r>
              <a:rPr lang="lt-LT" dirty="0"/>
              <a:t>Įstaigų vadovams reikia patiems pasidomėti, kaip dirba jų darbuotojai;</a:t>
            </a:r>
          </a:p>
          <a:p>
            <a:r>
              <a:rPr lang="lt-LT" dirty="0"/>
              <a:t>Didesnį dėmesį skirti kaimo vietovių gyventojams. </a:t>
            </a:r>
          </a:p>
          <a:p>
            <a:r>
              <a:rPr lang="lt-LT" dirty="0"/>
              <a:t>Socialinės paslaugos, kai jas teikia biudžetinė įstaiga, nėra lanksčios daug biurokratijos.</a:t>
            </a:r>
          </a:p>
          <a:p>
            <a:r>
              <a:rPr lang="lt-LT" dirty="0"/>
              <a:t>Siūlyčiau atkreipti dėmesį į įstaigų darbuotojų motyvaciją darbui su žmonėmis;</a:t>
            </a:r>
          </a:p>
          <a:p>
            <a:r>
              <a:rPr lang="en-US" dirty="0" err="1"/>
              <a:t>Daugia</a:t>
            </a:r>
            <a:r>
              <a:rPr lang="lt-LT" dirty="0"/>
              <a:t>u</a:t>
            </a:r>
            <a:r>
              <a:rPr lang="en-US" dirty="0"/>
              <a:t> </a:t>
            </a:r>
            <a:r>
              <a:rPr lang="en-US" dirty="0" err="1"/>
              <a:t>viet</a:t>
            </a:r>
            <a:r>
              <a:rPr lang="lt-LT" dirty="0"/>
              <a:t>ų</a:t>
            </a:r>
            <a:r>
              <a:rPr lang="en-US" dirty="0"/>
              <a:t> </a:t>
            </a:r>
            <a:r>
              <a:rPr lang="en-US" dirty="0" err="1"/>
              <a:t>globos</a:t>
            </a:r>
            <a:r>
              <a:rPr lang="en-US" dirty="0"/>
              <a:t> </a:t>
            </a:r>
            <a:r>
              <a:rPr lang="en-US" dirty="0" err="1"/>
              <a:t>namuose</a:t>
            </a:r>
            <a:r>
              <a:rPr lang="en-US" dirty="0"/>
              <a:t> </a:t>
            </a:r>
            <a:r>
              <a:rPr lang="en-US" dirty="0" err="1"/>
              <a:t>senjorams</a:t>
            </a:r>
            <a:r>
              <a:rPr lang="lt-LT" dirty="0"/>
              <a:t>;</a:t>
            </a:r>
          </a:p>
          <a:p>
            <a:r>
              <a:rPr lang="lt-LT" dirty="0"/>
              <a:t>Suaugusiųjų neįgaliųjų užimtumo didinimas, įdarbinimo galimybių gerinimas;</a:t>
            </a:r>
          </a:p>
          <a:p>
            <a:r>
              <a:rPr lang="lt-LT" dirty="0"/>
              <a:t>Aiškus paslaugų viešas žemėlapis, mažiau sutarčių ir popieriaus;</a:t>
            </a:r>
          </a:p>
          <a:p>
            <a:r>
              <a:rPr lang="lt-LT" dirty="0"/>
              <a:t>daugiau dėmesio žmogui, o ne "</a:t>
            </a:r>
            <a:r>
              <a:rPr lang="lt-LT" dirty="0" err="1"/>
              <a:t>kompui</a:t>
            </a:r>
            <a:r>
              <a:rPr lang="lt-LT" dirty="0"/>
              <a:t>„.</a:t>
            </a:r>
            <a:endParaRPr lang="lt-LT" b="1" dirty="0"/>
          </a:p>
          <a:p>
            <a:endParaRPr lang="lt-LT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8B1C6CAD-4BBB-4D79-8366-4732A500896B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572" y="1521319"/>
            <a:ext cx="5411788" cy="2882365"/>
          </a:xfr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495CA5B-CB32-4E20-AEF2-CFF2AA0079A7}"/>
              </a:ext>
            </a:extLst>
          </p:cNvPr>
          <p:cNvPicPr/>
          <p:nvPr/>
        </p:nvPicPr>
        <p:blipFill rotWithShape="1">
          <a:blip r:embed="rId3"/>
          <a:srcRect l="78216" t="83149" r="12676" b="14496"/>
          <a:stretch/>
        </p:blipFill>
        <p:spPr bwMode="auto">
          <a:xfrm>
            <a:off x="9681412" y="6131587"/>
            <a:ext cx="2090290" cy="342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24820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>
            <a:extLst>
              <a:ext uri="{FF2B5EF4-FFF2-40B4-BE49-F238E27FC236}">
                <a16:creationId xmlns:a16="http://schemas.microsoft.com/office/drawing/2014/main" id="{F906C5C8-0C6C-4C82-A2B9-4C23B65EF1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2C525D97-825C-421B-8BD6-B76939039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82E3896-EA5A-4201-8B1B-3C6EE86EA53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495CA5B-CB32-4E20-AEF2-CFF2AA0079A7}"/>
              </a:ext>
            </a:extLst>
          </p:cNvPr>
          <p:cNvPicPr/>
          <p:nvPr/>
        </p:nvPicPr>
        <p:blipFill rotWithShape="1">
          <a:blip r:embed="rId2"/>
          <a:srcRect l="78216" t="83149" r="12676" b="14496"/>
          <a:stretch/>
        </p:blipFill>
        <p:spPr bwMode="auto">
          <a:xfrm>
            <a:off x="9681412" y="6131587"/>
            <a:ext cx="2090290" cy="342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77F9B7DF-5DA5-4EC0-B083-230DB54EFA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4774216"/>
              </p:ext>
            </p:extLst>
          </p:nvPr>
        </p:nvGraphicFramePr>
        <p:xfrm>
          <a:off x="420298" y="190500"/>
          <a:ext cx="11351404" cy="605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24275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5F3BB4B3-6898-4C36-A2B8-AD6A67308233}"/>
              </a:ext>
            </a:extLst>
          </p:cNvPr>
          <p:cNvPicPr/>
          <p:nvPr/>
        </p:nvPicPr>
        <p:blipFill rotWithShape="1">
          <a:blip r:embed="rId2"/>
          <a:srcRect l="79722" t="83271" r="13887" b="13522"/>
          <a:stretch/>
        </p:blipFill>
        <p:spPr bwMode="auto">
          <a:xfrm>
            <a:off x="9756347" y="6069888"/>
            <a:ext cx="2047240" cy="57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4051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4029E87-91D6-4A73-A1C1-5D6E6B3D1859}"/>
              </a:ext>
            </a:extLst>
          </p:cNvPr>
          <p:cNvPicPr/>
          <p:nvPr/>
        </p:nvPicPr>
        <p:blipFill rotWithShape="1">
          <a:blip r:embed="rId3"/>
          <a:srcRect l="67545" t="73207" r="22650" b="22560"/>
          <a:stretch/>
        </p:blipFill>
        <p:spPr bwMode="auto">
          <a:xfrm>
            <a:off x="10015370" y="6110343"/>
            <a:ext cx="1721224" cy="516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2478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7363" y="222201"/>
            <a:ext cx="10203140" cy="666233"/>
          </a:xfrm>
        </p:spPr>
        <p:txBody>
          <a:bodyPr/>
          <a:lstStyle/>
          <a:p>
            <a:r>
              <a:rPr lang="lt-LT" dirty="0">
                <a:solidFill>
                  <a:schemeClr val="accent2">
                    <a:lumMod val="75000"/>
                  </a:schemeClr>
                </a:solidFill>
              </a:rPr>
              <a:t>IŠVADOS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A0F40-7DB7-4A2A-AAA0-38A8E0A84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7363" y="1048129"/>
            <a:ext cx="5752950" cy="5587670"/>
          </a:xfrm>
        </p:spPr>
        <p:txBody>
          <a:bodyPr/>
          <a:lstStyle/>
          <a:p>
            <a:pPr marL="0" indent="0">
              <a:buNone/>
            </a:pPr>
            <a:r>
              <a:rPr lang="lt-LT" dirty="0"/>
              <a:t>Teigiami respondentų vertinimo procentiniai rodikliai Ukmergės rajono savivaldybėje paslaugų kokybės ir prieinamumo aspektu yra identifikuojami šiose srityse:</a:t>
            </a:r>
          </a:p>
          <a:p>
            <a:r>
              <a:rPr lang="lt-LT" dirty="0"/>
              <a:t>Švietimo (visų koncentrų ugdymas);</a:t>
            </a:r>
          </a:p>
          <a:p>
            <a:r>
              <a:rPr lang="lt-LT" dirty="0"/>
              <a:t>Sveikatos priežiūros (įranga, patalpų švara, informacijos nuorodos ir iškabos)</a:t>
            </a:r>
          </a:p>
          <a:p>
            <a:r>
              <a:rPr lang="lt-LT" dirty="0"/>
              <a:t>Socialinių paslaugų (teikiamų paslaugų nauda žmogaus gyvenimo kokybės gerinime).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lt-LT" b="1" dirty="0"/>
              <a:t>Vertinant su kokybės susijusias nuostatas, stebimas pozityvus požiūris – praktiškai visais tyrime nagrinėtais aspektais. </a:t>
            </a:r>
          </a:p>
          <a:p>
            <a:endParaRPr lang="lt-LT" dirty="0">
              <a:latin typeface="+mj-lt"/>
            </a:endParaRPr>
          </a:p>
          <a:p>
            <a:pPr marL="0" indent="0">
              <a:buNone/>
            </a:pPr>
            <a:r>
              <a:rPr lang="lt-LT" dirty="0">
                <a:latin typeface="+mj-lt"/>
              </a:rPr>
              <a:t>Kiek daugiau kritikos ir nepasitenkinimo yra deklaruojama dėl </a:t>
            </a:r>
            <a:r>
              <a:rPr lang="lt-LT" dirty="0">
                <a:latin typeface="+mn-lt"/>
              </a:rPr>
              <a:t>paslaugų prieinamumo užtikrinimo. </a:t>
            </a:r>
          </a:p>
          <a:p>
            <a:pPr marL="0" indent="0">
              <a:buNone/>
            </a:pPr>
            <a:endParaRPr lang="lt-LT" dirty="0">
              <a:latin typeface="+mn-lt"/>
            </a:endParaRPr>
          </a:p>
          <a:p>
            <a:pPr marL="0" indent="0">
              <a:buNone/>
            </a:pPr>
            <a:r>
              <a:rPr lang="lt-LT" u="sng" dirty="0">
                <a:latin typeface="+mn-lt"/>
              </a:rPr>
              <a:t>Tikslinga stiprinti teikiamas paslaugas šiose srityse:</a:t>
            </a:r>
          </a:p>
          <a:p>
            <a:r>
              <a:rPr lang="lt-LT" dirty="0">
                <a:latin typeface="+mn-lt"/>
              </a:rPr>
              <a:t>tėvystės įgūdžių kursai;</a:t>
            </a:r>
          </a:p>
          <a:p>
            <a:r>
              <a:rPr lang="lt-LT" dirty="0">
                <a:latin typeface="+mn-lt"/>
              </a:rPr>
              <a:t>vaiko raidos vertinimas;</a:t>
            </a:r>
          </a:p>
          <a:p>
            <a:r>
              <a:rPr lang="lt-LT" dirty="0">
                <a:latin typeface="+mn-lt"/>
              </a:rPr>
              <a:t>mokinių gebėjimų psichologinis vertinimas;</a:t>
            </a:r>
          </a:p>
          <a:p>
            <a:r>
              <a:rPr lang="lt-LT" dirty="0">
                <a:latin typeface="+mn-lt"/>
              </a:rPr>
              <a:t>atviras darbas su jaunimu;</a:t>
            </a:r>
          </a:p>
          <a:p>
            <a:r>
              <a:rPr lang="lt-LT" dirty="0">
                <a:latin typeface="+mn-lt"/>
              </a:rPr>
              <a:t>aktyvaus jaunimo laisvalaikio galimybės, savanorystė;</a:t>
            </a:r>
          </a:p>
          <a:p>
            <a:r>
              <a:rPr lang="lt-LT" dirty="0">
                <a:latin typeface="+mn-lt"/>
              </a:rPr>
              <a:t>žmogiškųjų išteklių kompetencijų stiprinimas.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t-LT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lt-LT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lt-LT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lt-LT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lt-LT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lt-LT" sz="1200" dirty="0"/>
          </a:p>
          <a:p>
            <a:endParaRPr lang="lt-LT" sz="120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8D3CD9-DD83-4570-A6F7-7C58F608E700}"/>
              </a:ext>
            </a:extLst>
          </p:cNvPr>
          <p:cNvSpPr txBox="1">
            <a:spLocks/>
          </p:cNvSpPr>
          <p:nvPr/>
        </p:nvSpPr>
        <p:spPr>
          <a:xfrm>
            <a:off x="6620480" y="1048129"/>
            <a:ext cx="5374296" cy="524786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+mn-cs"/>
              </a:defRPr>
            </a:lvl4pPr>
            <a:lvl5pPr marL="182880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b="1" dirty="0"/>
              <a:t>Vis tik aukštą temų aktualumą, bei neigiamą (labai blogai, blogai) respondentų vertinimą procentiniai rodikliai atsiskleidžia keliose srityse, kurias būtų tikslinga įsitraukti į prioritetines kryptis siekiant didinti paslaugų kokybės (pasitenkinimo) rodiklį.</a:t>
            </a:r>
          </a:p>
          <a:p>
            <a:pPr marL="0" indent="0">
              <a:buNone/>
            </a:pPr>
            <a:endParaRPr lang="lt-LT" dirty="0"/>
          </a:p>
          <a:p>
            <a:r>
              <a:rPr lang="lt-LT" dirty="0"/>
              <a:t>Transporto ir susisiekimo paslaugų užtikrinimo didinimas.</a:t>
            </a:r>
          </a:p>
          <a:p>
            <a:r>
              <a:rPr lang="lt-LT" dirty="0"/>
              <a:t>Psichologinės pagalbos krizę patiriantiems asmenims stiprinimas.</a:t>
            </a:r>
          </a:p>
          <a:p>
            <a:r>
              <a:rPr lang="lt-LT" dirty="0"/>
              <a:t>Ligoninės pacientams teikiamo maisto kokybės gerinimas.</a:t>
            </a:r>
          </a:p>
          <a:p>
            <a:r>
              <a:rPr lang="lt-LT" dirty="0"/>
              <a:t>Patyčių prevencijos mokyklose stiprinimas (užkirsti kelią </a:t>
            </a:r>
            <a:r>
              <a:rPr lang="lt-LT" dirty="0" err="1"/>
              <a:t>viktimizacijai</a:t>
            </a:r>
            <a:r>
              <a:rPr lang="lt-LT" dirty="0"/>
              <a:t>).</a:t>
            </a:r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D97D1CDF-A46E-402E-8F80-D9F64EBE408F}"/>
              </a:ext>
            </a:extLst>
          </p:cNvPr>
          <p:cNvPicPr/>
          <p:nvPr/>
        </p:nvPicPr>
        <p:blipFill rotWithShape="1">
          <a:blip r:embed="rId3"/>
          <a:srcRect l="65367" t="64244" r="21871" b="25049"/>
          <a:stretch/>
        </p:blipFill>
        <p:spPr bwMode="auto">
          <a:xfrm>
            <a:off x="9739591" y="5763890"/>
            <a:ext cx="1867910" cy="7337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7748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F5375-C834-4E28-9187-2B566C6F2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32" y="2923599"/>
            <a:ext cx="7049551" cy="584775"/>
          </a:xfrm>
        </p:spPr>
        <p:txBody>
          <a:bodyPr/>
          <a:lstStyle/>
          <a:p>
            <a:r>
              <a:rPr lang="lt-LT" dirty="0"/>
              <a:t>anketą 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D2E08-48C2-4A87-8C9C-0648CC812A63}"/>
              </a:ext>
            </a:extLst>
          </p:cNvPr>
          <p:cNvSpPr txBox="1"/>
          <p:nvPr/>
        </p:nvSpPr>
        <p:spPr>
          <a:xfrm>
            <a:off x="5082604" y="6157185"/>
            <a:ext cx="2026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Microsoft YaHei UI Light" panose="020B0502040204020203" pitchFamily="34" charset="-122"/>
                <a:cs typeface="Open Sans" panose="020B0606030504020204" pitchFamily="34" charset="0"/>
              </a:rPr>
              <a:t> 2023 sausis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108FDEA9-826D-4944-AE88-A4A5D15C0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04" y="339770"/>
            <a:ext cx="696573" cy="835888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5D3C6408-B58A-4115-AD6D-E313635C55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77" t="32245" r="35791" b="46939"/>
          <a:stretch/>
        </p:blipFill>
        <p:spPr>
          <a:xfrm>
            <a:off x="6407023" y="3071304"/>
            <a:ext cx="5784977" cy="3002926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5E1D61D4-D56A-4E51-9B14-38B86B2B80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744" t="20680" r="10017" b="50000"/>
          <a:stretch/>
        </p:blipFill>
        <p:spPr>
          <a:xfrm>
            <a:off x="6522248" y="-1"/>
            <a:ext cx="5554526" cy="6788021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E9AB9BF7-F91D-454B-A618-D13723A0A9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744" t="20680" r="10017" b="50000"/>
          <a:stretch/>
        </p:blipFill>
        <p:spPr>
          <a:xfrm>
            <a:off x="0" y="0"/>
            <a:ext cx="6488865" cy="6788021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C94B3839-1230-4846-B501-5DA9BF8D3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449" y="484040"/>
            <a:ext cx="696573" cy="835888"/>
          </a:xfrm>
          <a:prstGeom prst="rect">
            <a:avLst/>
          </a:prstGeom>
        </p:spPr>
      </p:pic>
      <p:sp>
        <p:nvSpPr>
          <p:cNvPr id="4" name="Stačiakampis 3">
            <a:extLst>
              <a:ext uri="{FF2B5EF4-FFF2-40B4-BE49-F238E27FC236}">
                <a16:creationId xmlns:a16="http://schemas.microsoft.com/office/drawing/2014/main" id="{D70C7A69-7683-4412-AD03-F77B61C236F7}"/>
              </a:ext>
            </a:extLst>
          </p:cNvPr>
          <p:cNvSpPr/>
          <p:nvPr/>
        </p:nvSpPr>
        <p:spPr>
          <a:xfrm>
            <a:off x="2520736" y="59879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lt-LT" dirty="0">
                <a:solidFill>
                  <a:schemeClr val="bg1">
                    <a:lumMod val="50000"/>
                  </a:schemeClr>
                </a:solidFill>
              </a:rPr>
              <a:t>2023 m. sausio 5 d.,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lt-LT" dirty="0">
                <a:solidFill>
                  <a:schemeClr val="bg1">
                    <a:lumMod val="50000"/>
                  </a:schemeClr>
                </a:solidFill>
              </a:rPr>
              <a:t> Ukmergė</a:t>
            </a:r>
          </a:p>
        </p:txBody>
      </p:sp>
      <p:sp>
        <p:nvSpPr>
          <p:cNvPr id="12" name="Stačiakampis 11">
            <a:extLst>
              <a:ext uri="{FF2B5EF4-FFF2-40B4-BE49-F238E27FC236}">
                <a16:creationId xmlns:a16="http://schemas.microsoft.com/office/drawing/2014/main" id="{4C1AC104-54F4-475A-B0D5-DB65EC68D297}"/>
              </a:ext>
            </a:extLst>
          </p:cNvPr>
          <p:cNvSpPr/>
          <p:nvPr/>
        </p:nvSpPr>
        <p:spPr>
          <a:xfrm>
            <a:off x="8515657" y="5843637"/>
            <a:ext cx="3503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200" dirty="0">
                <a:solidFill>
                  <a:schemeClr val="bg1">
                    <a:lumMod val="50000"/>
                  </a:schemeClr>
                </a:solidFill>
              </a:rPr>
              <a:t>Ukmergės rajono savivaldybės administracijos tarpinstitucinio bendradarbiavimo koordinatorė Edita Balžekienė</a:t>
            </a:r>
          </a:p>
        </p:txBody>
      </p:sp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37646ADB-4DA5-485A-8749-3F97ABEEE0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05" t="22117" r="14745" b="50000"/>
          <a:stretch/>
        </p:blipFill>
        <p:spPr>
          <a:xfrm>
            <a:off x="1397795" y="1803968"/>
            <a:ext cx="8977357" cy="2503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8614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ABF7241-77FB-4F72-81AC-E60C72F4D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947" y="140860"/>
            <a:ext cx="9730107" cy="1151703"/>
          </a:xfrm>
        </p:spPr>
        <p:txBody>
          <a:bodyPr>
            <a:normAutofit/>
          </a:bodyPr>
          <a:lstStyle/>
          <a:p>
            <a:pPr algn="ctr"/>
            <a:r>
              <a:rPr lang="lt-LT" sz="3600" dirty="0">
                <a:solidFill>
                  <a:schemeClr val="accent2">
                    <a:lumMod val="75000"/>
                  </a:schemeClr>
                </a:solidFill>
              </a:rPr>
              <a:t>TYRIMO METODIKA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0BC18-17FC-414C-846A-B8F579890216}"/>
              </a:ext>
            </a:extLst>
          </p:cNvPr>
          <p:cNvSpPr/>
          <p:nvPr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3035DC-E60F-446B-9CBA-29348F039A7C}"/>
              </a:ext>
            </a:extLst>
          </p:cNvPr>
          <p:cNvGrpSpPr/>
          <p:nvPr/>
        </p:nvGrpSpPr>
        <p:grpSpPr>
          <a:xfrm>
            <a:off x="632634" y="1173995"/>
            <a:ext cx="11060645" cy="4510009"/>
            <a:chOff x="565677" y="1376045"/>
            <a:chExt cx="11060645" cy="451000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9DE2CF1-C3F5-46F2-8F57-46D9E4D66616}"/>
                </a:ext>
              </a:extLst>
            </p:cNvPr>
            <p:cNvGrpSpPr/>
            <p:nvPr/>
          </p:nvGrpSpPr>
          <p:grpSpPr>
            <a:xfrm>
              <a:off x="565679" y="1376045"/>
              <a:ext cx="11060643" cy="2136437"/>
              <a:chOff x="496948" y="1461106"/>
              <a:chExt cx="11060643" cy="2136437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9BF1CEF7-4B4F-4E58-A769-93FB13BC99C7}"/>
                  </a:ext>
                </a:extLst>
              </p:cNvPr>
              <p:cNvSpPr/>
              <p:nvPr/>
            </p:nvSpPr>
            <p:spPr>
              <a:xfrm>
                <a:off x="496948" y="1461106"/>
                <a:ext cx="2671554" cy="2136437"/>
              </a:xfrm>
              <a:prstGeom prst="roundRect">
                <a:avLst>
                  <a:gd name="adj" fmla="val 55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76300" dist="279400" dir="5400000" sx="99000" sy="99000" algn="t" rotWithShape="0">
                  <a:srgbClr val="221B43">
                    <a:alpha val="1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8F8E52E9-8BC6-4ED2-9961-31DA67F32847}"/>
                  </a:ext>
                </a:extLst>
              </p:cNvPr>
              <p:cNvSpPr/>
              <p:nvPr/>
            </p:nvSpPr>
            <p:spPr>
              <a:xfrm>
                <a:off x="3293311" y="1461106"/>
                <a:ext cx="2671554" cy="2136437"/>
              </a:xfrm>
              <a:prstGeom prst="roundRect">
                <a:avLst>
                  <a:gd name="adj" fmla="val 55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76300" dist="279400" dir="5400000" sx="99000" sy="99000" algn="t" rotWithShape="0">
                  <a:srgbClr val="221B43">
                    <a:alpha val="1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9465D109-EFB6-42F2-BB47-B078D378F11F}"/>
                  </a:ext>
                </a:extLst>
              </p:cNvPr>
              <p:cNvSpPr/>
              <p:nvPr/>
            </p:nvSpPr>
            <p:spPr>
              <a:xfrm>
                <a:off x="6089674" y="1461106"/>
                <a:ext cx="2671554" cy="2136437"/>
              </a:xfrm>
              <a:prstGeom prst="roundRect">
                <a:avLst>
                  <a:gd name="adj" fmla="val 55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76300" dist="279400" dir="5400000" sx="99000" sy="99000" algn="t" rotWithShape="0">
                  <a:srgbClr val="221B43">
                    <a:alpha val="1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D1C03969-32D5-4325-AEAF-9EA53E0336DB}"/>
                  </a:ext>
                </a:extLst>
              </p:cNvPr>
              <p:cNvSpPr/>
              <p:nvPr/>
            </p:nvSpPr>
            <p:spPr>
              <a:xfrm>
                <a:off x="8886037" y="1461106"/>
                <a:ext cx="2671554" cy="2136437"/>
              </a:xfrm>
              <a:prstGeom prst="roundRect">
                <a:avLst>
                  <a:gd name="adj" fmla="val 55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76300" dist="279400" dir="5400000" sx="99000" sy="99000" algn="t" rotWithShape="0">
                  <a:srgbClr val="221B43">
                    <a:alpha val="1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FE3F4EF-6621-46F9-A734-2E778A8EE54E}"/>
                </a:ext>
              </a:extLst>
            </p:cNvPr>
            <p:cNvGrpSpPr/>
            <p:nvPr/>
          </p:nvGrpSpPr>
          <p:grpSpPr>
            <a:xfrm>
              <a:off x="565677" y="3640779"/>
              <a:ext cx="11060643" cy="2245275"/>
              <a:chOff x="496948" y="1461106"/>
              <a:chExt cx="11060643" cy="2245275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F4F38E79-2002-4375-94B9-BF34C3A9DC51}"/>
                  </a:ext>
                </a:extLst>
              </p:cNvPr>
              <p:cNvSpPr/>
              <p:nvPr/>
            </p:nvSpPr>
            <p:spPr>
              <a:xfrm>
                <a:off x="496948" y="1461106"/>
                <a:ext cx="2671554" cy="2245275"/>
              </a:xfrm>
              <a:prstGeom prst="roundRect">
                <a:avLst>
                  <a:gd name="adj" fmla="val 55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76300" dist="279400" dir="5400000" sx="99000" sy="99000" algn="t" rotWithShape="0">
                  <a:srgbClr val="221B43">
                    <a:alpha val="1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527EEF7B-F712-47B6-909D-4F78C6E79D5B}"/>
                  </a:ext>
                </a:extLst>
              </p:cNvPr>
              <p:cNvSpPr/>
              <p:nvPr/>
            </p:nvSpPr>
            <p:spPr>
              <a:xfrm>
                <a:off x="3293311" y="1461106"/>
                <a:ext cx="2671554" cy="2245275"/>
              </a:xfrm>
              <a:prstGeom prst="roundRect">
                <a:avLst>
                  <a:gd name="adj" fmla="val 55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76300" dist="279400" dir="5400000" sx="99000" sy="99000" algn="t" rotWithShape="0">
                  <a:srgbClr val="221B43">
                    <a:alpha val="1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83B27076-FA3D-4342-811E-C0793A0C0CB2}"/>
                  </a:ext>
                </a:extLst>
              </p:cNvPr>
              <p:cNvSpPr/>
              <p:nvPr/>
            </p:nvSpPr>
            <p:spPr>
              <a:xfrm>
                <a:off x="6089674" y="1461106"/>
                <a:ext cx="2671554" cy="2245275"/>
              </a:xfrm>
              <a:prstGeom prst="roundRect">
                <a:avLst>
                  <a:gd name="adj" fmla="val 55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76300" dist="279400" dir="5400000" sx="99000" sy="99000" algn="t" rotWithShape="0">
                  <a:srgbClr val="221B43">
                    <a:alpha val="1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E35CAB93-3239-481F-9925-6B22E6EE7C16}"/>
                  </a:ext>
                </a:extLst>
              </p:cNvPr>
              <p:cNvSpPr/>
              <p:nvPr/>
            </p:nvSpPr>
            <p:spPr>
              <a:xfrm>
                <a:off x="8886037" y="1461106"/>
                <a:ext cx="2671554" cy="2245275"/>
              </a:xfrm>
              <a:prstGeom prst="roundRect">
                <a:avLst>
                  <a:gd name="adj" fmla="val 55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876300" dist="279400" dir="5400000" sx="99000" sy="99000" algn="t" rotWithShape="0">
                  <a:srgbClr val="221B43">
                    <a:alpha val="1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8A801D5-CC84-4862-A41D-E01D2E0A2E6D}"/>
                </a:ext>
              </a:extLst>
            </p:cNvPr>
            <p:cNvGrpSpPr/>
            <p:nvPr/>
          </p:nvGrpSpPr>
          <p:grpSpPr>
            <a:xfrm>
              <a:off x="1686721" y="1532386"/>
              <a:ext cx="460247" cy="460247"/>
              <a:chOff x="2107988" y="1326018"/>
              <a:chExt cx="714016" cy="714016"/>
            </a:xfrm>
          </p:grpSpPr>
          <p:pic>
            <p:nvPicPr>
              <p:cNvPr id="76" name="Graphic 75">
                <a:extLst>
                  <a:ext uri="{FF2B5EF4-FFF2-40B4-BE49-F238E27FC236}">
                    <a16:creationId xmlns:a16="http://schemas.microsoft.com/office/drawing/2014/main" id="{654183AE-03C9-4EB2-BA91-5013BA12D3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297404" y="1514665"/>
                <a:ext cx="353235" cy="353235"/>
              </a:xfrm>
              <a:prstGeom prst="rect">
                <a:avLst/>
              </a:prstGeom>
            </p:spPr>
          </p:pic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D499E94E-41A9-49E4-8A71-F88B26945BEB}"/>
                  </a:ext>
                </a:extLst>
              </p:cNvPr>
              <p:cNvSpPr/>
              <p:nvPr/>
            </p:nvSpPr>
            <p:spPr>
              <a:xfrm>
                <a:off x="2107988" y="1326018"/>
                <a:ext cx="714016" cy="714016"/>
              </a:xfrm>
              <a:prstGeom prst="ellipse">
                <a:avLst/>
              </a:prstGeom>
              <a:noFill/>
              <a:ln>
                <a:solidFill>
                  <a:srgbClr val="1AB1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t-LT" dirty="0"/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CD6360B-88F3-4BA6-BA6F-0F74D7A831A4}"/>
                </a:ext>
              </a:extLst>
            </p:cNvPr>
            <p:cNvSpPr txBox="1"/>
            <p:nvPr/>
          </p:nvSpPr>
          <p:spPr>
            <a:xfrm>
              <a:off x="744277" y="2054622"/>
              <a:ext cx="234979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lt-LT" sz="1200" dirty="0">
                  <a:solidFill>
                    <a:srgbClr val="004B50"/>
                  </a:solidFill>
                </a:rPr>
                <a:t>LAIKAS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3A68C0B-3EA4-4BB9-A5EC-186C653D283A}"/>
                </a:ext>
              </a:extLst>
            </p:cNvPr>
            <p:cNvSpPr txBox="1"/>
            <p:nvPr/>
          </p:nvSpPr>
          <p:spPr>
            <a:xfrm>
              <a:off x="744278" y="2321531"/>
              <a:ext cx="234979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lt-LT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2022 12 13 – 12 30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9CCE8D7-A3BF-40ED-96BF-0DCA8A497490}"/>
                </a:ext>
              </a:extLst>
            </p:cNvPr>
            <p:cNvSpPr/>
            <p:nvPr/>
          </p:nvSpPr>
          <p:spPr>
            <a:xfrm>
              <a:off x="4467693" y="1526361"/>
              <a:ext cx="460247" cy="460247"/>
            </a:xfrm>
            <a:prstGeom prst="ellipse">
              <a:avLst/>
            </a:prstGeom>
            <a:noFill/>
            <a:ln>
              <a:solidFill>
                <a:srgbClr val="1AB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660EFB3D-6D33-4040-B45A-C9989C94F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75648" y="1629526"/>
              <a:ext cx="244336" cy="244336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B7192C7-6E95-4825-953E-83EA8F55323F}"/>
                </a:ext>
              </a:extLst>
            </p:cNvPr>
            <p:cNvSpPr txBox="1"/>
            <p:nvPr/>
          </p:nvSpPr>
          <p:spPr>
            <a:xfrm>
              <a:off x="3560132" y="2054621"/>
              <a:ext cx="227536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lt-LT" sz="1200" dirty="0">
                  <a:solidFill>
                    <a:srgbClr val="004B50"/>
                  </a:solidFill>
                </a:rPr>
                <a:t>TIKSLAS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22ABD5F-7092-48D8-B7DF-E840D8B62A9D}"/>
                </a:ext>
              </a:extLst>
            </p:cNvPr>
            <p:cNvSpPr txBox="1"/>
            <p:nvPr/>
          </p:nvSpPr>
          <p:spPr>
            <a:xfrm>
              <a:off x="3433618" y="2320356"/>
              <a:ext cx="25283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lt-LT"/>
              </a:defPPr>
              <a:lvl1pPr algn="ctr">
                <a:defRPr sz="1400"/>
              </a:lvl1pPr>
            </a:lstStyle>
            <a:p>
              <a:r>
                <a:rPr lang="lt-LT" sz="1200" dirty="0">
                  <a:solidFill>
                    <a:srgbClr val="727272"/>
                  </a:solidFill>
                </a:rPr>
                <a:t>Išsiaiškinti Ukmergės rajono savivaldybės gyventojų nuomonę apie Savivaldybėje teikiamų paslaugų prieinamumą ir kokybę. </a:t>
              </a: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B0DD0EE-E695-45F1-B923-9F4A6FBA7E3A}"/>
                </a:ext>
              </a:extLst>
            </p:cNvPr>
            <p:cNvSpPr/>
            <p:nvPr/>
          </p:nvSpPr>
          <p:spPr>
            <a:xfrm>
              <a:off x="7264056" y="1523615"/>
              <a:ext cx="460247" cy="460247"/>
            </a:xfrm>
            <a:prstGeom prst="ellipse">
              <a:avLst/>
            </a:prstGeom>
            <a:noFill/>
            <a:ln>
              <a:solidFill>
                <a:srgbClr val="1AB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46EA566-C965-452C-9614-70402D2AFECF}"/>
                </a:ext>
              </a:extLst>
            </p:cNvPr>
            <p:cNvSpPr/>
            <p:nvPr/>
          </p:nvSpPr>
          <p:spPr>
            <a:xfrm>
              <a:off x="10060419" y="1522539"/>
              <a:ext cx="460247" cy="460247"/>
            </a:xfrm>
            <a:prstGeom prst="ellipse">
              <a:avLst/>
            </a:prstGeom>
            <a:noFill/>
            <a:ln>
              <a:solidFill>
                <a:srgbClr val="1AB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6401D51-3FFB-43E7-A1FD-059A2E09E1D5}"/>
                </a:ext>
              </a:extLst>
            </p:cNvPr>
            <p:cNvSpPr/>
            <p:nvPr/>
          </p:nvSpPr>
          <p:spPr>
            <a:xfrm>
              <a:off x="7264056" y="3740271"/>
              <a:ext cx="460247" cy="460247"/>
            </a:xfrm>
            <a:prstGeom prst="ellipse">
              <a:avLst/>
            </a:prstGeom>
            <a:noFill/>
            <a:ln>
              <a:solidFill>
                <a:srgbClr val="1AB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B696D6B-6F71-4CEB-8F59-B8925CDF5937}"/>
                </a:ext>
              </a:extLst>
            </p:cNvPr>
            <p:cNvSpPr/>
            <p:nvPr/>
          </p:nvSpPr>
          <p:spPr>
            <a:xfrm>
              <a:off x="10060419" y="3740247"/>
              <a:ext cx="460247" cy="460247"/>
            </a:xfrm>
            <a:prstGeom prst="ellipse">
              <a:avLst/>
            </a:prstGeom>
            <a:noFill/>
            <a:ln>
              <a:solidFill>
                <a:srgbClr val="1AB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2369592-AC75-42A3-9977-28C260595BC6}"/>
                </a:ext>
              </a:extLst>
            </p:cNvPr>
            <p:cNvSpPr/>
            <p:nvPr/>
          </p:nvSpPr>
          <p:spPr>
            <a:xfrm>
              <a:off x="1671330" y="3739872"/>
              <a:ext cx="460247" cy="460247"/>
            </a:xfrm>
            <a:prstGeom prst="ellipse">
              <a:avLst/>
            </a:prstGeom>
            <a:noFill/>
            <a:ln>
              <a:solidFill>
                <a:srgbClr val="1AB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6DFD68D-8256-47AA-9227-DF27325C4D38}"/>
                </a:ext>
              </a:extLst>
            </p:cNvPr>
            <p:cNvSpPr/>
            <p:nvPr/>
          </p:nvSpPr>
          <p:spPr>
            <a:xfrm>
              <a:off x="4467693" y="3738796"/>
              <a:ext cx="460247" cy="460247"/>
            </a:xfrm>
            <a:prstGeom prst="ellipse">
              <a:avLst/>
            </a:prstGeom>
            <a:noFill/>
            <a:ln>
              <a:solidFill>
                <a:srgbClr val="1AB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25D576B-5DB0-45DF-8DF6-B44275BC45B9}"/>
                </a:ext>
              </a:extLst>
            </p:cNvPr>
            <p:cNvSpPr txBox="1"/>
            <p:nvPr/>
          </p:nvSpPr>
          <p:spPr>
            <a:xfrm>
              <a:off x="6377760" y="2054621"/>
              <a:ext cx="223283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lt-LT" sz="1200" dirty="0">
                  <a:solidFill>
                    <a:srgbClr val="004B50"/>
                  </a:solidFill>
                </a:rPr>
                <a:t>TIKSLINĖ GRUPĖ</a:t>
              </a:r>
            </a:p>
          </p:txBody>
        </p:sp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BF1F5C8E-D5DF-4299-A73F-5AAB62D4B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75251" y="1645663"/>
              <a:ext cx="236014" cy="236014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139BCD5-D2C9-4208-B547-053180E345B5}"/>
                </a:ext>
              </a:extLst>
            </p:cNvPr>
            <p:cNvSpPr txBox="1"/>
            <p:nvPr/>
          </p:nvSpPr>
          <p:spPr>
            <a:xfrm>
              <a:off x="6377760" y="2331620"/>
              <a:ext cx="230904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lt-LT" sz="1200" dirty="0">
                  <a:solidFill>
                    <a:srgbClr val="727272"/>
                  </a:solidFill>
                </a:rPr>
                <a:t>14 m. ir vyresni nuolatiniai Ukmergės rajono savivaldybės gyventojai</a:t>
              </a:r>
              <a:r>
                <a:rPr lang="en-US" sz="1200" dirty="0">
                  <a:solidFill>
                    <a:srgbClr val="727272"/>
                  </a:solidFill>
                </a:rPr>
                <a:t>.</a:t>
              </a:r>
              <a:endParaRPr lang="lt-LT" sz="1200" dirty="0">
                <a:solidFill>
                  <a:srgbClr val="727272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91B7E4B-9975-49A1-8CDE-DB473C8E3EE5}"/>
                </a:ext>
              </a:extLst>
            </p:cNvPr>
            <p:cNvSpPr txBox="1"/>
            <p:nvPr/>
          </p:nvSpPr>
          <p:spPr>
            <a:xfrm>
              <a:off x="9149191" y="2066268"/>
              <a:ext cx="228270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lt-LT" sz="1200" dirty="0">
                  <a:solidFill>
                    <a:srgbClr val="004B50"/>
                  </a:solidFill>
                </a:rPr>
                <a:t>APKLAUSOS METODAS</a:t>
              </a:r>
            </a:p>
          </p:txBody>
        </p:sp>
        <p:pic>
          <p:nvPicPr>
            <p:cNvPr id="96" name="Graphic 95">
              <a:extLst>
                <a:ext uri="{FF2B5EF4-FFF2-40B4-BE49-F238E27FC236}">
                  <a16:creationId xmlns:a16="http://schemas.microsoft.com/office/drawing/2014/main" id="{0F64D867-F8A9-4849-96AA-228B972C2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37233" y="1601151"/>
              <a:ext cx="313874" cy="313874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3B3E82D-DD4F-44F0-9274-A82425D53086}"/>
                </a:ext>
              </a:extLst>
            </p:cNvPr>
            <p:cNvSpPr txBox="1"/>
            <p:nvPr/>
          </p:nvSpPr>
          <p:spPr>
            <a:xfrm>
              <a:off x="1354761" y="4299841"/>
              <a:ext cx="109338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lt-LT" sz="1200" dirty="0">
                  <a:solidFill>
                    <a:srgbClr val="004B50"/>
                  </a:solidFill>
                </a:rPr>
                <a:t>IMTIS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FBD97AD-30E3-4EE0-A0CF-02386BCBC782}"/>
                </a:ext>
              </a:extLst>
            </p:cNvPr>
            <p:cNvSpPr txBox="1"/>
            <p:nvPr/>
          </p:nvSpPr>
          <p:spPr>
            <a:xfrm>
              <a:off x="3777516" y="4297060"/>
              <a:ext cx="184059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lt-LT" sz="1200" dirty="0">
                  <a:solidFill>
                    <a:srgbClr val="004B50"/>
                  </a:solidFill>
                </a:rPr>
                <a:t>ATRANKA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061B49E-37B5-4298-93BA-7F85B85C0B83}"/>
                </a:ext>
              </a:extLst>
            </p:cNvPr>
            <p:cNvSpPr txBox="1"/>
            <p:nvPr/>
          </p:nvSpPr>
          <p:spPr>
            <a:xfrm>
              <a:off x="6248399" y="4309725"/>
              <a:ext cx="251915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lt-LT" sz="1200" dirty="0">
                  <a:solidFill>
                    <a:srgbClr val="004B50"/>
                  </a:solidFill>
                </a:rPr>
                <a:t>LOKACIJA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2A2DCDA-670E-48AA-9798-CA12327AD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75648" y="3821821"/>
              <a:ext cx="294198" cy="294198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B87C6AF8-CED8-4115-AF55-ECD9F20D6E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78895" y="3882395"/>
            <a:ext cx="256940" cy="25694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1CE720C-48CA-45CC-9555-485662FADA3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361197" y="3848001"/>
            <a:ext cx="279885" cy="279885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428F88D8-F9DA-4039-BF5F-EC28EB602AB5}"/>
              </a:ext>
            </a:extLst>
          </p:cNvPr>
          <p:cNvSpPr txBox="1"/>
          <p:nvPr/>
        </p:nvSpPr>
        <p:spPr>
          <a:xfrm>
            <a:off x="9149191" y="4317878"/>
            <a:ext cx="22827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200" dirty="0">
                <a:solidFill>
                  <a:srgbClr val="004B50"/>
                </a:solidFill>
              </a:rPr>
              <a:t>DUOMENŲ ANALIZĖ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3EB05B2-D2BE-4614-AD10-65E50C7FD13C}"/>
              </a:ext>
            </a:extLst>
          </p:cNvPr>
          <p:cNvSpPr txBox="1"/>
          <p:nvPr/>
        </p:nvSpPr>
        <p:spPr>
          <a:xfrm>
            <a:off x="726555" y="4610389"/>
            <a:ext cx="23497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lt-LT"/>
            </a:defPPr>
            <a:lvl1pPr algn="ctr">
              <a:defRPr sz="1400"/>
            </a:lvl1pPr>
          </a:lstStyle>
          <a:p>
            <a:r>
              <a:rPr lang="lt-LT" sz="1200" dirty="0">
                <a:solidFill>
                  <a:srgbClr val="727272"/>
                </a:solidFill>
              </a:rPr>
              <a:t>Tyrimo metu buvo apklausta 419 respondentų.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D747F4-8606-40E8-8C79-A8C2976BAE5F}"/>
              </a:ext>
            </a:extLst>
          </p:cNvPr>
          <p:cNvSpPr txBox="1"/>
          <p:nvPr/>
        </p:nvSpPr>
        <p:spPr>
          <a:xfrm>
            <a:off x="9098867" y="2334507"/>
            <a:ext cx="2378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Kiekybinis metodas: (https://docs.google.com/).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3BC3E1C-F7D3-455B-AC55-3047387A7145}"/>
              </a:ext>
            </a:extLst>
          </p:cNvPr>
          <p:cNvSpPr txBox="1"/>
          <p:nvPr/>
        </p:nvSpPr>
        <p:spPr>
          <a:xfrm>
            <a:off x="3431656" y="4599628"/>
            <a:ext cx="2489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200" dirty="0">
                <a:solidFill>
                  <a:srgbClr val="727272"/>
                </a:solidFill>
              </a:rPr>
              <a:t>Tyrime dalyvavimas buvo laisvanoriškas, tikslinė atranka nebuvo vykdoma.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F1A8B9D3-95DE-425E-AD11-EECFBF5398C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142283" y="3848608"/>
            <a:ext cx="292088" cy="292088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7C45B785-C1FE-4B10-A872-4F665109F593}"/>
              </a:ext>
            </a:extLst>
          </p:cNvPr>
          <p:cNvSpPr txBox="1"/>
          <p:nvPr/>
        </p:nvSpPr>
        <p:spPr>
          <a:xfrm>
            <a:off x="6377761" y="4594231"/>
            <a:ext cx="2232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200" dirty="0">
                <a:solidFill>
                  <a:srgbClr val="727272"/>
                </a:solidFill>
              </a:rPr>
              <a:t>Visa Ukmergės rajono savivaldybės teritorija. 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F1ABB0A-515D-481D-8016-209EED765A90}"/>
              </a:ext>
            </a:extLst>
          </p:cNvPr>
          <p:cNvSpPr txBox="1"/>
          <p:nvPr/>
        </p:nvSpPr>
        <p:spPr>
          <a:xfrm>
            <a:off x="8959316" y="4625601"/>
            <a:ext cx="27963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200" dirty="0">
                <a:solidFill>
                  <a:srgbClr val="727272"/>
                </a:solidFill>
              </a:rPr>
              <a:t>Ataskaitoje pateikiami bendrieji atsakymų pasiskirstymai procentais ir pasiskirstymai pagal socialines-demografines charakteristikas</a:t>
            </a:r>
          </a:p>
        </p:txBody>
      </p:sp>
      <p:pic>
        <p:nvPicPr>
          <p:cNvPr id="48" name="Paveikslėlis 47">
            <a:extLst>
              <a:ext uri="{FF2B5EF4-FFF2-40B4-BE49-F238E27FC236}">
                <a16:creationId xmlns:a16="http://schemas.microsoft.com/office/drawing/2014/main" id="{B8EA7CB0-2292-4DA0-8968-25808A23D7E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4490" t="76491" r="28749" b="17279"/>
          <a:stretch/>
        </p:blipFill>
        <p:spPr>
          <a:xfrm>
            <a:off x="6315356" y="6141343"/>
            <a:ext cx="5701004" cy="4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ABF7241-77FB-4F72-81AC-E60C72F4D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947" y="140860"/>
            <a:ext cx="9730107" cy="1151703"/>
          </a:xfrm>
        </p:spPr>
        <p:txBody>
          <a:bodyPr>
            <a:normAutofit/>
          </a:bodyPr>
          <a:lstStyle/>
          <a:p>
            <a:pPr algn="ctr"/>
            <a:r>
              <a:rPr lang="lt-LT" sz="3600">
                <a:solidFill>
                  <a:schemeClr val="accent2">
                    <a:lumMod val="75000"/>
                  </a:schemeClr>
                </a:solidFill>
              </a:rPr>
              <a:t>RESPONDENTŲ SOCIALINĖS-DEMOGRAFINĖS CHARAKTERISTIKOS (PROC.)</a:t>
            </a:r>
            <a:endParaRPr lang="lt-LT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0BC18-17FC-414C-846A-B8F579890216}"/>
              </a:ext>
            </a:extLst>
          </p:cNvPr>
          <p:cNvSpPr/>
          <p:nvPr/>
        </p:nvSpPr>
        <p:spPr>
          <a:xfrm flipV="1">
            <a:off x="-1" y="6820824"/>
            <a:ext cx="12192001" cy="45719"/>
          </a:xfrm>
          <a:prstGeom prst="rect">
            <a:avLst/>
          </a:prstGeom>
          <a:gradFill>
            <a:gsLst>
              <a:gs pos="40000">
                <a:srgbClr val="1AB1AF"/>
              </a:gs>
              <a:gs pos="59000">
                <a:srgbClr val="C9F7F7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86D0E5B-1E48-4D78-A5F1-D1D424B8BDD6}"/>
              </a:ext>
            </a:extLst>
          </p:cNvPr>
          <p:cNvSpPr/>
          <p:nvPr/>
        </p:nvSpPr>
        <p:spPr>
          <a:xfrm>
            <a:off x="638291" y="1456014"/>
            <a:ext cx="5399187" cy="4625419"/>
          </a:xfrm>
          <a:prstGeom prst="roundRect">
            <a:avLst>
              <a:gd name="adj" fmla="val 5529"/>
            </a:avLst>
          </a:prstGeom>
          <a:solidFill>
            <a:schemeClr val="bg1"/>
          </a:solidFill>
          <a:ln>
            <a:noFill/>
          </a:ln>
          <a:effectLst>
            <a:outerShdw blurRad="876300" dist="279400" dir="5400000" sx="99000" sy="99000" algn="t" rotWithShape="0">
              <a:srgbClr val="221B43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8AB8FFEC-0EFC-42CE-B9A9-5307B6E12A00}"/>
              </a:ext>
            </a:extLst>
          </p:cNvPr>
          <p:cNvSpPr txBox="1">
            <a:spLocks/>
          </p:cNvSpPr>
          <p:nvPr/>
        </p:nvSpPr>
        <p:spPr>
          <a:xfrm>
            <a:off x="2461893" y="1969758"/>
            <a:ext cx="9730107" cy="1151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+mj-cs"/>
              </a:defRPr>
            </a:lvl1pPr>
          </a:lstStyle>
          <a:p>
            <a:endParaRPr lang="lt-L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0540E96-3A88-49E8-8C4B-3860747D2D38}"/>
              </a:ext>
            </a:extLst>
          </p:cNvPr>
          <p:cNvSpPr/>
          <p:nvPr/>
        </p:nvSpPr>
        <p:spPr>
          <a:xfrm>
            <a:off x="6215810" y="1485945"/>
            <a:ext cx="5399187" cy="4625419"/>
          </a:xfrm>
          <a:prstGeom prst="roundRect">
            <a:avLst>
              <a:gd name="adj" fmla="val 5529"/>
            </a:avLst>
          </a:prstGeom>
          <a:solidFill>
            <a:schemeClr val="bg1"/>
          </a:solidFill>
          <a:ln>
            <a:noFill/>
          </a:ln>
          <a:effectLst>
            <a:outerShdw blurRad="876300" dist="279400" dir="5400000" sx="99000" sy="99000" algn="t" rotWithShape="0">
              <a:srgbClr val="221B43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3F00D76-C203-4A0D-92D3-0A0B721E6B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3446682"/>
              </p:ext>
            </p:extLst>
          </p:nvPr>
        </p:nvGraphicFramePr>
        <p:xfrm>
          <a:off x="6803603" y="1616555"/>
          <a:ext cx="5099895" cy="4625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63874AE-3F7B-4147-B397-E51E1E5583FC}"/>
              </a:ext>
            </a:extLst>
          </p:cNvPr>
          <p:cNvSpPr txBox="1"/>
          <p:nvPr/>
        </p:nvSpPr>
        <p:spPr>
          <a:xfrm>
            <a:off x="789225" y="1784264"/>
            <a:ext cx="13740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chemeClr val="accent2"/>
                </a:solidFill>
              </a:rPr>
              <a:t>Lytis</a:t>
            </a:r>
            <a:r>
              <a:rPr lang="en-US" sz="1200" i="1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83269-9D3F-4C9F-8ECA-D11098875837}"/>
              </a:ext>
            </a:extLst>
          </p:cNvPr>
          <p:cNvSpPr txBox="1"/>
          <p:nvPr/>
        </p:nvSpPr>
        <p:spPr>
          <a:xfrm>
            <a:off x="6572473" y="1645765"/>
            <a:ext cx="22987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200" i="1" dirty="0">
                <a:solidFill>
                  <a:schemeClr val="accent2"/>
                </a:solidFill>
              </a:rPr>
              <a:t>Statusas darbo rinkoje:</a:t>
            </a:r>
            <a:endParaRPr lang="en-US" sz="1200" i="1" dirty="0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EF00DA-72A1-40F2-9572-238FB54E62F7}"/>
              </a:ext>
            </a:extLst>
          </p:cNvPr>
          <p:cNvSpPr txBox="1"/>
          <p:nvPr/>
        </p:nvSpPr>
        <p:spPr>
          <a:xfrm>
            <a:off x="6572473" y="3951607"/>
            <a:ext cx="22987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200" i="1" dirty="0">
                <a:solidFill>
                  <a:schemeClr val="accent2"/>
                </a:solidFill>
              </a:rPr>
              <a:t>Gyvenamoji vieta:</a:t>
            </a:r>
            <a:endParaRPr lang="en-US" sz="1200" i="1" dirty="0">
              <a:solidFill>
                <a:schemeClr val="accent2"/>
              </a:solidFill>
            </a:endParaRPr>
          </a:p>
        </p:txBody>
      </p:sp>
      <p:pic>
        <p:nvPicPr>
          <p:cNvPr id="22" name="Paveikslėlis 21">
            <a:extLst>
              <a:ext uri="{FF2B5EF4-FFF2-40B4-BE49-F238E27FC236}">
                <a16:creationId xmlns:a16="http://schemas.microsoft.com/office/drawing/2014/main" id="{045B956C-B53C-4ABE-89C4-9506336E4BA5}"/>
              </a:ext>
            </a:extLst>
          </p:cNvPr>
          <p:cNvPicPr/>
          <p:nvPr/>
        </p:nvPicPr>
        <p:blipFill rotWithShape="1">
          <a:blip r:embed="rId4"/>
          <a:srcRect l="31172" t="45558" r="39297" b="31162"/>
          <a:stretch/>
        </p:blipFill>
        <p:spPr>
          <a:xfrm>
            <a:off x="719766" y="2002022"/>
            <a:ext cx="4080834" cy="17788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4983C16-F857-4256-8FF6-692D8ED5A2D5}"/>
              </a:ext>
            </a:extLst>
          </p:cNvPr>
          <p:cNvSpPr txBox="1"/>
          <p:nvPr/>
        </p:nvSpPr>
        <p:spPr>
          <a:xfrm>
            <a:off x="789225" y="3726163"/>
            <a:ext cx="13740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200" i="1" dirty="0">
                <a:solidFill>
                  <a:schemeClr val="accent2"/>
                </a:solidFill>
              </a:rPr>
              <a:t>Amžius</a:t>
            </a:r>
            <a:r>
              <a:rPr lang="en-US" sz="1200" i="1" dirty="0">
                <a:solidFill>
                  <a:schemeClr val="accent2"/>
                </a:solidFill>
              </a:rPr>
              <a:t>: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05CC8F6E-5864-4C0C-A16D-EB34FC8CC1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36" t="41310" r="35123" b="35413"/>
          <a:stretch/>
        </p:blipFill>
        <p:spPr>
          <a:xfrm>
            <a:off x="997286" y="4195472"/>
            <a:ext cx="4376303" cy="1811033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9369C0A4-3B05-4AE5-8358-2DBD5488AC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40" t="45515" r="29922" b="31218"/>
          <a:stretch/>
        </p:blipFill>
        <p:spPr>
          <a:xfrm>
            <a:off x="6572473" y="2104646"/>
            <a:ext cx="4921788" cy="1792427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C9BB1B94-3F99-4063-9D1B-8B60C02199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37" t="40401" r="35625" b="35955"/>
          <a:stretch/>
        </p:blipFill>
        <p:spPr>
          <a:xfrm>
            <a:off x="6572474" y="4270940"/>
            <a:ext cx="4200302" cy="1805679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DE82D87A-28A2-4AB3-9E38-2AECE125F552}"/>
              </a:ext>
            </a:extLst>
          </p:cNvPr>
          <p:cNvPicPr/>
          <p:nvPr/>
        </p:nvPicPr>
        <p:blipFill rotWithShape="1">
          <a:blip r:embed="rId8"/>
          <a:srcRect l="77848" t="82697" r="13016" b="13968"/>
          <a:stretch/>
        </p:blipFill>
        <p:spPr bwMode="auto">
          <a:xfrm>
            <a:off x="8377719" y="6076965"/>
            <a:ext cx="3488690" cy="716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7971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729DC-5DA1-4AA7-8B94-F3F21F6AC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" y="3837208"/>
            <a:ext cx="12192001" cy="145142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lt-LT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PIRMOJI DALIS (Bendrieji klausimai)</a:t>
            </a:r>
            <a:endParaRPr lang="en-GB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3162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>
            <a:extLst>
              <a:ext uri="{FF2B5EF4-FFF2-40B4-BE49-F238E27FC236}">
                <a16:creationId xmlns:a16="http://schemas.microsoft.com/office/drawing/2014/main" id="{F906C5C8-0C6C-4C82-A2B9-4C23B65EF1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2C525D97-825C-421B-8BD6-B76939039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82E3896-EA5A-4201-8B1B-3C6EE86EA53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495CA5B-CB32-4E20-AEF2-CFF2AA0079A7}"/>
              </a:ext>
            </a:extLst>
          </p:cNvPr>
          <p:cNvPicPr/>
          <p:nvPr/>
        </p:nvPicPr>
        <p:blipFill rotWithShape="1">
          <a:blip r:embed="rId2"/>
          <a:srcRect l="78216" t="83149" r="12676" b="14496"/>
          <a:stretch/>
        </p:blipFill>
        <p:spPr bwMode="auto">
          <a:xfrm>
            <a:off x="9681412" y="6131587"/>
            <a:ext cx="2090290" cy="342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9904013A-9C7C-4641-B369-010144AAF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1108509"/>
              </p:ext>
            </p:extLst>
          </p:nvPr>
        </p:nvGraphicFramePr>
        <p:xfrm>
          <a:off x="420298" y="365125"/>
          <a:ext cx="11588621" cy="5923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4591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>
            <a:extLst>
              <a:ext uri="{FF2B5EF4-FFF2-40B4-BE49-F238E27FC236}">
                <a16:creationId xmlns:a16="http://schemas.microsoft.com/office/drawing/2014/main" id="{F906C5C8-0C6C-4C82-A2B9-4C23B65EF1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2C525D97-825C-421B-8BD6-B76939039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82E3896-EA5A-4201-8B1B-3C6EE86EA53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495CA5B-CB32-4E20-AEF2-CFF2AA0079A7}"/>
              </a:ext>
            </a:extLst>
          </p:cNvPr>
          <p:cNvPicPr/>
          <p:nvPr/>
        </p:nvPicPr>
        <p:blipFill rotWithShape="1">
          <a:blip r:embed="rId2"/>
          <a:srcRect l="78216" t="83149" r="12676" b="14496"/>
          <a:stretch/>
        </p:blipFill>
        <p:spPr bwMode="auto">
          <a:xfrm>
            <a:off x="9681412" y="6131587"/>
            <a:ext cx="2090290" cy="342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3762733-9974-4796-A2D8-E937221FE3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0660133"/>
              </p:ext>
            </p:extLst>
          </p:nvPr>
        </p:nvGraphicFramePr>
        <p:xfrm>
          <a:off x="450912" y="365125"/>
          <a:ext cx="11320790" cy="6108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39361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729DC-5DA1-4AA7-8B94-F3F21F6AC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3875308"/>
            <a:ext cx="12192001" cy="145142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lt-LT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ANTROJI DALIS (Sveikatos paslaugų kokybė ir prieinamumas)</a:t>
            </a:r>
            <a:endParaRPr lang="en-GB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0279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>
            <a:extLst>
              <a:ext uri="{FF2B5EF4-FFF2-40B4-BE49-F238E27FC236}">
                <a16:creationId xmlns:a16="http://schemas.microsoft.com/office/drawing/2014/main" id="{F906C5C8-0C6C-4C82-A2B9-4C23B65EF1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2C525D97-825C-421B-8BD6-B76939039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82E3896-EA5A-4201-8B1B-3C6EE86EA53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495CA5B-CB32-4E20-AEF2-CFF2AA0079A7}"/>
              </a:ext>
            </a:extLst>
          </p:cNvPr>
          <p:cNvPicPr/>
          <p:nvPr/>
        </p:nvPicPr>
        <p:blipFill rotWithShape="1">
          <a:blip r:embed="rId2"/>
          <a:srcRect l="78216" t="83149" r="12676" b="14496"/>
          <a:stretch/>
        </p:blipFill>
        <p:spPr bwMode="auto">
          <a:xfrm>
            <a:off x="9681412" y="6131587"/>
            <a:ext cx="2090290" cy="342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DAB647E-007F-48CE-857E-7694D80422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6125488"/>
              </p:ext>
            </p:extLst>
          </p:nvPr>
        </p:nvGraphicFramePr>
        <p:xfrm>
          <a:off x="420298" y="295275"/>
          <a:ext cx="11351404" cy="593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61334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565B"/>
      </a:accent1>
      <a:accent2>
        <a:srgbClr val="1AB1AF"/>
      </a:accent2>
      <a:accent3>
        <a:srgbClr val="00D0D3"/>
      </a:accent3>
      <a:accent4>
        <a:srgbClr val="CCCCCC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pinter">
      <a:majorFont>
        <a:latin typeface="Microsoft YaHei UI Light"/>
        <a:ea typeface=""/>
        <a:cs typeface=""/>
      </a:majorFont>
      <a:minorFont>
        <a:latin typeface="Microsoft YaHei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565B"/>
      </a:accent1>
      <a:accent2>
        <a:srgbClr val="1AB1AF"/>
      </a:accent2>
      <a:accent3>
        <a:srgbClr val="00D0D3"/>
      </a:accent3>
      <a:accent4>
        <a:srgbClr val="CCCCCC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pinter">
      <a:majorFont>
        <a:latin typeface="Microsoft YaHei UI Light"/>
        <a:ea typeface=""/>
        <a:cs typeface=""/>
      </a:majorFont>
      <a:minorFont>
        <a:latin typeface="Microsoft YaHei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565B"/>
      </a:accent1>
      <a:accent2>
        <a:srgbClr val="1AB1AF"/>
      </a:accent2>
      <a:accent3>
        <a:srgbClr val="00D0D3"/>
      </a:accent3>
      <a:accent4>
        <a:srgbClr val="CCCCCC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pinter">
      <a:majorFont>
        <a:latin typeface="Microsoft YaHei UI Light"/>
        <a:ea typeface=""/>
        <a:cs typeface=""/>
      </a:majorFont>
      <a:minorFont>
        <a:latin typeface="Microsoft YaHei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565B"/>
      </a:accent1>
      <a:accent2>
        <a:srgbClr val="1AB1AF"/>
      </a:accent2>
      <a:accent3>
        <a:srgbClr val="00D0D3"/>
      </a:accent3>
      <a:accent4>
        <a:srgbClr val="CCCCCC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pinter">
      <a:majorFont>
        <a:latin typeface="Microsoft YaHei UI Light"/>
        <a:ea typeface=""/>
        <a:cs typeface=""/>
      </a:majorFont>
      <a:minorFont>
        <a:latin typeface="Microsoft YaHei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565B"/>
      </a:accent1>
      <a:accent2>
        <a:srgbClr val="1AB1AF"/>
      </a:accent2>
      <a:accent3>
        <a:srgbClr val="00D0D3"/>
      </a:accent3>
      <a:accent4>
        <a:srgbClr val="CCCCCC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pinter">
      <a:majorFont>
        <a:latin typeface="Microsoft YaHei UI Light"/>
        <a:ea typeface=""/>
        <a:cs typeface=""/>
      </a:majorFont>
      <a:minorFont>
        <a:latin typeface="Microsoft YaHei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565B"/>
      </a:accent1>
      <a:accent2>
        <a:srgbClr val="1AB1AF"/>
      </a:accent2>
      <a:accent3>
        <a:srgbClr val="00D0D3"/>
      </a:accent3>
      <a:accent4>
        <a:srgbClr val="CCCCCC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pinter">
      <a:majorFont>
        <a:latin typeface="Microsoft YaHei UI Light"/>
        <a:ea typeface=""/>
        <a:cs typeface=""/>
      </a:majorFont>
      <a:minorFont>
        <a:latin typeface="Microsoft YaHei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565B"/>
      </a:accent1>
      <a:accent2>
        <a:srgbClr val="1AB1AF"/>
      </a:accent2>
      <a:accent3>
        <a:srgbClr val="00D0D3"/>
      </a:accent3>
      <a:accent4>
        <a:srgbClr val="CCCCCC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pinter">
      <a:majorFont>
        <a:latin typeface="Microsoft YaHei UI Light"/>
        <a:ea typeface=""/>
        <a:cs typeface=""/>
      </a:majorFont>
      <a:minorFont>
        <a:latin typeface="Microsoft YaHei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12993</TotalTime>
  <Words>1178</Words>
  <Application>Microsoft Office PowerPoint</Application>
  <PresentationFormat>Plačiaekranė</PresentationFormat>
  <Paragraphs>126</Paragraphs>
  <Slides>22</Slides>
  <Notes>10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7</vt:i4>
      </vt:variant>
      <vt:variant>
        <vt:lpstr>Skaidrių pavadinimai</vt:lpstr>
      </vt:variant>
      <vt:variant>
        <vt:i4>22</vt:i4>
      </vt:variant>
    </vt:vector>
  </HeadingPairs>
  <TitlesOfParts>
    <vt:vector size="34" baseType="lpstr">
      <vt:lpstr>Yu Gothic UI Semilight</vt:lpstr>
      <vt:lpstr>Microsoft YaHei UI Light</vt:lpstr>
      <vt:lpstr>Arial</vt:lpstr>
      <vt:lpstr>Calibri</vt:lpstr>
      <vt:lpstr>Open Sans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anketą “</vt:lpstr>
      <vt:lpstr>„PowerPoint“ pateiktis</vt:lpstr>
      <vt:lpstr>TYRIMO METODIKA</vt:lpstr>
      <vt:lpstr>RESPONDENTŲ SOCIALINĖS-DEMOGRAFINĖS CHARAKTERISTIKOS (PROC.)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IŠVADOS</vt:lpstr>
      <vt:lpstr>anketą 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Remigijus</dc:creator>
  <cp:lastModifiedBy>Jokūbas Balžekas</cp:lastModifiedBy>
  <cp:revision>1162</cp:revision>
  <cp:lastPrinted>2017-11-30T14:44:13Z</cp:lastPrinted>
  <dcterms:created xsi:type="dcterms:W3CDTF">2016-10-12T19:46:29Z</dcterms:created>
  <dcterms:modified xsi:type="dcterms:W3CDTF">2023-01-05T10:04:29Z</dcterms:modified>
</cp:coreProperties>
</file>