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259" r:id="rId5"/>
    <p:sldId id="260" r:id="rId6"/>
    <p:sldId id="261" r:id="rId7"/>
    <p:sldId id="262" r:id="rId8"/>
    <p:sldId id="263" r:id="rId9"/>
    <p:sldId id="264" r:id="rId10"/>
    <p:sldId id="282" r:id="rId11"/>
    <p:sldId id="283" r:id="rId12"/>
    <p:sldId id="285" r:id="rId13"/>
    <p:sldId id="284" r:id="rId14"/>
    <p:sldId id="286" r:id="rId15"/>
    <p:sldId id="292" r:id="rId16"/>
    <p:sldId id="288" r:id="rId17"/>
    <p:sldId id="289" r:id="rId18"/>
    <p:sldId id="293" r:id="rId19"/>
    <p:sldId id="291" r:id="rId20"/>
    <p:sldId id="290" r:id="rId21"/>
    <p:sldId id="265" r:id="rId22"/>
    <p:sldId id="294" r:id="rId23"/>
    <p:sldId id="295" r:id="rId24"/>
    <p:sldId id="296" r:id="rId25"/>
    <p:sldId id="266" r:id="rId26"/>
    <p:sldId id="272" r:id="rId27"/>
    <p:sldId id="309" r:id="rId28"/>
    <p:sldId id="267" r:id="rId29"/>
    <p:sldId id="298" r:id="rId30"/>
    <p:sldId id="301" r:id="rId31"/>
    <p:sldId id="269" r:id="rId32"/>
    <p:sldId id="312" r:id="rId33"/>
    <p:sldId id="303" r:id="rId34"/>
    <p:sldId id="304" r:id="rId35"/>
    <p:sldId id="300" r:id="rId36"/>
    <p:sldId id="299" r:id="rId37"/>
    <p:sldId id="308" r:id="rId38"/>
    <p:sldId id="273" r:id="rId39"/>
    <p:sldId id="274" r:id="rId40"/>
    <p:sldId id="305" r:id="rId41"/>
    <p:sldId id="306" r:id="rId42"/>
    <p:sldId id="311" r:id="rId43"/>
    <p:sldId id="307" r:id="rId44"/>
    <p:sldId id="278" r:id="rId45"/>
    <p:sldId id="279" r:id="rId46"/>
    <p:sldId id="280" r:id="rId47"/>
    <p:sldId id="313" r:id="rId48"/>
    <p:sldId id="281" r:id="rId49"/>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5" d="100"/>
          <a:sy n="85" d="100"/>
        </p:scale>
        <p:origin x="49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lt-LT" dirty="0">
                <a:latin typeface="Times New Roman" panose="02020603050405020304" pitchFamily="18" charset="0"/>
                <a:cs typeface="Times New Roman" panose="02020603050405020304" pitchFamily="18" charset="0"/>
              </a:rPr>
              <a:t>Gyventojai 2022-2026 m</a:t>
            </a:r>
            <a:r>
              <a:rPr lang="lt-LT" dirty="0"/>
              <a:t>.</a:t>
            </a:r>
          </a:p>
        </c:rich>
      </c:tx>
      <c:layout>
        <c:manualLayout>
          <c:xMode val="edge"/>
          <c:yMode val="edge"/>
          <c:x val="0.26409031129173371"/>
          <c:y val="9.5958005249343857E-3"/>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lt-LT"/>
        </a:p>
      </c:txPr>
    </c:title>
    <c:autoTitleDeleted val="0"/>
    <c:plotArea>
      <c:layout>
        <c:manualLayout>
          <c:layoutTarget val="inner"/>
          <c:xMode val="edge"/>
          <c:yMode val="edge"/>
          <c:x val="0.13575079430860615"/>
          <c:y val="7.6445694288213975E-2"/>
          <c:w val="0.8244859629232737"/>
          <c:h val="0.75975709470632524"/>
        </c:manualLayout>
      </c:layout>
      <c:barChart>
        <c:barDir val="col"/>
        <c:grouping val="clustered"/>
        <c:varyColors val="0"/>
        <c:ser>
          <c:idx val="0"/>
          <c:order val="0"/>
          <c:tx>
            <c:strRef>
              <c:f>Lapas1!$B$1</c:f>
              <c:strCache>
                <c:ptCount val="1"/>
                <c:pt idx="0">
                  <c:v>vyrų</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Lapas1!$A$2:$A$6</c:f>
              <c:numCache>
                <c:formatCode>m/d/yyyy</c:formatCode>
                <c:ptCount val="5"/>
                <c:pt idx="0">
                  <c:v>46023</c:v>
                </c:pt>
                <c:pt idx="1">
                  <c:v>45658</c:v>
                </c:pt>
                <c:pt idx="2">
                  <c:v>45292</c:v>
                </c:pt>
                <c:pt idx="3">
                  <c:v>44927</c:v>
                </c:pt>
                <c:pt idx="4">
                  <c:v>44562</c:v>
                </c:pt>
              </c:numCache>
            </c:numRef>
          </c:cat>
          <c:val>
            <c:numRef>
              <c:f>Lapas1!$B$2:$B$6</c:f>
              <c:numCache>
                <c:formatCode>General</c:formatCode>
                <c:ptCount val="5"/>
                <c:pt idx="0">
                  <c:v>533</c:v>
                </c:pt>
                <c:pt idx="1">
                  <c:v>550</c:v>
                </c:pt>
                <c:pt idx="2">
                  <c:v>541</c:v>
                </c:pt>
                <c:pt idx="3">
                  <c:v>548</c:v>
                </c:pt>
                <c:pt idx="4">
                  <c:v>530</c:v>
                </c:pt>
              </c:numCache>
            </c:numRef>
          </c:val>
          <c:extLst>
            <c:ext xmlns:c16="http://schemas.microsoft.com/office/drawing/2014/chart" uri="{C3380CC4-5D6E-409C-BE32-E72D297353CC}">
              <c16:uniqueId val="{00000000-73B1-4EA9-BB22-D22DF1AD96ED}"/>
            </c:ext>
          </c:extLst>
        </c:ser>
        <c:ser>
          <c:idx val="1"/>
          <c:order val="1"/>
          <c:tx>
            <c:strRef>
              <c:f>Lapas1!$C$1</c:f>
              <c:strCache>
                <c:ptCount val="1"/>
                <c:pt idx="0">
                  <c:v>moterų</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Lapas1!$A$2:$A$6</c:f>
              <c:numCache>
                <c:formatCode>m/d/yyyy</c:formatCode>
                <c:ptCount val="5"/>
                <c:pt idx="0">
                  <c:v>46023</c:v>
                </c:pt>
                <c:pt idx="1">
                  <c:v>45658</c:v>
                </c:pt>
                <c:pt idx="2">
                  <c:v>45292</c:v>
                </c:pt>
                <c:pt idx="3">
                  <c:v>44927</c:v>
                </c:pt>
                <c:pt idx="4">
                  <c:v>44562</c:v>
                </c:pt>
              </c:numCache>
            </c:numRef>
          </c:cat>
          <c:val>
            <c:numRef>
              <c:f>Lapas1!$C$2:$C$6</c:f>
              <c:numCache>
                <c:formatCode>General</c:formatCode>
                <c:ptCount val="5"/>
                <c:pt idx="0">
                  <c:v>493</c:v>
                </c:pt>
                <c:pt idx="1">
                  <c:v>490</c:v>
                </c:pt>
                <c:pt idx="2">
                  <c:v>487</c:v>
                </c:pt>
                <c:pt idx="3">
                  <c:v>500</c:v>
                </c:pt>
                <c:pt idx="4">
                  <c:v>487</c:v>
                </c:pt>
              </c:numCache>
            </c:numRef>
          </c:val>
          <c:extLst>
            <c:ext xmlns:c16="http://schemas.microsoft.com/office/drawing/2014/chart" uri="{C3380CC4-5D6E-409C-BE32-E72D297353CC}">
              <c16:uniqueId val="{00000001-73B1-4EA9-BB22-D22DF1AD96ED}"/>
            </c:ext>
          </c:extLst>
        </c:ser>
        <c:dLbls>
          <c:dLblPos val="outEnd"/>
          <c:showLegendKey val="0"/>
          <c:showVal val="1"/>
          <c:showCatName val="0"/>
          <c:showSerName val="0"/>
          <c:showPercent val="0"/>
          <c:showBubbleSize val="0"/>
        </c:dLbls>
        <c:gapWidth val="100"/>
        <c:axId val="424732384"/>
        <c:axId val="424740544"/>
      </c:barChart>
      <c:lineChart>
        <c:grouping val="standard"/>
        <c:varyColors val="0"/>
        <c:ser>
          <c:idx val="2"/>
          <c:order val="2"/>
          <c:tx>
            <c:strRef>
              <c:f>Lapas1!$D$1</c:f>
              <c:strCache>
                <c:ptCount val="1"/>
                <c:pt idx="0">
                  <c:v>iš viso gyventojų</c:v>
                </c:pt>
              </c:strCache>
            </c:strRef>
          </c:tx>
          <c:spPr>
            <a:ln w="31750"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Lapas1!$A$2:$A$6</c:f>
              <c:numCache>
                <c:formatCode>m/d/yyyy</c:formatCode>
                <c:ptCount val="5"/>
                <c:pt idx="0">
                  <c:v>46023</c:v>
                </c:pt>
                <c:pt idx="1">
                  <c:v>45658</c:v>
                </c:pt>
                <c:pt idx="2">
                  <c:v>45292</c:v>
                </c:pt>
                <c:pt idx="3">
                  <c:v>44927</c:v>
                </c:pt>
                <c:pt idx="4">
                  <c:v>44562</c:v>
                </c:pt>
              </c:numCache>
            </c:numRef>
          </c:cat>
          <c:val>
            <c:numRef>
              <c:f>Lapas1!$D$2:$D$6</c:f>
              <c:numCache>
                <c:formatCode>General</c:formatCode>
                <c:ptCount val="5"/>
                <c:pt idx="0">
                  <c:v>1026</c:v>
                </c:pt>
                <c:pt idx="1">
                  <c:v>1040</c:v>
                </c:pt>
                <c:pt idx="2">
                  <c:v>1028</c:v>
                </c:pt>
                <c:pt idx="3">
                  <c:v>1048</c:v>
                </c:pt>
                <c:pt idx="4">
                  <c:v>1017</c:v>
                </c:pt>
              </c:numCache>
            </c:numRef>
          </c:val>
          <c:smooth val="0"/>
          <c:extLst>
            <c:ext xmlns:c16="http://schemas.microsoft.com/office/drawing/2014/chart" uri="{C3380CC4-5D6E-409C-BE32-E72D297353CC}">
              <c16:uniqueId val="{00000002-73B1-4EA9-BB22-D22DF1AD96ED}"/>
            </c:ext>
          </c:extLst>
        </c:ser>
        <c:dLbls>
          <c:showLegendKey val="0"/>
          <c:showVal val="0"/>
          <c:showCatName val="0"/>
          <c:showSerName val="0"/>
          <c:showPercent val="0"/>
          <c:showBubbleSize val="0"/>
        </c:dLbls>
        <c:marker val="1"/>
        <c:smooth val="0"/>
        <c:axId val="424732384"/>
        <c:axId val="424740544"/>
      </c:lineChart>
      <c:dateAx>
        <c:axId val="424732384"/>
        <c:scaling>
          <c:orientation val="minMax"/>
        </c:scaling>
        <c:delete val="0"/>
        <c:axPos val="b"/>
        <c:numFmt formatCode="m/d/yyyy"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lt-LT"/>
          </a:p>
        </c:txPr>
        <c:crossAx val="424740544"/>
        <c:crosses val="autoZero"/>
        <c:auto val="1"/>
        <c:lblOffset val="100"/>
        <c:baseTimeUnit val="years"/>
      </c:dateAx>
      <c:valAx>
        <c:axId val="424740544"/>
        <c:scaling>
          <c:orientation val="minMax"/>
        </c:scaling>
        <c:delete val="0"/>
        <c:axPos val="l"/>
        <c:majorGridlines>
          <c:spPr>
            <a:ln w="952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lt-LT"/>
          </a:p>
        </c:txPr>
        <c:crossAx val="424732384"/>
        <c:crosses val="autoZero"/>
        <c:crossBetween val="between"/>
      </c:valAx>
      <c:spPr>
        <a:solidFill>
          <a:srgbClr val="FFFF00"/>
        </a:solidFill>
        <a:ln>
          <a:solidFill>
            <a:schemeClr val="accent3">
              <a:lumMod val="20000"/>
              <a:lumOff val="80000"/>
            </a:schemeClr>
          </a:solid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lt-LT"/>
        </a:p>
      </c:txPr>
    </c:legend>
    <c:plotVisOnly val="1"/>
    <c:dispBlanksAs val="gap"/>
    <c:showDLblsOverMax val="0"/>
  </c:chart>
  <c:spPr>
    <a:solidFill>
      <a:schemeClr val="bg1">
        <a:lumMod val="95000"/>
      </a:schemeClr>
    </a:solid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r>
              <a:rPr lang="lt-LT" sz="2400" dirty="0">
                <a:latin typeface="Times New Roman" panose="02020603050405020304" pitchFamily="18" charset="0"/>
                <a:cs typeface="Times New Roman" panose="02020603050405020304" pitchFamily="18" charset="0"/>
              </a:rPr>
              <a:t>Gyventojų pasiskirstymas pagal amžių</a:t>
            </a:r>
          </a:p>
        </c:rich>
      </c:tx>
      <c:layout>
        <c:manualLayout>
          <c:xMode val="edge"/>
          <c:yMode val="edge"/>
          <c:x val="0.23754532775453277"/>
          <c:y val="5.4794520547945202E-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dk1">
                  <a:lumMod val="75000"/>
                  <a:lumOff val="25000"/>
                </a:schemeClr>
              </a:solidFill>
              <a:latin typeface="Times New Roman" panose="02020603050405020304" pitchFamily="18" charset="0"/>
              <a:ea typeface="+mn-ea"/>
              <a:cs typeface="Times New Roman" panose="02020603050405020304" pitchFamily="18" charset="0"/>
            </a:defRPr>
          </a:pPr>
          <a:endParaRPr lang="lt-LT"/>
        </a:p>
      </c:txPr>
    </c:title>
    <c:autoTitleDeleted val="0"/>
    <c:plotArea>
      <c:layout>
        <c:manualLayout>
          <c:layoutTarget val="inner"/>
          <c:xMode val="edge"/>
          <c:yMode val="edge"/>
          <c:x val="1.3324030575663582E-2"/>
          <c:y val="0.28475280200984526"/>
          <c:w val="0.97087979978142658"/>
          <c:h val="0.63771696506269482"/>
        </c:manualLayout>
      </c:layout>
      <c:barChart>
        <c:barDir val="col"/>
        <c:grouping val="clustered"/>
        <c:varyColors val="0"/>
        <c:ser>
          <c:idx val="0"/>
          <c:order val="0"/>
          <c:tx>
            <c:strRef>
              <c:f>Lapas1!$B$1</c:f>
              <c:strCache>
                <c:ptCount val="1"/>
                <c:pt idx="0">
                  <c:v>Pardavimas</c:v>
                </c:pt>
              </c:strCache>
            </c:strRef>
          </c:tx>
          <c:spPr>
            <a:solidFill>
              <a:schemeClr val="accent6">
                <a:shade val="76000"/>
                <a:alpha val="85000"/>
              </a:schemeClr>
            </a:solidFill>
            <a:ln w="9525" cap="flat" cmpd="sng" algn="ctr">
              <a:solidFill>
                <a:schemeClr val="lt1">
                  <a:alpha val="50000"/>
                </a:schemeClr>
              </a:solidFill>
              <a:round/>
            </a:ln>
            <a:effectLst/>
          </c:spPr>
          <c:invertIfNegative val="0"/>
          <c:dPt>
            <c:idx val="0"/>
            <c:invertIfNegative val="0"/>
            <c:bubble3D val="0"/>
            <c:extLst>
              <c:ext xmlns:c16="http://schemas.microsoft.com/office/drawing/2014/chart" uri="{C3380CC4-5D6E-409C-BE32-E72D297353CC}">
                <c16:uniqueId val="{00000000-B0B9-4EB5-AD98-12A9B82B35AE}"/>
              </c:ext>
            </c:extLst>
          </c:dPt>
          <c:dPt>
            <c:idx val="1"/>
            <c:invertIfNegative val="0"/>
            <c:bubble3D val="0"/>
            <c:extLst>
              <c:ext xmlns:c16="http://schemas.microsoft.com/office/drawing/2014/chart" uri="{C3380CC4-5D6E-409C-BE32-E72D297353CC}">
                <c16:uniqueId val="{00000001-B0B9-4EB5-AD98-12A9B82B35AE}"/>
              </c:ext>
            </c:extLst>
          </c:dPt>
          <c:dPt>
            <c:idx val="2"/>
            <c:invertIfNegative val="0"/>
            <c:bubble3D val="0"/>
            <c:extLst>
              <c:ext xmlns:c16="http://schemas.microsoft.com/office/drawing/2014/chart" uri="{C3380CC4-5D6E-409C-BE32-E72D297353CC}">
                <c16:uniqueId val="{00000002-B0B9-4EB5-AD98-12A9B82B35A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Lapas1!$A$2:$A$9</c:f>
              <c:strCache>
                <c:ptCount val="8"/>
                <c:pt idx="0">
                  <c:v>1-7 m.</c:v>
                </c:pt>
                <c:pt idx="1">
                  <c:v>7-16 m.</c:v>
                </c:pt>
                <c:pt idx="2">
                  <c:v>16-18 m.</c:v>
                </c:pt>
                <c:pt idx="3">
                  <c:v>18-25 m.</c:v>
                </c:pt>
                <c:pt idx="4">
                  <c:v>25-45 m.</c:v>
                </c:pt>
                <c:pt idx="5">
                  <c:v>45-65 m.</c:v>
                </c:pt>
                <c:pt idx="6">
                  <c:v>65-85 m.</c:v>
                </c:pt>
                <c:pt idx="7">
                  <c:v>virš 85 m.</c:v>
                </c:pt>
              </c:strCache>
            </c:strRef>
          </c:cat>
          <c:val>
            <c:numRef>
              <c:f>Lapas1!$B$2:$B$9</c:f>
              <c:numCache>
                <c:formatCode>General</c:formatCode>
                <c:ptCount val="8"/>
                <c:pt idx="0">
                  <c:v>50</c:v>
                </c:pt>
                <c:pt idx="1">
                  <c:v>109</c:v>
                </c:pt>
                <c:pt idx="2">
                  <c:v>23</c:v>
                </c:pt>
                <c:pt idx="3">
                  <c:v>64</c:v>
                </c:pt>
                <c:pt idx="4">
                  <c:v>274</c:v>
                </c:pt>
                <c:pt idx="5">
                  <c:v>289</c:v>
                </c:pt>
                <c:pt idx="6">
                  <c:v>186</c:v>
                </c:pt>
                <c:pt idx="7">
                  <c:v>33</c:v>
                </c:pt>
              </c:numCache>
            </c:numRef>
          </c:val>
          <c:extLst>
            <c:ext xmlns:c16="http://schemas.microsoft.com/office/drawing/2014/chart" uri="{C3380CC4-5D6E-409C-BE32-E72D297353CC}">
              <c16:uniqueId val="{00000003-B0B9-4EB5-AD98-12A9B82B35AE}"/>
            </c:ext>
          </c:extLst>
        </c:ser>
        <c:ser>
          <c:idx val="1"/>
          <c:order val="1"/>
          <c:tx>
            <c:strRef>
              <c:f>Lapas1!$C$1</c:f>
              <c:strCache>
                <c:ptCount val="1"/>
                <c:pt idx="0">
                  <c:v>Stulpelis1</c:v>
                </c:pt>
              </c:strCache>
            </c:strRef>
          </c:tx>
          <c:spPr>
            <a:solidFill>
              <a:schemeClr val="accent6">
                <a:tint val="77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Lapas1!$A$2:$A$9</c:f>
              <c:strCache>
                <c:ptCount val="8"/>
                <c:pt idx="0">
                  <c:v>1-7 m.</c:v>
                </c:pt>
                <c:pt idx="1">
                  <c:v>7-16 m.</c:v>
                </c:pt>
                <c:pt idx="2">
                  <c:v>16-18 m.</c:v>
                </c:pt>
                <c:pt idx="3">
                  <c:v>18-25 m.</c:v>
                </c:pt>
                <c:pt idx="4">
                  <c:v>25-45 m.</c:v>
                </c:pt>
                <c:pt idx="5">
                  <c:v>45-65 m.</c:v>
                </c:pt>
                <c:pt idx="6">
                  <c:v>65-85 m.</c:v>
                </c:pt>
                <c:pt idx="7">
                  <c:v>virš 85 m.</c:v>
                </c:pt>
              </c:strCache>
            </c:strRef>
          </c:cat>
          <c:val>
            <c:numRef>
              <c:f>Lapas1!$C$2:$C$9</c:f>
              <c:numCache>
                <c:formatCode>General</c:formatCode>
                <c:ptCount val="8"/>
              </c:numCache>
            </c:numRef>
          </c:val>
          <c:extLst>
            <c:ext xmlns:c16="http://schemas.microsoft.com/office/drawing/2014/chart" uri="{C3380CC4-5D6E-409C-BE32-E72D297353CC}">
              <c16:uniqueId val="{00000004-B0B9-4EB5-AD98-12A9B82B35AE}"/>
            </c:ext>
          </c:extLst>
        </c:ser>
        <c:dLbls>
          <c:dLblPos val="inEnd"/>
          <c:showLegendKey val="0"/>
          <c:showVal val="1"/>
          <c:showCatName val="0"/>
          <c:showSerName val="0"/>
          <c:showPercent val="0"/>
          <c:showBubbleSize val="0"/>
        </c:dLbls>
        <c:gapWidth val="65"/>
        <c:axId val="649377919"/>
        <c:axId val="649387999"/>
      </c:barChart>
      <c:catAx>
        <c:axId val="64937791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none" baseline="0">
                <a:solidFill>
                  <a:schemeClr val="dk1">
                    <a:lumMod val="75000"/>
                    <a:lumOff val="25000"/>
                  </a:schemeClr>
                </a:solidFill>
                <a:latin typeface="+mn-lt"/>
                <a:ea typeface="+mn-ea"/>
                <a:cs typeface="+mn-cs"/>
              </a:defRPr>
            </a:pPr>
            <a:endParaRPr lang="lt-LT"/>
          </a:p>
        </c:txPr>
        <c:crossAx val="649387999"/>
        <c:crosses val="autoZero"/>
        <c:auto val="1"/>
        <c:lblAlgn val="ctr"/>
        <c:lblOffset val="100"/>
        <c:noMultiLvlLbl val="0"/>
      </c:catAx>
      <c:valAx>
        <c:axId val="649387999"/>
        <c:scaling>
          <c:orientation val="minMax"/>
        </c:scaling>
        <c:delete val="1"/>
        <c:axPos val="l"/>
        <c:majorGridlines>
          <c:spPr>
            <a:ln w="9525" cap="flat" cmpd="sng" algn="ctr">
              <a:solidFill>
                <a:srgbClr val="FFFF00"/>
              </a:solidFill>
              <a:round/>
            </a:ln>
            <a:effectLst/>
          </c:spPr>
        </c:majorGridlines>
        <c:numFmt formatCode="General" sourceLinked="1"/>
        <c:majorTickMark val="none"/>
        <c:minorTickMark val="none"/>
        <c:tickLblPos val="nextTo"/>
        <c:crossAx val="649377919"/>
        <c:crosses val="autoZero"/>
        <c:crossBetween val="between"/>
      </c:valAx>
      <c:spPr>
        <a:solidFill>
          <a:schemeClr val="bg2">
            <a:lumMod val="90000"/>
          </a:schemeClr>
        </a:solidFill>
        <a:ln>
          <a:solidFill>
            <a:schemeClr val="bg1">
              <a:lumMod val="95000"/>
            </a:schemeClr>
          </a:solidFill>
        </a:ln>
        <a:effectLst/>
      </c:spPr>
    </c:plotArea>
    <c:plotVisOnly val="1"/>
    <c:dispBlanksAs val="gap"/>
    <c:showDLblsOverMax val="0"/>
  </c:chart>
  <c:spPr>
    <a:solidFill>
      <a:srgbClr val="FFFF00"/>
    </a:solidFill>
    <a:ln w="9525" cap="flat" cmpd="sng" algn="ctr">
      <a:solidFill>
        <a:schemeClr val="dk1">
          <a:lumMod val="25000"/>
          <a:lumOff val="75000"/>
        </a:schemeClr>
      </a:solidFill>
      <a:round/>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32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B8CCF38-B8F5-42B3-AB5D-5B3DB9065D46}"/>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24159625-DCD7-4825-A4DE-95CA07659D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80122932-437D-42C7-AC7E-17D12067E18E}"/>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5" name="Poraštės vietos rezervavimo ženklas 4">
            <a:extLst>
              <a:ext uri="{FF2B5EF4-FFF2-40B4-BE49-F238E27FC236}">
                <a16:creationId xmlns:a16="http://schemas.microsoft.com/office/drawing/2014/main" id="{A3979A64-8103-4C65-8C28-68B5E1F9F0F3}"/>
              </a:ext>
            </a:extLst>
          </p:cNvPr>
          <p:cNvSpPr>
            <a:spLocks noGrp="1"/>
          </p:cNvSpPr>
          <p:nvPr>
            <p:ph type="ftr" sz="quarter" idx="11"/>
          </p:nvPr>
        </p:nvSpPr>
        <p:spPr/>
        <p:txBody>
          <a:bodyPr/>
          <a:lstStyle/>
          <a:p>
            <a:endParaRPr lang="en-US" dirty="0"/>
          </a:p>
        </p:txBody>
      </p:sp>
      <p:sp>
        <p:nvSpPr>
          <p:cNvPr id="6" name="Skaidrės numerio vietos rezervavimo ženklas 5">
            <a:extLst>
              <a:ext uri="{FF2B5EF4-FFF2-40B4-BE49-F238E27FC236}">
                <a16:creationId xmlns:a16="http://schemas.microsoft.com/office/drawing/2014/main" id="{3CCB60AC-32A0-4E04-9090-7F1804E018F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78367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656D89E-2B6A-49F4-B4EF-E330A645B791}"/>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41EF214E-3BC2-4151-9F86-99D10FA6B13E}"/>
              </a:ext>
            </a:extLst>
          </p:cNvPr>
          <p:cNvSpPr>
            <a:spLocks noGrp="1"/>
          </p:cNvSpPr>
          <p:nvPr>
            <p:ph type="body" orient="vert" idx="1"/>
          </p:nvPr>
        </p:nvSpPr>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436F8432-4CD9-44C6-9301-7FB714E507A6}"/>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5" name="Poraštės vietos rezervavimo ženklas 4">
            <a:extLst>
              <a:ext uri="{FF2B5EF4-FFF2-40B4-BE49-F238E27FC236}">
                <a16:creationId xmlns:a16="http://schemas.microsoft.com/office/drawing/2014/main" id="{E282DC07-0E6B-4C5D-8C58-2ADD8B7CFAAE}"/>
              </a:ext>
            </a:extLst>
          </p:cNvPr>
          <p:cNvSpPr>
            <a:spLocks noGrp="1"/>
          </p:cNvSpPr>
          <p:nvPr>
            <p:ph type="ftr" sz="quarter" idx="11"/>
          </p:nvPr>
        </p:nvSpPr>
        <p:spPr/>
        <p:txBody>
          <a:bodyPr/>
          <a:lstStyle/>
          <a:p>
            <a:endParaRPr lang="en-US" dirty="0"/>
          </a:p>
        </p:txBody>
      </p:sp>
      <p:sp>
        <p:nvSpPr>
          <p:cNvPr id="6" name="Skaidrės numerio vietos rezervavimo ženklas 5">
            <a:extLst>
              <a:ext uri="{FF2B5EF4-FFF2-40B4-BE49-F238E27FC236}">
                <a16:creationId xmlns:a16="http://schemas.microsoft.com/office/drawing/2014/main" id="{694B28D9-58E3-4A5A-840A-2099AA279B1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5758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5B8F4639-AC10-4D79-AB65-6C4C0AD049FF}"/>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A5C26A33-755D-41D1-AD60-5F26A91110AA}"/>
              </a:ext>
            </a:extLst>
          </p:cNvPr>
          <p:cNvSpPr>
            <a:spLocks noGrp="1"/>
          </p:cNvSpPr>
          <p:nvPr>
            <p:ph type="body" orient="vert" idx="1"/>
          </p:nvPr>
        </p:nvSpPr>
        <p:spPr>
          <a:xfrm>
            <a:off x="838200" y="365125"/>
            <a:ext cx="7734300" cy="5811838"/>
          </a:xfrm>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746937A8-6964-46B0-997F-32F203947A4B}"/>
              </a:ext>
            </a:extLst>
          </p:cNvPr>
          <p:cNvSpPr>
            <a:spLocks noGrp="1"/>
          </p:cNvSpPr>
          <p:nvPr>
            <p:ph type="dt" sz="half" idx="10"/>
          </p:nvPr>
        </p:nvSpPr>
        <p:spPr/>
        <p:txBody>
          <a:bodyPr/>
          <a:lstStyle/>
          <a:p>
            <a:fld id="{48A87A34-81AB-432B-8DAE-1953F412C126}" type="datetimeFigureOut">
              <a:rPr lang="en-US" smtClean="0"/>
              <a:pPr/>
              <a:t>4/30/2026</a:t>
            </a:fld>
            <a:endParaRPr lang="en-US" dirty="0"/>
          </a:p>
        </p:txBody>
      </p:sp>
      <p:sp>
        <p:nvSpPr>
          <p:cNvPr id="5" name="Poraštės vietos rezervavimo ženklas 4">
            <a:extLst>
              <a:ext uri="{FF2B5EF4-FFF2-40B4-BE49-F238E27FC236}">
                <a16:creationId xmlns:a16="http://schemas.microsoft.com/office/drawing/2014/main" id="{31E21430-80C0-4627-84EE-85A6F4F8F565}"/>
              </a:ext>
            </a:extLst>
          </p:cNvPr>
          <p:cNvSpPr>
            <a:spLocks noGrp="1"/>
          </p:cNvSpPr>
          <p:nvPr>
            <p:ph type="ftr" sz="quarter" idx="11"/>
          </p:nvPr>
        </p:nvSpPr>
        <p:spPr/>
        <p:txBody>
          <a:bodyPr/>
          <a:lstStyle/>
          <a:p>
            <a:endParaRPr lang="en-US" dirty="0"/>
          </a:p>
        </p:txBody>
      </p:sp>
      <p:sp>
        <p:nvSpPr>
          <p:cNvPr id="6" name="Skaidrės numerio vietos rezervavimo ženklas 5">
            <a:extLst>
              <a:ext uri="{FF2B5EF4-FFF2-40B4-BE49-F238E27FC236}">
                <a16:creationId xmlns:a16="http://schemas.microsoft.com/office/drawing/2014/main" id="{D76F59FD-DF60-4FF7-8FD0-9C79730ED3DF}"/>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46188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CE5653B-6181-45FF-8565-20E08A130776}"/>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C9931443-06D1-4C6A-801D-E3B6E3143D90}"/>
              </a:ext>
            </a:extLst>
          </p:cNvPr>
          <p:cNvSpPr>
            <a:spLocks noGrp="1"/>
          </p:cNvSpPr>
          <p:nvPr>
            <p:ph idx="1"/>
          </p:nvPr>
        </p:nvSpPr>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08998DAC-3184-4FCD-AF3A-F52B903661E9}"/>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5" name="Poraštės vietos rezervavimo ženklas 4">
            <a:extLst>
              <a:ext uri="{FF2B5EF4-FFF2-40B4-BE49-F238E27FC236}">
                <a16:creationId xmlns:a16="http://schemas.microsoft.com/office/drawing/2014/main" id="{117E7BEA-A326-4184-A259-046E52590BEC}"/>
              </a:ext>
            </a:extLst>
          </p:cNvPr>
          <p:cNvSpPr>
            <a:spLocks noGrp="1"/>
          </p:cNvSpPr>
          <p:nvPr>
            <p:ph type="ftr" sz="quarter" idx="11"/>
          </p:nvPr>
        </p:nvSpPr>
        <p:spPr/>
        <p:txBody>
          <a:bodyPr/>
          <a:lstStyle/>
          <a:p>
            <a:endParaRPr lang="en-US" dirty="0"/>
          </a:p>
        </p:txBody>
      </p:sp>
      <p:sp>
        <p:nvSpPr>
          <p:cNvPr id="6" name="Skaidrės numerio vietos rezervavimo ženklas 5">
            <a:extLst>
              <a:ext uri="{FF2B5EF4-FFF2-40B4-BE49-F238E27FC236}">
                <a16:creationId xmlns:a16="http://schemas.microsoft.com/office/drawing/2014/main" id="{D622EFD6-34FF-40A7-ACAC-9E905DBC62B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88787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293A924-8BA1-4F65-A3C2-2458449FC25D}"/>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179E25C7-EB96-4D62-91A1-42AE89B2A8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Redaguokite šablono teksto stilius</a:t>
            </a:r>
          </a:p>
        </p:txBody>
      </p:sp>
      <p:sp>
        <p:nvSpPr>
          <p:cNvPr id="4" name="Datos vietos rezervavimo ženklas 3">
            <a:extLst>
              <a:ext uri="{FF2B5EF4-FFF2-40B4-BE49-F238E27FC236}">
                <a16:creationId xmlns:a16="http://schemas.microsoft.com/office/drawing/2014/main" id="{C2B65335-41FF-4CD2-93AD-BA51219EED87}"/>
              </a:ext>
            </a:extLst>
          </p:cNvPr>
          <p:cNvSpPr>
            <a:spLocks noGrp="1"/>
          </p:cNvSpPr>
          <p:nvPr>
            <p:ph type="dt" sz="half" idx="10"/>
          </p:nvPr>
        </p:nvSpPr>
        <p:spPr/>
        <p:txBody>
          <a:bodyPr/>
          <a:lstStyle/>
          <a:p>
            <a:fld id="{48A87A34-81AB-432B-8DAE-1953F412C126}" type="datetimeFigureOut">
              <a:rPr lang="en-US" smtClean="0"/>
              <a:pPr/>
              <a:t>4/30/2026</a:t>
            </a:fld>
            <a:endParaRPr lang="en-US" dirty="0"/>
          </a:p>
        </p:txBody>
      </p:sp>
      <p:sp>
        <p:nvSpPr>
          <p:cNvPr id="5" name="Poraštės vietos rezervavimo ženklas 4">
            <a:extLst>
              <a:ext uri="{FF2B5EF4-FFF2-40B4-BE49-F238E27FC236}">
                <a16:creationId xmlns:a16="http://schemas.microsoft.com/office/drawing/2014/main" id="{096472F6-F3F5-481C-84D2-820DF58D3E1E}"/>
              </a:ext>
            </a:extLst>
          </p:cNvPr>
          <p:cNvSpPr>
            <a:spLocks noGrp="1"/>
          </p:cNvSpPr>
          <p:nvPr>
            <p:ph type="ftr" sz="quarter" idx="11"/>
          </p:nvPr>
        </p:nvSpPr>
        <p:spPr/>
        <p:txBody>
          <a:bodyPr/>
          <a:lstStyle/>
          <a:p>
            <a:endParaRPr lang="en-US" dirty="0"/>
          </a:p>
        </p:txBody>
      </p:sp>
      <p:sp>
        <p:nvSpPr>
          <p:cNvPr id="6" name="Skaidrės numerio vietos rezervavimo ženklas 5">
            <a:extLst>
              <a:ext uri="{FF2B5EF4-FFF2-40B4-BE49-F238E27FC236}">
                <a16:creationId xmlns:a16="http://schemas.microsoft.com/office/drawing/2014/main" id="{30B658BB-7B21-4001-B590-8E9A787BACAB}"/>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841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F0DE03D-B888-4A7C-A352-631C20C65BEC}"/>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4986E7E9-3C43-4DB8-878C-7FB28F99ADB4}"/>
              </a:ext>
            </a:extLst>
          </p:cNvPr>
          <p:cNvSpPr>
            <a:spLocks noGrp="1"/>
          </p:cNvSpPr>
          <p:nvPr>
            <p:ph sz="half" idx="1"/>
          </p:nvPr>
        </p:nvSpPr>
        <p:spPr>
          <a:xfrm>
            <a:off x="838200" y="1825625"/>
            <a:ext cx="5181600" cy="435133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1CFB553F-3D45-446C-8AFA-DE8CC8632424}"/>
              </a:ext>
            </a:extLst>
          </p:cNvPr>
          <p:cNvSpPr>
            <a:spLocks noGrp="1"/>
          </p:cNvSpPr>
          <p:nvPr>
            <p:ph sz="half" idx="2"/>
          </p:nvPr>
        </p:nvSpPr>
        <p:spPr>
          <a:xfrm>
            <a:off x="6172200" y="1825625"/>
            <a:ext cx="5181600" cy="435133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58E85A2A-9BD6-4C25-839D-9C20B3148837}"/>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6" name="Poraštės vietos rezervavimo ženklas 5">
            <a:extLst>
              <a:ext uri="{FF2B5EF4-FFF2-40B4-BE49-F238E27FC236}">
                <a16:creationId xmlns:a16="http://schemas.microsoft.com/office/drawing/2014/main" id="{717ED4A9-319F-49DF-A386-4581125A6985}"/>
              </a:ext>
            </a:extLst>
          </p:cNvPr>
          <p:cNvSpPr>
            <a:spLocks noGrp="1"/>
          </p:cNvSpPr>
          <p:nvPr>
            <p:ph type="ftr" sz="quarter" idx="11"/>
          </p:nvPr>
        </p:nvSpPr>
        <p:spPr/>
        <p:txBody>
          <a:bodyPr/>
          <a:lstStyle/>
          <a:p>
            <a:endParaRPr lang="en-US" dirty="0"/>
          </a:p>
        </p:txBody>
      </p:sp>
      <p:sp>
        <p:nvSpPr>
          <p:cNvPr id="7" name="Skaidrės numerio vietos rezervavimo ženklas 6">
            <a:extLst>
              <a:ext uri="{FF2B5EF4-FFF2-40B4-BE49-F238E27FC236}">
                <a16:creationId xmlns:a16="http://schemas.microsoft.com/office/drawing/2014/main" id="{1F5E77AE-4750-462F-A027-9880F92F72A3}"/>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1411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9D484B2-F406-4EBE-9D06-A76150F8D580}"/>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329DA477-E5BA-4AB7-939A-9409429370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Turinio vietos rezervavimo ženklas 3">
            <a:extLst>
              <a:ext uri="{FF2B5EF4-FFF2-40B4-BE49-F238E27FC236}">
                <a16:creationId xmlns:a16="http://schemas.microsoft.com/office/drawing/2014/main" id="{D4B31E95-7CC2-4A0A-A60F-503DE09877F8}"/>
              </a:ext>
            </a:extLst>
          </p:cNvPr>
          <p:cNvSpPr>
            <a:spLocks noGrp="1"/>
          </p:cNvSpPr>
          <p:nvPr>
            <p:ph sz="half" idx="2"/>
          </p:nvPr>
        </p:nvSpPr>
        <p:spPr>
          <a:xfrm>
            <a:off x="839788" y="2505075"/>
            <a:ext cx="5157787" cy="368458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38C4A5DB-40E4-41E3-9309-C0DBF6221C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Turinio vietos rezervavimo ženklas 5">
            <a:extLst>
              <a:ext uri="{FF2B5EF4-FFF2-40B4-BE49-F238E27FC236}">
                <a16:creationId xmlns:a16="http://schemas.microsoft.com/office/drawing/2014/main" id="{AC8FF64D-5A82-48F3-930C-7C5D905921A4}"/>
              </a:ext>
            </a:extLst>
          </p:cNvPr>
          <p:cNvSpPr>
            <a:spLocks noGrp="1"/>
          </p:cNvSpPr>
          <p:nvPr>
            <p:ph sz="quarter" idx="4"/>
          </p:nvPr>
        </p:nvSpPr>
        <p:spPr>
          <a:xfrm>
            <a:off x="6172200" y="2505075"/>
            <a:ext cx="5183188" cy="368458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154DD0A2-AB29-4D4C-9DAB-D0D354FB2BD8}"/>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8" name="Poraštės vietos rezervavimo ženklas 7">
            <a:extLst>
              <a:ext uri="{FF2B5EF4-FFF2-40B4-BE49-F238E27FC236}">
                <a16:creationId xmlns:a16="http://schemas.microsoft.com/office/drawing/2014/main" id="{D5EBD5C3-6E63-4C79-B48E-BA6E1C30B466}"/>
              </a:ext>
            </a:extLst>
          </p:cNvPr>
          <p:cNvSpPr>
            <a:spLocks noGrp="1"/>
          </p:cNvSpPr>
          <p:nvPr>
            <p:ph type="ftr" sz="quarter" idx="11"/>
          </p:nvPr>
        </p:nvSpPr>
        <p:spPr/>
        <p:txBody>
          <a:bodyPr/>
          <a:lstStyle/>
          <a:p>
            <a:endParaRPr lang="en-US" dirty="0"/>
          </a:p>
        </p:txBody>
      </p:sp>
      <p:sp>
        <p:nvSpPr>
          <p:cNvPr id="9" name="Skaidrės numerio vietos rezervavimo ženklas 8">
            <a:extLst>
              <a:ext uri="{FF2B5EF4-FFF2-40B4-BE49-F238E27FC236}">
                <a16:creationId xmlns:a16="http://schemas.microsoft.com/office/drawing/2014/main" id="{E609D470-D60A-459F-A006-EEF15451E28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0075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CEEB76C-373A-41F8-A9C9-D625FDBD97B8}"/>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403CFA2A-0DAD-4AB5-91E8-8C16B7BC4ECE}"/>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4" name="Poraštės vietos rezervavimo ženklas 3">
            <a:extLst>
              <a:ext uri="{FF2B5EF4-FFF2-40B4-BE49-F238E27FC236}">
                <a16:creationId xmlns:a16="http://schemas.microsoft.com/office/drawing/2014/main" id="{5E8937AA-B26D-4C0B-A40A-BF92E721FE05}"/>
              </a:ext>
            </a:extLst>
          </p:cNvPr>
          <p:cNvSpPr>
            <a:spLocks noGrp="1"/>
          </p:cNvSpPr>
          <p:nvPr>
            <p:ph type="ftr" sz="quarter" idx="11"/>
          </p:nvPr>
        </p:nvSpPr>
        <p:spPr/>
        <p:txBody>
          <a:bodyPr/>
          <a:lstStyle/>
          <a:p>
            <a:endParaRPr lang="en-US" dirty="0"/>
          </a:p>
        </p:txBody>
      </p:sp>
      <p:sp>
        <p:nvSpPr>
          <p:cNvPr id="5" name="Skaidrės numerio vietos rezervavimo ženklas 4">
            <a:extLst>
              <a:ext uri="{FF2B5EF4-FFF2-40B4-BE49-F238E27FC236}">
                <a16:creationId xmlns:a16="http://schemas.microsoft.com/office/drawing/2014/main" id="{9CB52058-0444-4183-8BA7-9CE37E054DC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9871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C8895260-3241-4AB5-A091-6557FDDD053C}"/>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3" name="Poraštės vietos rezervavimo ženklas 2">
            <a:extLst>
              <a:ext uri="{FF2B5EF4-FFF2-40B4-BE49-F238E27FC236}">
                <a16:creationId xmlns:a16="http://schemas.microsoft.com/office/drawing/2014/main" id="{7C661F9C-8ED5-4F7B-A3F9-001E481D0016}"/>
              </a:ext>
            </a:extLst>
          </p:cNvPr>
          <p:cNvSpPr>
            <a:spLocks noGrp="1"/>
          </p:cNvSpPr>
          <p:nvPr>
            <p:ph type="ftr" sz="quarter" idx="11"/>
          </p:nvPr>
        </p:nvSpPr>
        <p:spPr/>
        <p:txBody>
          <a:bodyPr/>
          <a:lstStyle/>
          <a:p>
            <a:endParaRPr lang="en-US" dirty="0"/>
          </a:p>
        </p:txBody>
      </p:sp>
      <p:sp>
        <p:nvSpPr>
          <p:cNvPr id="4" name="Skaidrės numerio vietos rezervavimo ženklas 3">
            <a:extLst>
              <a:ext uri="{FF2B5EF4-FFF2-40B4-BE49-F238E27FC236}">
                <a16:creationId xmlns:a16="http://schemas.microsoft.com/office/drawing/2014/main" id="{B3571D1F-8B29-4E9A-B7B9-61F438B6901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09343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CBC087B-07F4-4567-89E1-CDA104554859}"/>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588B694D-8F0D-42C8-A8E8-3BBC3BB8C0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C790F12E-3B5C-4665-B514-8DA5C3EF56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Redaguokite šablono teksto stilius</a:t>
            </a:r>
          </a:p>
        </p:txBody>
      </p:sp>
      <p:sp>
        <p:nvSpPr>
          <p:cNvPr id="5" name="Datos vietos rezervavimo ženklas 4">
            <a:extLst>
              <a:ext uri="{FF2B5EF4-FFF2-40B4-BE49-F238E27FC236}">
                <a16:creationId xmlns:a16="http://schemas.microsoft.com/office/drawing/2014/main" id="{3184EA06-1624-4AAC-BA93-3A4EED9CF2CF}"/>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6" name="Poraštės vietos rezervavimo ženklas 5">
            <a:extLst>
              <a:ext uri="{FF2B5EF4-FFF2-40B4-BE49-F238E27FC236}">
                <a16:creationId xmlns:a16="http://schemas.microsoft.com/office/drawing/2014/main" id="{F0F7819F-753F-479D-8CB1-D68037A04603}"/>
              </a:ext>
            </a:extLst>
          </p:cNvPr>
          <p:cNvSpPr>
            <a:spLocks noGrp="1"/>
          </p:cNvSpPr>
          <p:nvPr>
            <p:ph type="ftr" sz="quarter" idx="11"/>
          </p:nvPr>
        </p:nvSpPr>
        <p:spPr/>
        <p:txBody>
          <a:bodyPr/>
          <a:lstStyle/>
          <a:p>
            <a:endParaRPr lang="en-US" dirty="0"/>
          </a:p>
        </p:txBody>
      </p:sp>
      <p:sp>
        <p:nvSpPr>
          <p:cNvPr id="7" name="Skaidrės numerio vietos rezervavimo ženklas 6">
            <a:extLst>
              <a:ext uri="{FF2B5EF4-FFF2-40B4-BE49-F238E27FC236}">
                <a16:creationId xmlns:a16="http://schemas.microsoft.com/office/drawing/2014/main" id="{AFD36586-E64E-4D40-92DD-BA5E773E6B0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1490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8E008D2-5972-4A83-9AF1-7B3EFCC5F619}"/>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1B00A008-EFC1-47C5-93AA-F3D4EBF93D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D74F039D-5D42-49C7-A018-3E0572CC91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Redaguokite šablono teksto stilius</a:t>
            </a:r>
          </a:p>
        </p:txBody>
      </p:sp>
      <p:sp>
        <p:nvSpPr>
          <p:cNvPr id="5" name="Datos vietos rezervavimo ženklas 4">
            <a:extLst>
              <a:ext uri="{FF2B5EF4-FFF2-40B4-BE49-F238E27FC236}">
                <a16:creationId xmlns:a16="http://schemas.microsoft.com/office/drawing/2014/main" id="{AD6D4EE4-EC75-4F15-80FF-8F8DD3BA6F2E}"/>
              </a:ext>
            </a:extLst>
          </p:cNvPr>
          <p:cNvSpPr>
            <a:spLocks noGrp="1"/>
          </p:cNvSpPr>
          <p:nvPr>
            <p:ph type="dt" sz="half" idx="10"/>
          </p:nvPr>
        </p:nvSpPr>
        <p:spPr/>
        <p:txBody>
          <a:bodyPr/>
          <a:lstStyle/>
          <a:p>
            <a:fld id="{48A87A34-81AB-432B-8DAE-1953F412C126}" type="datetimeFigureOut">
              <a:rPr lang="en-US" smtClean="0"/>
              <a:t>4/30/2026</a:t>
            </a:fld>
            <a:endParaRPr lang="en-US" dirty="0"/>
          </a:p>
        </p:txBody>
      </p:sp>
      <p:sp>
        <p:nvSpPr>
          <p:cNvPr id="6" name="Poraštės vietos rezervavimo ženklas 5">
            <a:extLst>
              <a:ext uri="{FF2B5EF4-FFF2-40B4-BE49-F238E27FC236}">
                <a16:creationId xmlns:a16="http://schemas.microsoft.com/office/drawing/2014/main" id="{2C6DB5E6-5540-4DD8-B061-DF9DA739C5B8}"/>
              </a:ext>
            </a:extLst>
          </p:cNvPr>
          <p:cNvSpPr>
            <a:spLocks noGrp="1"/>
          </p:cNvSpPr>
          <p:nvPr>
            <p:ph type="ftr" sz="quarter" idx="11"/>
          </p:nvPr>
        </p:nvSpPr>
        <p:spPr/>
        <p:txBody>
          <a:bodyPr/>
          <a:lstStyle/>
          <a:p>
            <a:endParaRPr lang="en-US" dirty="0"/>
          </a:p>
        </p:txBody>
      </p:sp>
      <p:sp>
        <p:nvSpPr>
          <p:cNvPr id="7" name="Skaidrės numerio vietos rezervavimo ženklas 6">
            <a:extLst>
              <a:ext uri="{FF2B5EF4-FFF2-40B4-BE49-F238E27FC236}">
                <a16:creationId xmlns:a16="http://schemas.microsoft.com/office/drawing/2014/main" id="{9F67FF5C-03D7-4EB1-BA08-CC13D1E184A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7285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B44C2999-253F-4A20-BD7A-43D8051D54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CC6E31C1-8B42-4D96-A4C2-F8F5B843B1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8379DB8B-14EF-4B8F-A657-123EDC049C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4/30/2026</a:t>
            </a:fld>
            <a:endParaRPr lang="en-US" dirty="0"/>
          </a:p>
        </p:txBody>
      </p:sp>
      <p:sp>
        <p:nvSpPr>
          <p:cNvPr id="5" name="Poraštės vietos rezervavimo ženklas 4">
            <a:extLst>
              <a:ext uri="{FF2B5EF4-FFF2-40B4-BE49-F238E27FC236}">
                <a16:creationId xmlns:a16="http://schemas.microsoft.com/office/drawing/2014/main" id="{74D3C54B-177C-4F3F-91BD-FD18EA5FEE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kaidrės numerio vietos rezervavimo ženklas 5">
            <a:extLst>
              <a:ext uri="{FF2B5EF4-FFF2-40B4-BE49-F238E27FC236}">
                <a16:creationId xmlns:a16="http://schemas.microsoft.com/office/drawing/2014/main" id="{E223F932-783E-4190-B213-3EEC4D4D21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1030789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image" Target="../media/image40.jpg"/></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jpg"/></Relationships>
</file>

<file path=ppt/slides/_rels/slide3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7.xml"/><Relationship Id="rId4" Type="http://schemas.openxmlformats.org/officeDocument/2006/relationships/image" Target="../media/image49.jpg"/></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g"/><Relationship Id="rId7" Type="http://schemas.openxmlformats.org/officeDocument/2006/relationships/image" Target="../media/image57.jpg"/><Relationship Id="rId2" Type="http://schemas.openxmlformats.org/officeDocument/2006/relationships/image" Target="../media/image52.jpg"/><Relationship Id="rId1" Type="http://schemas.openxmlformats.org/officeDocument/2006/relationships/slideLayout" Target="../slideLayouts/slideLayout7.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4.jpg"/></Relationships>
</file>

<file path=ppt/slides/_rels/slide38.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2.jpg"/></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D80D441-4D47-ECCC-0EDE-E0BFFAF77D53}"/>
              </a:ext>
            </a:extLst>
          </p:cNvPr>
          <p:cNvSpPr>
            <a:spLocks noGrp="1"/>
          </p:cNvSpPr>
          <p:nvPr>
            <p:ph type="ctrTitle"/>
          </p:nvPr>
        </p:nvSpPr>
        <p:spPr/>
        <p:txBody>
          <a:bodyPr>
            <a:noAutofit/>
          </a:bodyPr>
          <a:lstStyle/>
          <a:p>
            <a:pPr marL="0" marR="0" lvl="0" indent="0" algn="ctr"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kumimoji="0" lang="lt-LT"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UKMERGĖS RAJONO SAVIVALDYBĖS ADMINISTRACIJOS</a:t>
            </a:r>
            <a:br>
              <a:rPr kumimoji="0" lang="lt-LT"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lt-LT"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LYDUOKIŲ SENIŪNIJA</a:t>
            </a:r>
          </a:p>
        </p:txBody>
      </p:sp>
      <p:sp>
        <p:nvSpPr>
          <p:cNvPr id="3" name="Antrinis pavadinimas 2">
            <a:extLst>
              <a:ext uri="{FF2B5EF4-FFF2-40B4-BE49-F238E27FC236}">
                <a16:creationId xmlns:a16="http://schemas.microsoft.com/office/drawing/2014/main" id="{AAF63879-6B70-3A40-B11F-EAE44CAD3530}"/>
              </a:ext>
            </a:extLst>
          </p:cNvPr>
          <p:cNvSpPr>
            <a:spLocks noGrp="1"/>
          </p:cNvSpPr>
          <p:nvPr>
            <p:ph type="subTitle" idx="1"/>
          </p:nvPr>
        </p:nvSpPr>
        <p:spPr>
          <a:xfrm>
            <a:off x="1371600" y="3632200"/>
            <a:ext cx="9915832" cy="2571901"/>
          </a:xfrm>
        </p:spPr>
        <p:txBody>
          <a:bodyPr>
            <a:normAutofit/>
          </a:bodyPr>
          <a:lstStyle/>
          <a:p>
            <a:pPr marL="0" indent="0" algn="ctr">
              <a:lnSpc>
                <a:spcPct val="107000"/>
              </a:lnSpc>
              <a:spcBef>
                <a:spcPts val="0"/>
              </a:spcBef>
              <a:buNone/>
            </a:pPr>
            <a:endParaRPr lang="lt-LT"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7000"/>
              </a:lnSpc>
              <a:spcBef>
                <a:spcPts val="0"/>
              </a:spcBef>
              <a:buNone/>
            </a:pPr>
            <a:endParaRPr lang="lt-LT" sz="16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7000"/>
              </a:lnSpc>
              <a:spcBef>
                <a:spcPts val="0"/>
              </a:spcBef>
              <a:buNone/>
            </a:pPr>
            <a:r>
              <a:rPr kumimoji="0" lang="lt-LT" sz="4000" b="1" i="0" u="none" strike="noStrike" kern="1200" cap="all"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2025 METŲ VEIKLOS ATASKAITA</a:t>
            </a:r>
            <a:endParaRPr lang="lt-LT"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7000"/>
              </a:lnSpc>
              <a:spcBef>
                <a:spcPts val="0"/>
              </a:spcBef>
              <a:buNone/>
            </a:pPr>
            <a:endParaRPr lang="lt-LT" sz="16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7000"/>
              </a:lnSpc>
              <a:spcBef>
                <a:spcPts val="0"/>
              </a:spcBef>
              <a:buNone/>
            </a:pPr>
            <a:endParaRPr lang="lt-LT"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7000"/>
              </a:lnSpc>
              <a:spcBef>
                <a:spcPts val="0"/>
              </a:spcBef>
              <a:buNone/>
            </a:pPr>
            <a:endParaRPr lang="lt-LT" sz="16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7000"/>
              </a:lnSpc>
              <a:spcBef>
                <a:spcPts val="0"/>
              </a:spcBef>
              <a:buNone/>
            </a:pPr>
            <a:endParaRPr lang="lt-LT"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ctr">
              <a:lnSpc>
                <a:spcPct val="107000"/>
              </a:lnSpc>
              <a:spcBef>
                <a:spcPts val="0"/>
              </a:spcBef>
              <a:buNone/>
            </a:pPr>
            <a:r>
              <a:rPr lang="lt-LT" sz="1600" dirty="0">
                <a:latin typeface="Times New Roman" panose="02020603050405020304" pitchFamily="18" charset="0"/>
                <a:ea typeface="Calibri" panose="020F0502020204030204" pitchFamily="34" charset="0"/>
                <a:cs typeface="Times New Roman" panose="02020603050405020304" pitchFamily="18" charset="0"/>
              </a:rPr>
              <a:t>                                                                                                                SENIŪNAS VIRGILIJUS ANDRUKONIS</a:t>
            </a:r>
            <a:endParaRPr lang="lt-LT"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lt-LT" dirty="0"/>
          </a:p>
        </p:txBody>
      </p:sp>
      <p:sp>
        <p:nvSpPr>
          <p:cNvPr id="4" name="Rectangle 2">
            <a:extLst>
              <a:ext uri="{FF2B5EF4-FFF2-40B4-BE49-F238E27FC236}">
                <a16:creationId xmlns:a16="http://schemas.microsoft.com/office/drawing/2014/main" id="{0893079D-9CD2-F542-2223-FA1A7DD19E10}"/>
              </a:ext>
            </a:extLst>
          </p:cNvPr>
          <p:cNvSpPr>
            <a:spLocks noChangeArrowheads="1"/>
          </p:cNvSpPr>
          <p:nvPr/>
        </p:nvSpPr>
        <p:spPr bwMode="auto">
          <a:xfrm>
            <a:off x="0" y="3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p>
        </p:txBody>
      </p:sp>
      <p:sp>
        <p:nvSpPr>
          <p:cNvPr id="6" name="Rectangle 4">
            <a:extLst>
              <a:ext uri="{FF2B5EF4-FFF2-40B4-BE49-F238E27FC236}">
                <a16:creationId xmlns:a16="http://schemas.microsoft.com/office/drawing/2014/main" id="{9B34FD8C-FDAF-AB22-822C-A02C430882C5}"/>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p>
        </p:txBody>
      </p:sp>
      <p:graphicFrame>
        <p:nvGraphicFramePr>
          <p:cNvPr id="7" name="Objektas 6">
            <a:extLst>
              <a:ext uri="{FF2B5EF4-FFF2-40B4-BE49-F238E27FC236}">
                <a16:creationId xmlns:a16="http://schemas.microsoft.com/office/drawing/2014/main" id="{1FF98869-3953-C038-4570-EBF292788808}"/>
              </a:ext>
            </a:extLst>
          </p:cNvPr>
          <p:cNvGraphicFramePr>
            <a:graphicFrameLocks noChangeAspect="1"/>
          </p:cNvGraphicFramePr>
          <p:nvPr>
            <p:extLst>
              <p:ext uri="{D42A27DB-BD31-4B8C-83A1-F6EECF244321}">
                <p14:modId xmlns:p14="http://schemas.microsoft.com/office/powerpoint/2010/main" val="3669089338"/>
              </p:ext>
            </p:extLst>
          </p:nvPr>
        </p:nvGraphicFramePr>
        <p:xfrm>
          <a:off x="5535386" y="791937"/>
          <a:ext cx="1695650" cy="2173617"/>
        </p:xfrm>
        <a:graphic>
          <a:graphicData uri="http://schemas.openxmlformats.org/presentationml/2006/ole">
            <mc:AlternateContent xmlns:mc="http://schemas.openxmlformats.org/markup-compatibility/2006">
              <mc:Choice xmlns:v="urn:schemas-microsoft-com:vml" Requires="v">
                <p:oleObj spid="_x0000_s1036" name="Acrobat Document" r:id="rId3" imgW="8534160" imgH="11882520" progId="Acrobat.Document.DC">
                  <p:embed/>
                </p:oleObj>
              </mc:Choice>
              <mc:Fallback>
                <p:oleObj name="Acrobat Document" r:id="rId3" imgW="8534160" imgH="11882520" progId="Acrobat.Document.DC">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l="27322" t="29070" r="27322" b="30621"/>
                      <a:stretch>
                        <a:fillRect/>
                      </a:stretch>
                    </p:blipFill>
                    <p:spPr bwMode="auto">
                      <a:xfrm>
                        <a:off x="5535386" y="791937"/>
                        <a:ext cx="1695650" cy="2173617"/>
                      </a:xfrm>
                      <a:prstGeom prst="rect">
                        <a:avLst/>
                      </a:prstGeom>
                      <a:noFill/>
                    </p:spPr>
                  </p:pic>
                </p:oleObj>
              </mc:Fallback>
            </mc:AlternateContent>
          </a:graphicData>
        </a:graphic>
      </p:graphicFrame>
    </p:spTree>
    <p:extLst>
      <p:ext uri="{BB962C8B-B14F-4D97-AF65-F5344CB8AC3E}">
        <p14:creationId xmlns:p14="http://schemas.microsoft.com/office/powerpoint/2010/main" val="2499688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ksto vietos rezervavimo ženklas 3">
            <a:extLst>
              <a:ext uri="{FF2B5EF4-FFF2-40B4-BE49-F238E27FC236}">
                <a16:creationId xmlns:a16="http://schemas.microsoft.com/office/drawing/2014/main" id="{B17124E4-52C9-CF23-B931-519DFF6E8566}"/>
              </a:ext>
            </a:extLst>
          </p:cNvPr>
          <p:cNvSpPr>
            <a:spLocks noGrp="1"/>
          </p:cNvSpPr>
          <p:nvPr>
            <p:ph type="body" sz="half" idx="4294967295"/>
          </p:nvPr>
        </p:nvSpPr>
        <p:spPr>
          <a:xfrm>
            <a:off x="0" y="1552575"/>
            <a:ext cx="5175250" cy="4665663"/>
          </a:xfrm>
        </p:spPr>
        <p:txBody>
          <a:bodyPr>
            <a:normAutofit/>
          </a:bodyPr>
          <a:lstStyle/>
          <a:p>
            <a:pPr marL="0" indent="0">
              <a:buNone/>
            </a:pPr>
            <a:r>
              <a:rPr lang="lt-LT" sz="2400" dirty="0">
                <a:latin typeface="Times New Roman" panose="02020603050405020304" pitchFamily="18" charset="0"/>
                <a:cs typeface="Times New Roman" panose="02020603050405020304" pitchFamily="18" charset="0"/>
              </a:rPr>
              <a:t>   Atnaujintos kelių sankasos:</a:t>
            </a:r>
          </a:p>
          <a:p>
            <a:r>
              <a:rPr lang="lt-LT" sz="2400" dirty="0">
                <a:latin typeface="Times New Roman" panose="02020603050405020304" pitchFamily="18" charset="0"/>
                <a:cs typeface="Times New Roman" panose="02020603050405020304" pitchFamily="18" charset="0"/>
              </a:rPr>
              <a:t>Nuotekai-Inkilai 200 m</a:t>
            </a:r>
          </a:p>
          <a:p>
            <a:r>
              <a:rPr lang="lt-LT" sz="2400" dirty="0">
                <a:latin typeface="Times New Roman" panose="02020603050405020304" pitchFamily="18" charset="0"/>
                <a:cs typeface="Times New Roman" panose="02020603050405020304" pitchFamily="18" charset="0"/>
              </a:rPr>
              <a:t>Inkilai-</a:t>
            </a:r>
            <a:r>
              <a:rPr lang="lt-LT" sz="2400" dirty="0" err="1">
                <a:latin typeface="Times New Roman" panose="02020603050405020304" pitchFamily="18" charset="0"/>
                <a:cs typeface="Times New Roman" panose="02020603050405020304" pitchFamily="18" charset="0"/>
              </a:rPr>
              <a:t>Juodkiškiai</a:t>
            </a:r>
            <a:r>
              <a:rPr lang="lt-LT" sz="2400" dirty="0">
                <a:latin typeface="Times New Roman" panose="02020603050405020304" pitchFamily="18" charset="0"/>
                <a:cs typeface="Times New Roman" panose="02020603050405020304" pitchFamily="18" charset="0"/>
              </a:rPr>
              <a:t>-</a:t>
            </a:r>
            <a:r>
              <a:rPr lang="lt-LT" sz="2400" dirty="0" err="1">
                <a:latin typeface="Times New Roman" panose="02020603050405020304" pitchFamily="18" charset="0"/>
                <a:cs typeface="Times New Roman" panose="02020603050405020304" pitchFamily="18" charset="0"/>
              </a:rPr>
              <a:t>Graužiečiai</a:t>
            </a:r>
            <a:r>
              <a:rPr lang="lt-LT" sz="2400" dirty="0">
                <a:latin typeface="Times New Roman" panose="02020603050405020304" pitchFamily="18" charset="0"/>
                <a:cs typeface="Times New Roman" panose="02020603050405020304" pitchFamily="18" charset="0"/>
              </a:rPr>
              <a:t> 600 m</a:t>
            </a:r>
          </a:p>
          <a:p>
            <a:r>
              <a:rPr lang="lt-LT" sz="2400" dirty="0">
                <a:latin typeface="Times New Roman" panose="02020603050405020304" pitchFamily="18" charset="0"/>
                <a:cs typeface="Times New Roman" panose="02020603050405020304" pitchFamily="18" charset="0"/>
              </a:rPr>
              <a:t>per </a:t>
            </a:r>
            <a:r>
              <a:rPr lang="lt-LT" sz="2400" dirty="0" err="1">
                <a:latin typeface="Times New Roman" panose="02020603050405020304" pitchFamily="18" charset="0"/>
                <a:cs typeface="Times New Roman" panose="02020603050405020304" pitchFamily="18" charset="0"/>
              </a:rPr>
              <a:t>Juodkiškių</a:t>
            </a:r>
            <a:r>
              <a:rPr lang="lt-LT" sz="2400" dirty="0">
                <a:latin typeface="Times New Roman" panose="02020603050405020304" pitchFamily="18" charset="0"/>
                <a:cs typeface="Times New Roman" panose="02020603050405020304" pitchFamily="18" charset="0"/>
              </a:rPr>
              <a:t> kaimą  600 m</a:t>
            </a:r>
          </a:p>
        </p:txBody>
      </p:sp>
      <p:pic>
        <p:nvPicPr>
          <p:cNvPr id="5" name="Paveikslėlio vietos rezervavimo ženklas 4">
            <a:extLst>
              <a:ext uri="{FF2B5EF4-FFF2-40B4-BE49-F238E27FC236}">
                <a16:creationId xmlns:a16="http://schemas.microsoft.com/office/drawing/2014/main" id="{2C09A055-7216-EF65-2E22-EE59E03273F8}"/>
              </a:ext>
            </a:extLst>
          </p:cNvPr>
          <p:cNvPicPr>
            <a:picLocks noGrp="1" noChangeAspect="1"/>
          </p:cNvPicPr>
          <p:nvPr>
            <p:ph type="pic" idx="4294967295"/>
          </p:nvPr>
        </p:nvPicPr>
        <p:blipFill>
          <a:blip r:embed="rId2" cstate="print">
            <a:extLst>
              <a:ext uri="{28A0092B-C50C-407E-A947-70E740481C1C}">
                <a14:useLocalDpi xmlns:a14="http://schemas.microsoft.com/office/drawing/2010/main" val="0"/>
              </a:ext>
            </a:extLst>
          </a:blip>
          <a:srcRect l="10523" r="10523"/>
          <a:stretch>
            <a:fillRect/>
          </a:stretch>
        </p:blipFill>
        <p:spPr bwMode="auto">
          <a:xfrm>
            <a:off x="6518275" y="552450"/>
            <a:ext cx="5673725" cy="5665788"/>
          </a:xfrm>
          <a:prstGeom prst="rect">
            <a:avLst/>
          </a:prstGeom>
          <a:noFill/>
          <a:ln>
            <a:noFill/>
          </a:ln>
        </p:spPr>
      </p:pic>
    </p:spTree>
    <p:extLst>
      <p:ext uri="{BB962C8B-B14F-4D97-AF65-F5344CB8AC3E}">
        <p14:creationId xmlns:p14="http://schemas.microsoft.com/office/powerpoint/2010/main" val="994562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ksto vietos rezervavimo ženklas 3">
            <a:extLst>
              <a:ext uri="{FF2B5EF4-FFF2-40B4-BE49-F238E27FC236}">
                <a16:creationId xmlns:a16="http://schemas.microsoft.com/office/drawing/2014/main" id="{08155E9E-A80D-3DCC-0DBB-339160149FC4}"/>
              </a:ext>
            </a:extLst>
          </p:cNvPr>
          <p:cNvSpPr>
            <a:spLocks noGrp="1"/>
          </p:cNvSpPr>
          <p:nvPr>
            <p:ph type="body" sz="half" idx="4294967295"/>
          </p:nvPr>
        </p:nvSpPr>
        <p:spPr>
          <a:xfrm>
            <a:off x="0" y="2116138"/>
            <a:ext cx="3927475" cy="4102100"/>
          </a:xfrm>
        </p:spPr>
        <p:txBody>
          <a:bodyPr>
            <a:normAutofit/>
          </a:bodyPr>
          <a:lstStyle/>
          <a:p>
            <a:pPr marL="0" indent="0">
              <a:buNone/>
            </a:pPr>
            <a:r>
              <a:rPr lang="lt-LT" sz="2400" dirty="0">
                <a:latin typeface="Times New Roman" panose="02020603050405020304" pitchFamily="18" charset="0"/>
                <a:cs typeface="Times New Roman" panose="02020603050405020304" pitchFamily="18" charset="0"/>
              </a:rPr>
              <a:t>Iš savivaldybės biudžeto </a:t>
            </a:r>
            <a:r>
              <a:rPr lang="lt-LT" sz="2400" b="1" dirty="0">
                <a:latin typeface="Times New Roman" panose="02020603050405020304" pitchFamily="18" charset="0"/>
                <a:cs typeface="Times New Roman" panose="02020603050405020304" pitchFamily="18" charset="0"/>
              </a:rPr>
              <a:t>ištisiniam kelių žvyravimui skirta </a:t>
            </a:r>
            <a:r>
              <a:rPr lang="lt-LT" sz="2400" dirty="0">
                <a:latin typeface="Times New Roman" panose="02020603050405020304" pitchFamily="18" charset="0"/>
                <a:cs typeface="Times New Roman" panose="02020603050405020304" pitchFamily="18" charset="0"/>
              </a:rPr>
              <a:t>– </a:t>
            </a:r>
            <a:r>
              <a:rPr lang="lt-LT" sz="2400" b="1" dirty="0">
                <a:latin typeface="Times New Roman" panose="02020603050405020304" pitchFamily="18" charset="0"/>
                <a:cs typeface="Times New Roman" panose="02020603050405020304" pitchFamily="18" charset="0"/>
              </a:rPr>
              <a:t>12500,00</a:t>
            </a:r>
            <a:r>
              <a:rPr lang="lt-LT" sz="2400" dirty="0">
                <a:latin typeface="Times New Roman" panose="02020603050405020304" pitchFamily="18" charset="0"/>
                <a:cs typeface="Times New Roman" panose="02020603050405020304" pitchFamily="18" charset="0"/>
              </a:rPr>
              <a:t> Eur.</a:t>
            </a:r>
          </a:p>
          <a:p>
            <a:pPr marL="0" indent="0">
              <a:buNone/>
            </a:pPr>
            <a:endParaRPr lang="lt-LT" sz="2400" dirty="0">
              <a:latin typeface="Times New Roman" panose="02020603050405020304" pitchFamily="18" charset="0"/>
              <a:cs typeface="Times New Roman" panose="02020603050405020304" pitchFamily="18" charset="0"/>
            </a:endParaRPr>
          </a:p>
          <a:p>
            <a:pPr marL="0" indent="0">
              <a:buNone/>
            </a:pPr>
            <a:endParaRPr lang="lt-LT" sz="2400" dirty="0">
              <a:latin typeface="Times New Roman" panose="02020603050405020304" pitchFamily="18" charset="0"/>
              <a:cs typeface="Times New Roman" panose="02020603050405020304" pitchFamily="18" charset="0"/>
            </a:endParaRPr>
          </a:p>
          <a:p>
            <a:pPr marL="0" indent="0">
              <a:buNone/>
            </a:pPr>
            <a:r>
              <a:rPr lang="lt-LT" sz="2400" dirty="0">
                <a:latin typeface="Times New Roman" panose="02020603050405020304" pitchFamily="18" charset="0"/>
                <a:cs typeface="Times New Roman" panose="02020603050405020304" pitchFamily="18" charset="0"/>
              </a:rPr>
              <a:t>Kelio Lyduokiai-Rimeisiai</a:t>
            </a:r>
          </a:p>
          <a:p>
            <a:pPr marL="0" indent="0">
              <a:buNone/>
            </a:pPr>
            <a:r>
              <a:rPr lang="lt-LT" sz="2400" dirty="0">
                <a:latin typeface="Times New Roman" panose="02020603050405020304" pitchFamily="18" charset="0"/>
                <a:cs typeface="Times New Roman" panose="02020603050405020304" pitchFamily="18" charset="0"/>
              </a:rPr>
              <a:t>1,2 km atkarpos ištisinis žvyravimas</a:t>
            </a:r>
          </a:p>
        </p:txBody>
      </p:sp>
      <p:pic>
        <p:nvPicPr>
          <p:cNvPr id="5" name="Paveikslėlio vietos rezervavimo ženklas 4">
            <a:extLst>
              <a:ext uri="{FF2B5EF4-FFF2-40B4-BE49-F238E27FC236}">
                <a16:creationId xmlns:a16="http://schemas.microsoft.com/office/drawing/2014/main" id="{435CD0BB-2DF9-1D9C-9870-BA04CF426F4B}"/>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l="13475" r="13475"/>
          <a:stretch>
            <a:fillRect/>
          </a:stretch>
        </p:blipFill>
        <p:spPr bwMode="auto">
          <a:xfrm>
            <a:off x="6354763" y="828675"/>
            <a:ext cx="5837237" cy="5389563"/>
          </a:xfrm>
          <a:prstGeom prst="rect">
            <a:avLst/>
          </a:prstGeom>
          <a:noFill/>
          <a:ln>
            <a:noFill/>
          </a:ln>
        </p:spPr>
      </p:pic>
    </p:spTree>
    <p:extLst>
      <p:ext uri="{BB962C8B-B14F-4D97-AF65-F5344CB8AC3E}">
        <p14:creationId xmlns:p14="http://schemas.microsoft.com/office/powerpoint/2010/main" val="1663355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ksto vietos rezervavimo ženklas 3">
            <a:extLst>
              <a:ext uri="{FF2B5EF4-FFF2-40B4-BE49-F238E27FC236}">
                <a16:creationId xmlns:a16="http://schemas.microsoft.com/office/drawing/2014/main" id="{A1DC2429-CF6D-450F-A890-A2C063DC79E1}"/>
              </a:ext>
            </a:extLst>
          </p:cNvPr>
          <p:cNvSpPr>
            <a:spLocks noGrp="1"/>
          </p:cNvSpPr>
          <p:nvPr>
            <p:ph type="body" sz="half" idx="4294967295"/>
          </p:nvPr>
        </p:nvSpPr>
        <p:spPr>
          <a:xfrm>
            <a:off x="0" y="2147888"/>
            <a:ext cx="3689350" cy="4070350"/>
          </a:xfrm>
        </p:spPr>
        <p:txBody>
          <a:bodyPr>
            <a:normAutofit lnSpcReduction="10000"/>
          </a:bodyPr>
          <a:lstStyle/>
          <a:p>
            <a:endParaRPr lang="lt-LT" dirty="0"/>
          </a:p>
          <a:p>
            <a:pPr marL="0" indent="0">
              <a:buNone/>
            </a:pPr>
            <a:endParaRPr lang="lt-LT" dirty="0"/>
          </a:p>
          <a:p>
            <a:pPr marL="0" indent="0">
              <a:buNone/>
            </a:pPr>
            <a:endParaRPr lang="lt-LT" sz="2400" dirty="0">
              <a:latin typeface="Times New Roman" panose="02020603050405020304" pitchFamily="18" charset="0"/>
              <a:cs typeface="Times New Roman" panose="02020603050405020304" pitchFamily="18" charset="0"/>
            </a:endParaRPr>
          </a:p>
          <a:p>
            <a:pPr marL="0" indent="0">
              <a:buNone/>
            </a:pPr>
            <a:endParaRPr lang="lt-LT" sz="2400" dirty="0">
              <a:latin typeface="Times New Roman" panose="02020603050405020304" pitchFamily="18" charset="0"/>
              <a:cs typeface="Times New Roman" panose="02020603050405020304" pitchFamily="18" charset="0"/>
            </a:endParaRPr>
          </a:p>
          <a:p>
            <a:pPr marL="0" indent="0">
              <a:buNone/>
            </a:pPr>
            <a:endParaRPr lang="lt-LT" sz="2400" dirty="0">
              <a:latin typeface="Times New Roman" panose="02020603050405020304" pitchFamily="18" charset="0"/>
              <a:cs typeface="Times New Roman" panose="02020603050405020304" pitchFamily="18" charset="0"/>
            </a:endParaRPr>
          </a:p>
          <a:p>
            <a:pPr marL="0" indent="0">
              <a:buNone/>
            </a:pPr>
            <a:endParaRPr lang="lt-LT" sz="2400" dirty="0">
              <a:latin typeface="Times New Roman" panose="02020603050405020304" pitchFamily="18" charset="0"/>
              <a:cs typeface="Times New Roman" panose="02020603050405020304" pitchFamily="18" charset="0"/>
            </a:endParaRPr>
          </a:p>
          <a:p>
            <a:pPr marL="0" indent="0">
              <a:buNone/>
            </a:pPr>
            <a:endParaRPr lang="lt-LT" sz="2400" dirty="0">
              <a:latin typeface="Times New Roman" panose="02020603050405020304" pitchFamily="18" charset="0"/>
              <a:cs typeface="Times New Roman" panose="02020603050405020304" pitchFamily="18" charset="0"/>
            </a:endParaRPr>
          </a:p>
          <a:p>
            <a:pPr marL="0" indent="0">
              <a:buNone/>
            </a:pPr>
            <a:r>
              <a:rPr lang="lt-LT" sz="2400" dirty="0">
                <a:latin typeface="Times New Roman" panose="02020603050405020304" pitchFamily="18" charset="0"/>
                <a:cs typeface="Times New Roman" panose="02020603050405020304" pitchFamily="18" charset="0"/>
              </a:rPr>
              <a:t>Duobių užtaisymo darbai keliuose su asfaltbetonio danga</a:t>
            </a:r>
          </a:p>
        </p:txBody>
      </p:sp>
      <p:pic>
        <p:nvPicPr>
          <p:cNvPr id="5" name="Paveikslėlio vietos rezervavimo ženklas 4">
            <a:extLst>
              <a:ext uri="{FF2B5EF4-FFF2-40B4-BE49-F238E27FC236}">
                <a16:creationId xmlns:a16="http://schemas.microsoft.com/office/drawing/2014/main" id="{04356570-648D-1E20-C566-BDC4266AC139}"/>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l="4553" r="4553"/>
          <a:stretch>
            <a:fillRect/>
          </a:stretch>
        </p:blipFill>
        <p:spPr bwMode="auto">
          <a:xfrm>
            <a:off x="0" y="639763"/>
            <a:ext cx="4659313" cy="4279900"/>
          </a:xfrm>
          <a:prstGeom prst="rect">
            <a:avLst/>
          </a:prstGeom>
          <a:noFill/>
          <a:ln>
            <a:noFill/>
          </a:ln>
        </p:spPr>
      </p:pic>
      <p:pic>
        <p:nvPicPr>
          <p:cNvPr id="6" name="Paveikslėlis 5">
            <a:extLst>
              <a:ext uri="{FF2B5EF4-FFF2-40B4-BE49-F238E27FC236}">
                <a16:creationId xmlns:a16="http://schemas.microsoft.com/office/drawing/2014/main" id="{441169EB-DF93-1DA7-216D-D6E7A9416C7F}"/>
              </a:ext>
            </a:extLst>
          </p:cNvPr>
          <p:cNvPicPr>
            <a:picLocks noChangeAspect="1"/>
          </p:cNvPicPr>
          <p:nvPr/>
        </p:nvPicPr>
        <p:blipFill>
          <a:blip r:embed="rId3"/>
          <a:stretch>
            <a:fillRect/>
          </a:stretch>
        </p:blipFill>
        <p:spPr>
          <a:xfrm>
            <a:off x="6096000" y="2073275"/>
            <a:ext cx="5619750" cy="4219575"/>
          </a:xfrm>
          <a:prstGeom prst="rect">
            <a:avLst/>
          </a:prstGeom>
        </p:spPr>
      </p:pic>
    </p:spTree>
    <p:extLst>
      <p:ext uri="{BB962C8B-B14F-4D97-AF65-F5344CB8AC3E}">
        <p14:creationId xmlns:p14="http://schemas.microsoft.com/office/powerpoint/2010/main" val="1151293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ksto vietos rezervavimo ženklas 3">
            <a:extLst>
              <a:ext uri="{FF2B5EF4-FFF2-40B4-BE49-F238E27FC236}">
                <a16:creationId xmlns:a16="http://schemas.microsoft.com/office/drawing/2014/main" id="{2DFCD08C-A3A5-B1FD-FC18-BAA9A2C3CCD8}"/>
              </a:ext>
            </a:extLst>
          </p:cNvPr>
          <p:cNvSpPr>
            <a:spLocks noGrp="1"/>
          </p:cNvSpPr>
          <p:nvPr>
            <p:ph type="body" sz="half" idx="4294967295"/>
          </p:nvPr>
        </p:nvSpPr>
        <p:spPr>
          <a:xfrm>
            <a:off x="0" y="1743075"/>
            <a:ext cx="3300413" cy="4475163"/>
          </a:xfrm>
          <a:solidFill>
            <a:schemeClr val="bg1">
              <a:lumMod val="95000"/>
            </a:schemeClr>
          </a:solidFill>
        </p:spPr>
        <p:txBody>
          <a:bodyPr>
            <a:normAutofit/>
          </a:bodyPr>
          <a:lstStyle/>
          <a:p>
            <a:endParaRPr lang="lt-LT" sz="2400" dirty="0">
              <a:latin typeface="Times New Roman" panose="02020603050405020304" pitchFamily="18" charset="0"/>
              <a:cs typeface="Times New Roman" panose="02020603050405020304" pitchFamily="18" charset="0"/>
            </a:endParaRPr>
          </a:p>
          <a:p>
            <a:endParaRPr lang="lt-LT" sz="2400" dirty="0">
              <a:latin typeface="Times New Roman" panose="02020603050405020304" pitchFamily="18" charset="0"/>
              <a:cs typeface="Times New Roman" panose="02020603050405020304" pitchFamily="18" charset="0"/>
            </a:endParaRPr>
          </a:p>
          <a:p>
            <a:pPr marL="0" indent="0">
              <a:buNone/>
            </a:pPr>
            <a:r>
              <a:rPr lang="lt-LT" sz="2400" dirty="0">
                <a:latin typeface="Times New Roman" panose="02020603050405020304" pitchFamily="18" charset="0"/>
                <a:cs typeface="Times New Roman" panose="02020603050405020304" pitchFamily="18" charset="0"/>
              </a:rPr>
              <a:t>Duobių užtaisymo darbai keliuose su žvyro danga</a:t>
            </a:r>
          </a:p>
        </p:txBody>
      </p:sp>
      <p:pic>
        <p:nvPicPr>
          <p:cNvPr id="5" name="Paveikslėlio vietos rezervavimo ženklas 4">
            <a:extLst>
              <a:ext uri="{FF2B5EF4-FFF2-40B4-BE49-F238E27FC236}">
                <a16:creationId xmlns:a16="http://schemas.microsoft.com/office/drawing/2014/main" id="{C25CB34E-8FB4-17EF-9F05-E73D518AD068}"/>
              </a:ext>
            </a:extLst>
          </p:cNvPr>
          <p:cNvPicPr>
            <a:picLocks noGrp="1" noChangeAspect="1"/>
          </p:cNvPicPr>
          <p:nvPr>
            <p:ph type="pic" idx="4294967295"/>
          </p:nvPr>
        </p:nvPicPr>
        <p:blipFill>
          <a:blip r:embed="rId2" cstate="print">
            <a:extLst>
              <a:ext uri="{28A0092B-C50C-407E-A947-70E740481C1C}">
                <a14:useLocalDpi xmlns:a14="http://schemas.microsoft.com/office/drawing/2010/main" val="0"/>
              </a:ext>
            </a:extLst>
          </a:blip>
          <a:srcRect l="7826" r="7826"/>
          <a:stretch>
            <a:fillRect/>
          </a:stretch>
        </p:blipFill>
        <p:spPr bwMode="auto">
          <a:xfrm>
            <a:off x="6054725" y="563563"/>
            <a:ext cx="6137275" cy="5654675"/>
          </a:xfrm>
          <a:prstGeom prst="rect">
            <a:avLst/>
          </a:prstGeom>
          <a:noFill/>
          <a:ln>
            <a:noFill/>
          </a:ln>
        </p:spPr>
      </p:pic>
    </p:spTree>
    <p:extLst>
      <p:ext uri="{BB962C8B-B14F-4D97-AF65-F5344CB8AC3E}">
        <p14:creationId xmlns:p14="http://schemas.microsoft.com/office/powerpoint/2010/main" val="2523285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7" name="Teksto vietos rezervavimo ženklas 6">
            <a:extLst>
              <a:ext uri="{FF2B5EF4-FFF2-40B4-BE49-F238E27FC236}">
                <a16:creationId xmlns:a16="http://schemas.microsoft.com/office/drawing/2014/main" id="{EC5516C1-2A71-E476-B4F2-EA38AB884E54}"/>
              </a:ext>
            </a:extLst>
          </p:cNvPr>
          <p:cNvSpPr>
            <a:spLocks noGrp="1"/>
          </p:cNvSpPr>
          <p:nvPr>
            <p:ph type="body" sz="half" idx="4294967295"/>
          </p:nvPr>
        </p:nvSpPr>
        <p:spPr>
          <a:xfrm>
            <a:off x="0" y="2243138"/>
            <a:ext cx="4360863" cy="3975100"/>
          </a:xfrm>
        </p:spPr>
        <p:txBody>
          <a:bodyPr>
            <a:normAutofit/>
          </a:bodyPr>
          <a:lstStyle/>
          <a:p>
            <a:endParaRPr lang="lt-LT" sz="2400" dirty="0">
              <a:latin typeface="Times New Roman" panose="02020603050405020304" pitchFamily="18" charset="0"/>
              <a:cs typeface="Times New Roman" panose="02020603050405020304" pitchFamily="18" charset="0"/>
            </a:endParaRPr>
          </a:p>
          <a:p>
            <a:endParaRPr lang="lt-LT" sz="2400" dirty="0">
              <a:latin typeface="Times New Roman" panose="02020603050405020304" pitchFamily="18" charset="0"/>
              <a:cs typeface="Times New Roman" panose="02020603050405020304" pitchFamily="18" charset="0"/>
            </a:endParaRPr>
          </a:p>
          <a:p>
            <a:endParaRPr lang="lt-LT" sz="2400" dirty="0">
              <a:latin typeface="Times New Roman" panose="02020603050405020304" pitchFamily="18" charset="0"/>
              <a:cs typeface="Times New Roman" panose="02020603050405020304" pitchFamily="18" charset="0"/>
            </a:endParaRPr>
          </a:p>
          <a:p>
            <a:pPr marL="0" indent="0">
              <a:buNone/>
            </a:pPr>
            <a:r>
              <a:rPr lang="lt-LT" sz="2400" dirty="0">
                <a:latin typeface="Times New Roman" panose="02020603050405020304" pitchFamily="18" charset="0"/>
                <a:cs typeface="Times New Roman" panose="02020603050405020304" pitchFamily="18" charset="0"/>
              </a:rPr>
              <a:t>      Pagaminta ir pastatyta </a:t>
            </a:r>
          </a:p>
          <a:p>
            <a:pPr marL="0" indent="0">
              <a:buNone/>
            </a:pPr>
            <a:r>
              <a:rPr lang="lt-LT" sz="2400" dirty="0">
                <a:latin typeface="Times New Roman" panose="02020603050405020304" pitchFamily="18" charset="0"/>
                <a:cs typeface="Times New Roman" panose="02020603050405020304" pitchFamily="18" charset="0"/>
              </a:rPr>
              <a:t>             7 kelio ženklai</a:t>
            </a:r>
          </a:p>
        </p:txBody>
      </p:sp>
      <p:pic>
        <p:nvPicPr>
          <p:cNvPr id="8" name="Paveikslėlio vietos rezervavimo ženklas 7">
            <a:extLst>
              <a:ext uri="{FF2B5EF4-FFF2-40B4-BE49-F238E27FC236}">
                <a16:creationId xmlns:a16="http://schemas.microsoft.com/office/drawing/2014/main" id="{511BFAFD-4C66-DCF7-307C-C8DFE5695E81}"/>
              </a:ext>
            </a:extLst>
          </p:cNvPr>
          <p:cNvPicPr>
            <a:picLocks noGrp="1" noChangeAspect="1"/>
          </p:cNvPicPr>
          <p:nvPr>
            <p:ph type="pic" idx="4294967295"/>
          </p:nvPr>
        </p:nvPicPr>
        <p:blipFill>
          <a:blip r:embed="rId2" cstate="print">
            <a:extLst>
              <a:ext uri="{28A0092B-C50C-407E-A947-70E740481C1C}">
                <a14:useLocalDpi xmlns:a14="http://schemas.microsoft.com/office/drawing/2010/main" val="0"/>
              </a:ext>
            </a:extLst>
          </a:blip>
          <a:srcRect l="18523" r="18523"/>
          <a:stretch>
            <a:fillRect/>
          </a:stretch>
        </p:blipFill>
        <p:spPr bwMode="auto">
          <a:xfrm>
            <a:off x="6062663" y="750888"/>
            <a:ext cx="6129337" cy="5467350"/>
          </a:xfrm>
          <a:prstGeom prst="rect">
            <a:avLst/>
          </a:prstGeom>
          <a:noFill/>
          <a:ln>
            <a:noFill/>
          </a:ln>
        </p:spPr>
      </p:pic>
    </p:spTree>
    <p:extLst>
      <p:ext uri="{BB962C8B-B14F-4D97-AF65-F5344CB8AC3E}">
        <p14:creationId xmlns:p14="http://schemas.microsoft.com/office/powerpoint/2010/main" val="748917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DE7734-DF44-0110-551F-7CE3C08383EE}"/>
              </a:ext>
            </a:extLst>
          </p:cNvPr>
          <p:cNvSpPr txBox="1"/>
          <p:nvPr/>
        </p:nvSpPr>
        <p:spPr>
          <a:xfrm>
            <a:off x="476656" y="3161488"/>
            <a:ext cx="4630366" cy="1938992"/>
          </a:xfrm>
          <a:prstGeom prst="rect">
            <a:avLst/>
          </a:prstGeom>
          <a:noFill/>
        </p:spPr>
        <p:txBody>
          <a:bodyPr wrap="square">
            <a:spAutoFit/>
          </a:bodyPr>
          <a:lstStyle/>
          <a:p>
            <a:r>
              <a:rPr lang="lt-LT" sz="2400" dirty="0">
                <a:effectLst/>
                <a:latin typeface="Times New Roman" panose="02020603050405020304" pitchFamily="18" charset="0"/>
                <a:ea typeface="Calibri" panose="020F0502020204030204" pitchFamily="34" charset="0"/>
              </a:rPr>
              <a:t>Lyduokių kapinėse baigti svarbūs </a:t>
            </a:r>
          </a:p>
          <a:p>
            <a:r>
              <a:rPr lang="lt-LT" sz="2400" dirty="0">
                <a:effectLst/>
                <a:latin typeface="Times New Roman" panose="02020603050405020304" pitchFamily="18" charset="0"/>
                <a:ea typeface="Calibri" panose="020F0502020204030204" pitchFamily="34" charset="0"/>
              </a:rPr>
              <a:t>infrastruktūros darbai – nutiesta </a:t>
            </a:r>
          </a:p>
          <a:p>
            <a:r>
              <a:rPr lang="lt-LT" sz="2400" dirty="0">
                <a:effectLst/>
                <a:latin typeface="Times New Roman" panose="02020603050405020304" pitchFamily="18" charset="0"/>
                <a:ea typeface="Calibri" panose="020F0502020204030204" pitchFamily="34" charset="0"/>
              </a:rPr>
              <a:t>150 metrų ilgio vandentiekio atšaka </a:t>
            </a:r>
          </a:p>
          <a:p>
            <a:r>
              <a:rPr lang="lt-LT" sz="2400" dirty="0">
                <a:effectLst/>
                <a:latin typeface="Times New Roman" panose="02020603050405020304" pitchFamily="18" charset="0"/>
                <a:ea typeface="Calibri" panose="020F0502020204030204" pitchFamily="34" charset="0"/>
              </a:rPr>
              <a:t>ir įrengtos keturios naujos vandens </a:t>
            </a:r>
          </a:p>
          <a:p>
            <a:r>
              <a:rPr lang="lt-LT" sz="2400" dirty="0">
                <a:effectLst/>
                <a:latin typeface="Times New Roman" panose="02020603050405020304" pitchFamily="18" charset="0"/>
                <a:ea typeface="Calibri" panose="020F0502020204030204" pitchFamily="34" charset="0"/>
              </a:rPr>
              <a:t>kolonėlės.</a:t>
            </a:r>
            <a:endParaRPr lang="lt-LT" sz="2400" dirty="0"/>
          </a:p>
        </p:txBody>
      </p:sp>
      <p:pic>
        <p:nvPicPr>
          <p:cNvPr id="4" name="Paveikslėlis 3">
            <a:extLst>
              <a:ext uri="{FF2B5EF4-FFF2-40B4-BE49-F238E27FC236}">
                <a16:creationId xmlns:a16="http://schemas.microsoft.com/office/drawing/2014/main" id="{801BA3D0-96CC-8325-8938-2ABE71B29BB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8520273" y="2452949"/>
            <a:ext cx="3641468" cy="2897831"/>
          </a:xfrm>
          <a:prstGeom prst="rect">
            <a:avLst/>
          </a:prstGeom>
          <a:noFill/>
          <a:ln>
            <a:noFill/>
          </a:ln>
        </p:spPr>
      </p:pic>
      <p:pic>
        <p:nvPicPr>
          <p:cNvPr id="5" name="Paveikslėlis 4">
            <a:extLst>
              <a:ext uri="{FF2B5EF4-FFF2-40B4-BE49-F238E27FC236}">
                <a16:creationId xmlns:a16="http://schemas.microsoft.com/office/drawing/2014/main" id="{F642293D-E8DD-36DA-4B1F-536101073C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7022" y="2072076"/>
            <a:ext cx="3249038" cy="3650523"/>
          </a:xfrm>
          <a:prstGeom prst="rect">
            <a:avLst/>
          </a:prstGeom>
          <a:noFill/>
          <a:ln>
            <a:noFill/>
          </a:ln>
        </p:spPr>
      </p:pic>
      <p:sp>
        <p:nvSpPr>
          <p:cNvPr id="9" name="TextBox 8">
            <a:extLst>
              <a:ext uri="{FF2B5EF4-FFF2-40B4-BE49-F238E27FC236}">
                <a16:creationId xmlns:a16="http://schemas.microsoft.com/office/drawing/2014/main" id="{364B05A7-74EC-4084-25DC-498D37A8DE32}"/>
              </a:ext>
            </a:extLst>
          </p:cNvPr>
          <p:cNvSpPr txBox="1"/>
          <p:nvPr/>
        </p:nvSpPr>
        <p:spPr>
          <a:xfrm>
            <a:off x="3035031" y="996901"/>
            <a:ext cx="7954792" cy="584775"/>
          </a:xfrm>
          <a:prstGeom prst="rect">
            <a:avLst/>
          </a:prstGeom>
          <a:noFill/>
        </p:spPr>
        <p:txBody>
          <a:bodyPr wrap="square">
            <a:spAutoFit/>
          </a:bodyPr>
          <a:lstStyle/>
          <a:p>
            <a:r>
              <a:rPr lang="lt-LT" sz="3200" b="1" dirty="0">
                <a:effectLst/>
                <a:latin typeface="Times New Roman" panose="02020603050405020304" pitchFamily="18" charset="0"/>
                <a:ea typeface="Calibri" panose="020F0502020204030204" pitchFamily="34" charset="0"/>
              </a:rPr>
              <a:t>KAIMO PLĖTROS PROGRAMA</a:t>
            </a:r>
            <a:endParaRPr lang="lt-LT" sz="3200" dirty="0"/>
          </a:p>
        </p:txBody>
      </p:sp>
    </p:spTree>
    <p:extLst>
      <p:ext uri="{BB962C8B-B14F-4D97-AF65-F5344CB8AC3E}">
        <p14:creationId xmlns:p14="http://schemas.microsoft.com/office/powerpoint/2010/main" val="4036003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ksto vietos rezervavimo ženklas 3">
            <a:extLst>
              <a:ext uri="{FF2B5EF4-FFF2-40B4-BE49-F238E27FC236}">
                <a16:creationId xmlns:a16="http://schemas.microsoft.com/office/drawing/2014/main" id="{ACA20C69-02CC-F59E-C907-D32079C147FE}"/>
              </a:ext>
            </a:extLst>
          </p:cNvPr>
          <p:cNvSpPr>
            <a:spLocks noGrp="1"/>
          </p:cNvSpPr>
          <p:nvPr>
            <p:ph type="body" sz="half" idx="4294967295"/>
          </p:nvPr>
        </p:nvSpPr>
        <p:spPr>
          <a:xfrm>
            <a:off x="0" y="4008438"/>
            <a:ext cx="4551363" cy="2209800"/>
          </a:xfrm>
        </p:spPr>
        <p:txBody>
          <a:bodyPr>
            <a:normAutofit/>
          </a:bodyPr>
          <a:lstStyle/>
          <a:p>
            <a:endParaRPr lang="lt-LT" sz="2400" dirty="0">
              <a:latin typeface="Times New Roman" panose="02020603050405020304" pitchFamily="18" charset="0"/>
              <a:cs typeface="Times New Roman" panose="02020603050405020304" pitchFamily="18" charset="0"/>
            </a:endParaRPr>
          </a:p>
          <a:p>
            <a:pPr marL="0" indent="0">
              <a:buNone/>
            </a:pPr>
            <a:endParaRPr lang="lt-LT" sz="2400" dirty="0">
              <a:latin typeface="Times New Roman" panose="02020603050405020304" pitchFamily="18" charset="0"/>
              <a:cs typeface="Times New Roman" panose="02020603050405020304" pitchFamily="18" charset="0"/>
            </a:endParaRPr>
          </a:p>
          <a:p>
            <a:pPr marL="0" indent="0">
              <a:buNone/>
            </a:pPr>
            <a:r>
              <a:rPr lang="lt-LT" sz="2400" dirty="0">
                <a:latin typeface="Times New Roman" panose="02020603050405020304" pitchFamily="18" charset="0"/>
                <a:cs typeface="Times New Roman" panose="02020603050405020304" pitchFamily="18" charset="0"/>
              </a:rPr>
              <a:t>Sutvarkyta </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aplinka prie Lyduokių klebonijos ir </a:t>
            </a:r>
            <a:r>
              <a:rPr lang="lt-LT" sz="2400" dirty="0">
                <a:latin typeface="Times New Roman" panose="02020603050405020304" pitchFamily="18" charset="0"/>
                <a:cs typeface="Times New Roman" panose="02020603050405020304" pitchFamily="18" charset="0"/>
              </a:rPr>
              <a:t>tvenkinio.</a:t>
            </a:r>
          </a:p>
        </p:txBody>
      </p:sp>
      <p:pic>
        <p:nvPicPr>
          <p:cNvPr id="6" name="Paveikslėlis 5">
            <a:extLst>
              <a:ext uri="{FF2B5EF4-FFF2-40B4-BE49-F238E27FC236}">
                <a16:creationId xmlns:a16="http://schemas.microsoft.com/office/drawing/2014/main" id="{6925081E-95EE-7D44-0334-DC9BEAC4E564}"/>
              </a:ext>
            </a:extLst>
          </p:cNvPr>
          <p:cNvPicPr>
            <a:picLocks noChangeAspect="1"/>
          </p:cNvPicPr>
          <p:nvPr/>
        </p:nvPicPr>
        <p:blipFill>
          <a:blip r:embed="rId2"/>
          <a:stretch>
            <a:fillRect/>
          </a:stretch>
        </p:blipFill>
        <p:spPr>
          <a:xfrm>
            <a:off x="702198" y="738084"/>
            <a:ext cx="3882691" cy="2912017"/>
          </a:xfrm>
          <a:prstGeom prst="rect">
            <a:avLst/>
          </a:prstGeom>
        </p:spPr>
      </p:pic>
      <p:pic>
        <p:nvPicPr>
          <p:cNvPr id="7" name="Paveikslėlis 6">
            <a:extLst>
              <a:ext uri="{FF2B5EF4-FFF2-40B4-BE49-F238E27FC236}">
                <a16:creationId xmlns:a16="http://schemas.microsoft.com/office/drawing/2014/main" id="{21F00B6C-99E3-4201-B1D4-5B7AA9B96C7F}"/>
              </a:ext>
            </a:extLst>
          </p:cNvPr>
          <p:cNvPicPr>
            <a:picLocks noChangeAspect="1"/>
          </p:cNvPicPr>
          <p:nvPr/>
        </p:nvPicPr>
        <p:blipFill>
          <a:blip r:embed="rId3"/>
          <a:stretch>
            <a:fillRect/>
          </a:stretch>
        </p:blipFill>
        <p:spPr>
          <a:xfrm>
            <a:off x="4655035" y="1940142"/>
            <a:ext cx="3882689" cy="2912017"/>
          </a:xfrm>
          <a:prstGeom prst="rect">
            <a:avLst/>
          </a:prstGeom>
        </p:spPr>
      </p:pic>
      <p:pic>
        <p:nvPicPr>
          <p:cNvPr id="8" name="Paveikslėlis 7">
            <a:extLst>
              <a:ext uri="{FF2B5EF4-FFF2-40B4-BE49-F238E27FC236}">
                <a16:creationId xmlns:a16="http://schemas.microsoft.com/office/drawing/2014/main" id="{AA14DACB-1327-D889-23EE-EC0D87E1B4E7}"/>
              </a:ext>
            </a:extLst>
          </p:cNvPr>
          <p:cNvPicPr>
            <a:picLocks noChangeAspect="1"/>
          </p:cNvPicPr>
          <p:nvPr/>
        </p:nvPicPr>
        <p:blipFill>
          <a:blip r:embed="rId4"/>
          <a:stretch>
            <a:fillRect/>
          </a:stretch>
        </p:blipFill>
        <p:spPr>
          <a:xfrm>
            <a:off x="7869677" y="3116586"/>
            <a:ext cx="3990408" cy="3471147"/>
          </a:xfrm>
          <a:prstGeom prst="rect">
            <a:avLst/>
          </a:prstGeom>
        </p:spPr>
      </p:pic>
    </p:spTree>
    <p:extLst>
      <p:ext uri="{BB962C8B-B14F-4D97-AF65-F5344CB8AC3E}">
        <p14:creationId xmlns:p14="http://schemas.microsoft.com/office/powerpoint/2010/main" val="1735922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ksto vietos rezervavimo ženklas 3">
            <a:extLst>
              <a:ext uri="{FF2B5EF4-FFF2-40B4-BE49-F238E27FC236}">
                <a16:creationId xmlns:a16="http://schemas.microsoft.com/office/drawing/2014/main" id="{47A49947-EB71-BEE7-11AE-84C8F5034CEF}"/>
              </a:ext>
            </a:extLst>
          </p:cNvPr>
          <p:cNvSpPr>
            <a:spLocks noGrp="1"/>
          </p:cNvSpPr>
          <p:nvPr>
            <p:ph type="body" sz="half" idx="4294967295"/>
          </p:nvPr>
        </p:nvSpPr>
        <p:spPr>
          <a:xfrm>
            <a:off x="0" y="4008438"/>
            <a:ext cx="4892675" cy="2209800"/>
          </a:xfrm>
        </p:spPr>
        <p:txBody>
          <a:bodyPr>
            <a:normAutofit/>
          </a:bodyPr>
          <a:lstStyle/>
          <a:p>
            <a:endParaRPr lang="lt-LT" sz="2400" dirty="0">
              <a:latin typeface="Times New Roman" panose="02020603050405020304" pitchFamily="18" charset="0"/>
              <a:cs typeface="Times New Roman" panose="02020603050405020304" pitchFamily="18" charset="0"/>
            </a:endParaRPr>
          </a:p>
          <a:p>
            <a:endParaRPr lang="lt-LT" sz="2400" dirty="0">
              <a:latin typeface="Times New Roman" panose="02020603050405020304" pitchFamily="18" charset="0"/>
              <a:cs typeface="Times New Roman" panose="02020603050405020304" pitchFamily="18" charset="0"/>
            </a:endParaRPr>
          </a:p>
          <a:p>
            <a:pPr marL="0" indent="0">
              <a:buNone/>
            </a:pPr>
            <a:r>
              <a:rPr lang="lt-LT" sz="2400" dirty="0">
                <a:latin typeface="Times New Roman" panose="02020603050405020304" pitchFamily="18" charset="0"/>
                <a:cs typeface="Times New Roman" panose="02020603050405020304" pitchFamily="18" charset="0"/>
              </a:rPr>
              <a:t>            Atnaujinta krepšinio aikštelė</a:t>
            </a:r>
          </a:p>
        </p:txBody>
      </p:sp>
      <p:pic>
        <p:nvPicPr>
          <p:cNvPr id="5" name="Paveikslėlio vietos rezervavimo ženklas 4">
            <a:extLst>
              <a:ext uri="{FF2B5EF4-FFF2-40B4-BE49-F238E27FC236}">
                <a16:creationId xmlns:a16="http://schemas.microsoft.com/office/drawing/2014/main" id="{D42ACB64-05F7-70F9-06D9-DA21EFD5B239}"/>
              </a:ext>
            </a:extLst>
          </p:cNvPr>
          <p:cNvPicPr>
            <a:picLocks noGrp="1" noChangeAspect="1"/>
          </p:cNvPicPr>
          <p:nvPr>
            <p:ph type="pic" idx="4294967295"/>
          </p:nvPr>
        </p:nvPicPr>
        <p:blipFill>
          <a:blip r:embed="rId2" cstate="print">
            <a:extLst>
              <a:ext uri="{28A0092B-C50C-407E-A947-70E740481C1C}">
                <a14:useLocalDpi xmlns:a14="http://schemas.microsoft.com/office/drawing/2010/main" val="0"/>
              </a:ext>
            </a:extLst>
          </a:blip>
          <a:srcRect l="8749" r="8749"/>
          <a:stretch>
            <a:fillRect/>
          </a:stretch>
        </p:blipFill>
        <p:spPr bwMode="auto">
          <a:xfrm>
            <a:off x="0" y="895350"/>
            <a:ext cx="4222750" cy="3816350"/>
          </a:xfrm>
          <a:prstGeom prst="rect">
            <a:avLst/>
          </a:prstGeom>
          <a:noFill/>
          <a:ln>
            <a:noFill/>
          </a:ln>
        </p:spPr>
      </p:pic>
      <p:pic>
        <p:nvPicPr>
          <p:cNvPr id="6" name="Paveikslėlis 5">
            <a:extLst>
              <a:ext uri="{FF2B5EF4-FFF2-40B4-BE49-F238E27FC236}">
                <a16:creationId xmlns:a16="http://schemas.microsoft.com/office/drawing/2014/main" id="{C73685B4-439A-67F7-D2DA-8338B22993FF}"/>
              </a:ext>
            </a:extLst>
          </p:cNvPr>
          <p:cNvPicPr>
            <a:picLocks noChangeAspect="1"/>
          </p:cNvPicPr>
          <p:nvPr/>
        </p:nvPicPr>
        <p:blipFill>
          <a:blip r:embed="rId3"/>
          <a:stretch>
            <a:fillRect/>
          </a:stretch>
        </p:blipFill>
        <p:spPr>
          <a:xfrm>
            <a:off x="7003915" y="2665380"/>
            <a:ext cx="4591455" cy="3440854"/>
          </a:xfrm>
          <a:prstGeom prst="rect">
            <a:avLst/>
          </a:prstGeom>
        </p:spPr>
      </p:pic>
    </p:spTree>
    <p:extLst>
      <p:ext uri="{BB962C8B-B14F-4D97-AF65-F5344CB8AC3E}">
        <p14:creationId xmlns:p14="http://schemas.microsoft.com/office/powerpoint/2010/main" val="572092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3FA91-EC6D-6FC3-EB68-7E06DEEC0940}"/>
              </a:ext>
            </a:extLst>
          </p:cNvPr>
          <p:cNvSpPr txBox="1"/>
          <p:nvPr/>
        </p:nvSpPr>
        <p:spPr>
          <a:xfrm>
            <a:off x="1339173" y="3290501"/>
            <a:ext cx="5022716" cy="3416320"/>
          </a:xfrm>
          <a:prstGeom prst="rect">
            <a:avLst/>
          </a:prstGeom>
          <a:noFill/>
        </p:spPr>
        <p:txBody>
          <a:bodyPr wrap="square">
            <a:spAutoFit/>
          </a:bodyPr>
          <a:lstStyle/>
          <a:p>
            <a:endParaRPr lang="lt-LT" sz="2400" dirty="0">
              <a:effectLst/>
              <a:latin typeface="Times New Roman" panose="02020603050405020304" pitchFamily="18" charset="0"/>
              <a:ea typeface="Calibri" panose="020F0502020204030204" pitchFamily="34" charset="0"/>
            </a:endParaRPr>
          </a:p>
          <a:p>
            <a:endParaRPr lang="lt-LT" sz="2400" dirty="0">
              <a:latin typeface="Times New Roman" panose="02020603050405020304" pitchFamily="18" charset="0"/>
              <a:ea typeface="Calibri" panose="020F0502020204030204" pitchFamily="34" charset="0"/>
            </a:endParaRPr>
          </a:p>
          <a:p>
            <a:endParaRPr lang="lt-LT" sz="2400" dirty="0">
              <a:effectLst/>
              <a:latin typeface="Times New Roman" panose="02020603050405020304" pitchFamily="18" charset="0"/>
              <a:ea typeface="Calibri" panose="020F0502020204030204" pitchFamily="34" charset="0"/>
            </a:endParaRPr>
          </a:p>
          <a:p>
            <a:endParaRPr lang="lt-LT" sz="2400" dirty="0">
              <a:latin typeface="Times New Roman" panose="02020603050405020304" pitchFamily="18" charset="0"/>
              <a:ea typeface="Calibri" panose="020F0502020204030204" pitchFamily="34" charset="0"/>
            </a:endParaRPr>
          </a:p>
          <a:p>
            <a:r>
              <a:rPr lang="lt-LT" sz="2400" dirty="0">
                <a:effectLst/>
                <a:latin typeface="Times New Roman" panose="02020603050405020304" pitchFamily="18" charset="0"/>
                <a:ea typeface="Calibri" panose="020F0502020204030204" pitchFamily="34" charset="0"/>
              </a:rPr>
              <a:t>Jogvilų kaime pasitelkus gyventojus </a:t>
            </a:r>
          </a:p>
          <a:p>
            <a:r>
              <a:rPr lang="lt-LT" sz="2400" dirty="0">
                <a:effectLst/>
                <a:latin typeface="Times New Roman" panose="02020603050405020304" pitchFamily="18" charset="0"/>
                <a:ea typeface="Calibri" panose="020F0502020204030204" pitchFamily="34" charset="0"/>
              </a:rPr>
              <a:t>sutvarkyta aplinka. Ūkininkės Romos G</a:t>
            </a:r>
            <a:r>
              <a:rPr lang="lt-LT" sz="2400" dirty="0">
                <a:latin typeface="Times New Roman" panose="02020603050405020304" pitchFamily="18" charset="0"/>
                <a:ea typeface="Calibri" panose="020F0502020204030204" pitchFamily="34" charset="0"/>
              </a:rPr>
              <a:t>enienės</a:t>
            </a:r>
            <a:r>
              <a:rPr lang="lt-LT" sz="2400" dirty="0">
                <a:effectLst/>
                <a:latin typeface="Times New Roman" panose="02020603050405020304" pitchFamily="18" charset="0"/>
                <a:ea typeface="Calibri" panose="020F0502020204030204" pitchFamily="34" charset="0"/>
              </a:rPr>
              <a:t> pagalba – iškirsti ir </a:t>
            </a:r>
          </a:p>
          <a:p>
            <a:r>
              <a:rPr lang="lt-LT" sz="2400" dirty="0">
                <a:effectLst/>
                <a:latin typeface="Times New Roman" panose="02020603050405020304" pitchFamily="18" charset="0"/>
                <a:ea typeface="Calibri" panose="020F0502020204030204" pitchFamily="34" charset="0"/>
              </a:rPr>
              <a:t>išvežti pakelės krūmai ir </a:t>
            </a:r>
            <a:r>
              <a:rPr lang="lt-LT" sz="2400" dirty="0">
                <a:latin typeface="Times New Roman" panose="02020603050405020304" pitchFamily="18" charset="0"/>
                <a:ea typeface="Calibri" panose="020F0502020204030204" pitchFamily="34" charset="0"/>
              </a:rPr>
              <a:t>menkaverčiai medžiai Nuotekų kaime .</a:t>
            </a:r>
            <a:endParaRPr lang="lt-LT" sz="2400" dirty="0"/>
          </a:p>
        </p:txBody>
      </p:sp>
      <p:pic>
        <p:nvPicPr>
          <p:cNvPr id="4" name="Paveikslėlis 3">
            <a:extLst>
              <a:ext uri="{FF2B5EF4-FFF2-40B4-BE49-F238E27FC236}">
                <a16:creationId xmlns:a16="http://schemas.microsoft.com/office/drawing/2014/main" id="{FF961A18-FCD2-D2E7-FAF9-198752F4402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8126" y="816858"/>
            <a:ext cx="4733763" cy="3550861"/>
          </a:xfrm>
          <a:prstGeom prst="rect">
            <a:avLst/>
          </a:prstGeom>
          <a:noFill/>
          <a:ln>
            <a:noFill/>
          </a:ln>
        </p:spPr>
      </p:pic>
      <p:pic>
        <p:nvPicPr>
          <p:cNvPr id="5" name="Paveikslėlis 4">
            <a:extLst>
              <a:ext uri="{FF2B5EF4-FFF2-40B4-BE49-F238E27FC236}">
                <a16:creationId xmlns:a16="http://schemas.microsoft.com/office/drawing/2014/main" id="{004B0DFC-8AF9-1683-DAA9-EF3314EDF00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2630" y="2541138"/>
            <a:ext cx="5022715" cy="3766467"/>
          </a:xfrm>
          <a:prstGeom prst="rect">
            <a:avLst/>
          </a:prstGeom>
          <a:noFill/>
          <a:ln>
            <a:noFill/>
          </a:ln>
        </p:spPr>
      </p:pic>
    </p:spTree>
    <p:extLst>
      <p:ext uri="{BB962C8B-B14F-4D97-AF65-F5344CB8AC3E}">
        <p14:creationId xmlns:p14="http://schemas.microsoft.com/office/powerpoint/2010/main" val="4284400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D5C551-A067-9177-3A63-81751FF73B72}"/>
              </a:ext>
            </a:extLst>
          </p:cNvPr>
          <p:cNvSpPr txBox="1"/>
          <p:nvPr/>
        </p:nvSpPr>
        <p:spPr>
          <a:xfrm>
            <a:off x="768484" y="3290501"/>
            <a:ext cx="7349797" cy="1938992"/>
          </a:xfrm>
          <a:prstGeom prst="rect">
            <a:avLst/>
          </a:prstGeom>
          <a:noFill/>
        </p:spPr>
        <p:txBody>
          <a:bodyPr wrap="square">
            <a:spAutoFit/>
          </a:bodyPr>
          <a:lstStyle/>
          <a:p>
            <a:endParaRPr lang="lt-LT" sz="2400" dirty="0">
              <a:effectLst/>
              <a:latin typeface="Times New Roman" panose="02020603050405020304" pitchFamily="18" charset="0"/>
              <a:ea typeface="Calibri" panose="020F0502020204030204" pitchFamily="34" charset="0"/>
            </a:endParaRPr>
          </a:p>
          <a:p>
            <a:endParaRPr lang="lt-LT" sz="2400" dirty="0">
              <a:latin typeface="Times New Roman" panose="02020603050405020304" pitchFamily="18" charset="0"/>
              <a:ea typeface="Calibri" panose="020F0502020204030204" pitchFamily="34" charset="0"/>
            </a:endParaRPr>
          </a:p>
          <a:p>
            <a:endParaRPr lang="lt-LT" sz="2400" dirty="0">
              <a:effectLst/>
              <a:latin typeface="Times New Roman" panose="02020603050405020304" pitchFamily="18" charset="0"/>
              <a:ea typeface="Calibri" panose="020F0502020204030204" pitchFamily="34" charset="0"/>
            </a:endParaRPr>
          </a:p>
          <a:p>
            <a:endParaRPr lang="lt-LT" sz="2400" dirty="0">
              <a:latin typeface="Times New Roman" panose="02020603050405020304" pitchFamily="18" charset="0"/>
              <a:ea typeface="Calibri" panose="020F0502020204030204" pitchFamily="34" charset="0"/>
            </a:endParaRPr>
          </a:p>
          <a:p>
            <a:r>
              <a:rPr lang="lt-LT" sz="2400" dirty="0">
                <a:effectLst/>
                <a:latin typeface="Times New Roman" panose="02020603050405020304" pitchFamily="18" charset="0"/>
                <a:ea typeface="Calibri" panose="020F0502020204030204" pitchFamily="34" charset="0"/>
              </a:rPr>
              <a:t>     Nuolat šalinami pavojų keliantys (išpuvę) medžiai </a:t>
            </a:r>
            <a:endParaRPr lang="lt-LT" sz="2400" dirty="0"/>
          </a:p>
        </p:txBody>
      </p:sp>
      <p:pic>
        <p:nvPicPr>
          <p:cNvPr id="6" name="Paveikslėlis 5">
            <a:extLst>
              <a:ext uri="{FF2B5EF4-FFF2-40B4-BE49-F238E27FC236}">
                <a16:creationId xmlns:a16="http://schemas.microsoft.com/office/drawing/2014/main" id="{B3574183-34A7-5FC9-6715-B6C606ED072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6698" y="683212"/>
            <a:ext cx="5029019" cy="3772056"/>
          </a:xfrm>
          <a:prstGeom prst="rect">
            <a:avLst/>
          </a:prstGeom>
          <a:noFill/>
          <a:ln>
            <a:noFill/>
          </a:ln>
        </p:spPr>
      </p:pic>
      <p:pic>
        <p:nvPicPr>
          <p:cNvPr id="7" name="Paveikslėlis 6">
            <a:extLst>
              <a:ext uri="{FF2B5EF4-FFF2-40B4-BE49-F238E27FC236}">
                <a16:creationId xmlns:a16="http://schemas.microsoft.com/office/drawing/2014/main" id="{6D3618A1-59D8-4C9F-0EEF-5E54245EB95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1705" y="2933315"/>
            <a:ext cx="4142848" cy="3107136"/>
          </a:xfrm>
          <a:prstGeom prst="rect">
            <a:avLst/>
          </a:prstGeom>
          <a:noFill/>
          <a:ln>
            <a:noFill/>
          </a:ln>
        </p:spPr>
      </p:pic>
    </p:spTree>
    <p:extLst>
      <p:ext uri="{BB962C8B-B14F-4D97-AF65-F5344CB8AC3E}">
        <p14:creationId xmlns:p14="http://schemas.microsoft.com/office/powerpoint/2010/main" val="2525545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3" name="TextBox 2">
            <a:extLst>
              <a:ext uri="{FF2B5EF4-FFF2-40B4-BE49-F238E27FC236}">
                <a16:creationId xmlns:a16="http://schemas.microsoft.com/office/drawing/2014/main" id="{055D7D84-D22D-05FD-7E35-0E934F1318A4}"/>
              </a:ext>
            </a:extLst>
          </p:cNvPr>
          <p:cNvSpPr txBox="1"/>
          <p:nvPr/>
        </p:nvSpPr>
        <p:spPr>
          <a:xfrm>
            <a:off x="400050" y="1232807"/>
            <a:ext cx="11364685" cy="5018682"/>
          </a:xfrm>
          <a:prstGeom prst="rect">
            <a:avLst/>
          </a:prstGeom>
        </p:spPr>
        <p:txBody>
          <a:bodyPr wrap="square">
            <a:spAutoFit/>
          </a:bodyPr>
          <a:lstStyle/>
          <a:p>
            <a:pPr indent="431800" algn="just">
              <a:lnSpc>
                <a:spcPct val="107000"/>
              </a:lnSpc>
            </a:pPr>
            <a:r>
              <a:rPr lang="lt-LT" sz="2400" dirty="0">
                <a:latin typeface="Times New Roman" panose="02020603050405020304" pitchFamily="18" charset="0"/>
                <a:ea typeface="Calibri" panose="020F0502020204030204" pitchFamily="34" charset="0"/>
                <a:cs typeface="Times New Roman" panose="02020603050405020304" pitchFamily="18" charset="0"/>
              </a:rPr>
              <a:t>Lyduokių s</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eniūnija yra Ukmergės rajono savivaldybės administracijos filialas, veikiantis Lyduokių seniūnijos teritorijoje.</a:t>
            </a:r>
          </a:p>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Seniūnijos plotas yra </a:t>
            </a:r>
            <a:r>
              <a:rPr lang="lt-LT" sz="2400" b="1" dirty="0">
                <a:effectLst/>
                <a:latin typeface="Times New Roman" panose="02020603050405020304" pitchFamily="18" charset="0"/>
                <a:ea typeface="Calibri" panose="020F0502020204030204" pitchFamily="34" charset="0"/>
                <a:cs typeface="Times New Roman" panose="02020603050405020304" pitchFamily="18" charset="0"/>
              </a:rPr>
              <a:t>75,75 kv. km</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Teritorijoje  ̶  vienas miestelis, dvidešimt penki kaimai ir vienas viensėdis, įsikūrusios dvi sodų bendrijos – „Pušelė“ Antakalnio I kaime ir „Šilas“ Jogvilų kaime. </a:t>
            </a:r>
          </a:p>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Teritorija suskirstyta į keturias seniūnaitijas: Inkilų, Lyduokių, Nuotekų ir Virkščių.</a:t>
            </a:r>
          </a:p>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Veiklą seniūnijoje vykdo Šv. Arkangelo Mykolo parapija, Lyduokių ir Nuotekų kaimų bendruomenės, Lyduokių moterų informacijos ir užimtumo klubas, Lyduokių medžiotojų klubas ir medžiotojų klubas „Rago gausmas“. </a:t>
            </a:r>
          </a:p>
          <a:p>
            <a:pPr indent="431800" algn="just">
              <a:lnSpc>
                <a:spcPct val="107000"/>
              </a:lnSpc>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Seniūnijos teritorijoje veikia Ukmergės rajono savivaldybės Vlado Šlaito viešosios bibliotekos Lyduokių padalinys, dvi Ukmergės vartotojų kooperatyvo parduotuvės, aštuonios verslo įmonės, dvi žemės ūkio bendrovės – „</a:t>
            </a:r>
            <a:r>
              <a:rPr lang="lt-LT" sz="2400" dirty="0" err="1">
                <a:effectLst/>
                <a:latin typeface="Times New Roman" panose="02020603050405020304" pitchFamily="18" charset="0"/>
                <a:ea typeface="Calibri" panose="020F0502020204030204" pitchFamily="34" charset="0"/>
                <a:cs typeface="Times New Roman" panose="02020603050405020304" pitchFamily="18" charset="0"/>
              </a:rPr>
              <a:t>Egvila</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 ir „</a:t>
            </a:r>
            <a:r>
              <a:rPr lang="lt-LT" sz="2400" dirty="0" err="1">
                <a:effectLst/>
                <a:latin typeface="Times New Roman" panose="02020603050405020304" pitchFamily="18" charset="0"/>
                <a:ea typeface="Calibri" panose="020F0502020204030204" pitchFamily="34" charset="0"/>
                <a:cs typeface="Times New Roman" panose="02020603050405020304" pitchFamily="18" charset="0"/>
              </a:rPr>
              <a:t>Jogvilai</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indent="431800" algn="just">
              <a:lnSpc>
                <a:spcPct val="107000"/>
              </a:lnSpc>
            </a:pPr>
            <a:endParaRPr lang="lt-LT"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249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0" name="Teksto vietos rezervavimo ženklas 19">
            <a:extLst>
              <a:ext uri="{FF2B5EF4-FFF2-40B4-BE49-F238E27FC236}">
                <a16:creationId xmlns:a16="http://schemas.microsoft.com/office/drawing/2014/main" id="{85FE941A-61D6-4F7B-CEB2-35D97B134319}"/>
              </a:ext>
            </a:extLst>
          </p:cNvPr>
          <p:cNvSpPr>
            <a:spLocks noGrp="1"/>
          </p:cNvSpPr>
          <p:nvPr>
            <p:ph type="body" sz="half" idx="4294967295"/>
          </p:nvPr>
        </p:nvSpPr>
        <p:spPr>
          <a:xfrm>
            <a:off x="0" y="4475163"/>
            <a:ext cx="4119563" cy="1743075"/>
          </a:xfrm>
        </p:spPr>
        <p:txBody>
          <a:bodyPr/>
          <a:lstStyle/>
          <a:p>
            <a:endParaRPr lang="lt-LT" dirty="0"/>
          </a:p>
          <a:p>
            <a:endParaRPr lang="lt-LT" dirty="0"/>
          </a:p>
          <a:p>
            <a:endParaRPr lang="lt-LT" dirty="0"/>
          </a:p>
          <a:p>
            <a:endParaRPr lang="lt-LT" dirty="0"/>
          </a:p>
          <a:p>
            <a:endParaRPr lang="lt-LT" dirty="0">
              <a:latin typeface="Times New Roman" panose="02020603050405020304" pitchFamily="18" charset="0"/>
              <a:cs typeface="Times New Roman" panose="02020603050405020304" pitchFamily="18" charset="0"/>
            </a:endParaRPr>
          </a:p>
        </p:txBody>
      </p:sp>
      <p:pic>
        <p:nvPicPr>
          <p:cNvPr id="21" name="Paveikslėlio vietos rezervavimo ženklas 20">
            <a:extLst>
              <a:ext uri="{FF2B5EF4-FFF2-40B4-BE49-F238E27FC236}">
                <a16:creationId xmlns:a16="http://schemas.microsoft.com/office/drawing/2014/main" id="{585BB64D-DE87-A696-A13B-583D47783A52}"/>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l="25028" r="25028"/>
          <a:stretch>
            <a:fillRect/>
          </a:stretch>
        </p:blipFill>
        <p:spPr bwMode="auto">
          <a:xfrm flipH="1">
            <a:off x="8434388" y="1089025"/>
            <a:ext cx="3757612" cy="5111750"/>
          </a:xfrm>
          <a:prstGeom prst="rect">
            <a:avLst/>
          </a:prstGeom>
          <a:noFill/>
          <a:ln>
            <a:noFill/>
          </a:ln>
        </p:spPr>
      </p:pic>
      <p:pic>
        <p:nvPicPr>
          <p:cNvPr id="22" name="Paveikslėlis 21">
            <a:extLst>
              <a:ext uri="{FF2B5EF4-FFF2-40B4-BE49-F238E27FC236}">
                <a16:creationId xmlns:a16="http://schemas.microsoft.com/office/drawing/2014/main" id="{87668605-BD6B-B3CC-D6A7-40AE80D61A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33454" y="1089499"/>
            <a:ext cx="4631632" cy="3696510"/>
          </a:xfrm>
          <a:prstGeom prst="rect">
            <a:avLst/>
          </a:prstGeom>
          <a:noFill/>
          <a:ln>
            <a:noFill/>
          </a:ln>
        </p:spPr>
      </p:pic>
      <p:sp>
        <p:nvSpPr>
          <p:cNvPr id="24" name="TextBox 23">
            <a:extLst>
              <a:ext uri="{FF2B5EF4-FFF2-40B4-BE49-F238E27FC236}">
                <a16:creationId xmlns:a16="http://schemas.microsoft.com/office/drawing/2014/main" id="{C28FB464-A1F8-4DB4-3D9F-6838F8A8E698}"/>
              </a:ext>
            </a:extLst>
          </p:cNvPr>
          <p:cNvSpPr txBox="1"/>
          <p:nvPr/>
        </p:nvSpPr>
        <p:spPr>
          <a:xfrm>
            <a:off x="1933453" y="2937754"/>
            <a:ext cx="5532822" cy="2308324"/>
          </a:xfrm>
          <a:prstGeom prst="rect">
            <a:avLst/>
          </a:prstGeom>
          <a:noFill/>
        </p:spPr>
        <p:txBody>
          <a:bodyPr wrap="square">
            <a:spAutoFit/>
          </a:bodyPr>
          <a:lstStyle/>
          <a:p>
            <a:endParaRPr lang="lt-LT" sz="2400" dirty="0">
              <a:effectLst/>
              <a:latin typeface="Times New Roman" panose="02020603050405020304" pitchFamily="18" charset="0"/>
              <a:ea typeface="Calibri" panose="020F0502020204030204" pitchFamily="34" charset="0"/>
            </a:endParaRPr>
          </a:p>
          <a:p>
            <a:endParaRPr lang="lt-LT" sz="2400" dirty="0">
              <a:latin typeface="Times New Roman" panose="02020603050405020304" pitchFamily="18" charset="0"/>
              <a:ea typeface="Calibri" panose="020F0502020204030204" pitchFamily="34" charset="0"/>
            </a:endParaRPr>
          </a:p>
          <a:p>
            <a:endParaRPr lang="lt-LT" sz="2400" dirty="0">
              <a:effectLst/>
              <a:latin typeface="Times New Roman" panose="02020603050405020304" pitchFamily="18" charset="0"/>
              <a:ea typeface="Calibri" panose="020F0502020204030204" pitchFamily="34" charset="0"/>
            </a:endParaRPr>
          </a:p>
          <a:p>
            <a:endParaRPr lang="lt-LT" sz="2400" dirty="0">
              <a:latin typeface="Times New Roman" panose="02020603050405020304" pitchFamily="18" charset="0"/>
              <a:ea typeface="Calibri" panose="020F0502020204030204" pitchFamily="34" charset="0"/>
            </a:endParaRPr>
          </a:p>
          <a:p>
            <a:endParaRPr lang="lt-LT" sz="2400" dirty="0">
              <a:effectLst/>
              <a:latin typeface="Times New Roman" panose="02020603050405020304" pitchFamily="18" charset="0"/>
              <a:ea typeface="Calibri" panose="020F0502020204030204" pitchFamily="34" charset="0"/>
            </a:endParaRPr>
          </a:p>
          <a:p>
            <a:r>
              <a:rPr lang="lt-LT" sz="2400" dirty="0">
                <a:effectLst/>
                <a:latin typeface="Times New Roman" panose="02020603050405020304" pitchFamily="18" charset="0"/>
                <a:ea typeface="Calibri" panose="020F0502020204030204" pitchFamily="34" charset="0"/>
              </a:rPr>
              <a:t>Darbai po audros Virkščių k</a:t>
            </a:r>
            <a:r>
              <a:rPr lang="lt-LT" sz="2400" dirty="0">
                <a:latin typeface="Times New Roman" panose="02020603050405020304" pitchFamily="18" charset="0"/>
                <a:ea typeface="Calibri" panose="020F0502020204030204" pitchFamily="34" charset="0"/>
              </a:rPr>
              <a:t>aime</a:t>
            </a:r>
            <a:endParaRPr lang="lt-LT" sz="2400" dirty="0"/>
          </a:p>
        </p:txBody>
      </p:sp>
    </p:spTree>
    <p:extLst>
      <p:ext uri="{BB962C8B-B14F-4D97-AF65-F5344CB8AC3E}">
        <p14:creationId xmlns:p14="http://schemas.microsoft.com/office/powerpoint/2010/main" val="2778572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CADC6B2-130E-1C6C-F9CC-A0836729CBBC}"/>
              </a:ext>
            </a:extLst>
          </p:cNvPr>
          <p:cNvSpPr>
            <a:spLocks noGrp="1"/>
          </p:cNvSpPr>
          <p:nvPr>
            <p:ph type="title"/>
          </p:nvPr>
        </p:nvSpPr>
        <p:spPr>
          <a:xfrm>
            <a:off x="759278" y="1632858"/>
            <a:ext cx="4669971" cy="693964"/>
          </a:xfrm>
        </p:spPr>
        <p:txBody>
          <a:bodyPr>
            <a:normAutofit/>
          </a:bodyPr>
          <a:lstStyle/>
          <a:p>
            <a:r>
              <a:rPr lang="lt-LT" sz="2800" cap="none" dirty="0">
                <a:latin typeface="Times New Roman" panose="02020603050405020304" pitchFamily="18" charset="0"/>
                <a:cs typeface="Times New Roman" panose="02020603050405020304" pitchFamily="18" charset="0"/>
              </a:rPr>
              <a:t>Nauja technika</a:t>
            </a:r>
          </a:p>
        </p:txBody>
      </p:sp>
      <p:pic>
        <p:nvPicPr>
          <p:cNvPr id="10" name="Paveikslėlio vietos rezervavimo ženklas 9">
            <a:extLst>
              <a:ext uri="{FF2B5EF4-FFF2-40B4-BE49-F238E27FC236}">
                <a16:creationId xmlns:a16="http://schemas.microsoft.com/office/drawing/2014/main" id="{452235BA-83DE-ACB1-1CC4-572BA9109DFA}"/>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5344" r="15344"/>
          <a:stretch>
            <a:fillRect/>
          </a:stretch>
        </p:blipFill>
        <p:spPr bwMode="auto">
          <a:xfrm>
            <a:off x="6390167" y="722314"/>
            <a:ext cx="5245281" cy="5496372"/>
          </a:xfrm>
          <a:prstGeom prst="rect">
            <a:avLst/>
          </a:prstGeom>
          <a:noFill/>
          <a:ln>
            <a:noFill/>
          </a:ln>
        </p:spPr>
      </p:pic>
      <p:sp>
        <p:nvSpPr>
          <p:cNvPr id="4" name="Teksto vietos rezervavimo ženklas 3">
            <a:extLst>
              <a:ext uri="{FF2B5EF4-FFF2-40B4-BE49-F238E27FC236}">
                <a16:creationId xmlns:a16="http://schemas.microsoft.com/office/drawing/2014/main" id="{7F31956B-A338-24FE-F748-A97C4ABA4A32}"/>
              </a:ext>
            </a:extLst>
          </p:cNvPr>
          <p:cNvSpPr>
            <a:spLocks noGrp="1"/>
          </p:cNvSpPr>
          <p:nvPr>
            <p:ph type="body" sz="half" idx="2"/>
          </p:nvPr>
        </p:nvSpPr>
        <p:spPr>
          <a:xfrm>
            <a:off x="759278" y="3083442"/>
            <a:ext cx="4669971" cy="3135243"/>
          </a:xfrm>
        </p:spPr>
        <p:txBody>
          <a:bodyPr>
            <a:normAutofit/>
          </a:bodyPr>
          <a:lstStyle/>
          <a:p>
            <a:r>
              <a:rPr lang="lt-LT" sz="2400" dirty="0">
                <a:latin typeface="Times New Roman" panose="02020603050405020304" pitchFamily="18" charset="0"/>
                <a:ea typeface="Calibri" panose="020F0502020204030204" pitchFamily="34" charset="0"/>
              </a:rPr>
              <a:t>      Ū</a:t>
            </a:r>
            <a:r>
              <a:rPr lang="lt-LT" sz="2400" dirty="0">
                <a:effectLst/>
                <a:latin typeface="Times New Roman" panose="02020603050405020304" pitchFamily="18" charset="0"/>
                <a:ea typeface="Calibri" panose="020F0502020204030204" pitchFamily="34" charset="0"/>
              </a:rPr>
              <a:t>kinio aptarnavimo tarnybai nupirktas inventorius</a:t>
            </a:r>
            <a:r>
              <a:rPr lang="lt-LT" sz="2400" dirty="0">
                <a:latin typeface="Times New Roman" panose="02020603050405020304" pitchFamily="18" charset="0"/>
                <a:ea typeface="Calibri" panose="020F0502020204030204" pitchFamily="34" charset="0"/>
              </a:rPr>
              <a:t> - </a:t>
            </a:r>
            <a:r>
              <a:rPr lang="lt-LT" sz="2400" dirty="0">
                <a:effectLst/>
                <a:latin typeface="Times New Roman" panose="02020603050405020304" pitchFamily="18" charset="0"/>
                <a:ea typeface="Calibri" panose="020F0502020204030204" pitchFamily="34" charset="0"/>
              </a:rPr>
              <a:t>frontalinis krautuvas, </a:t>
            </a:r>
            <a:r>
              <a:rPr lang="lt-LT" sz="2400" dirty="0">
                <a:latin typeface="Times New Roman" panose="02020603050405020304" pitchFamily="18" charset="0"/>
                <a:ea typeface="Calibri" panose="020F0502020204030204" pitchFamily="34" charset="0"/>
              </a:rPr>
              <a:t>krūmapjovė ir savaeigė žoliapjovė.</a:t>
            </a:r>
            <a:endParaRPr lang="lt-LT" sz="2400" dirty="0"/>
          </a:p>
        </p:txBody>
      </p:sp>
      <p:pic>
        <p:nvPicPr>
          <p:cNvPr id="5" name="Paveikslėlis 4">
            <a:extLst>
              <a:ext uri="{FF2B5EF4-FFF2-40B4-BE49-F238E27FC236}">
                <a16:creationId xmlns:a16="http://schemas.microsoft.com/office/drawing/2014/main" id="{7F61A0B4-A15C-1E6B-B739-C74A0DB47459}"/>
              </a:ext>
            </a:extLst>
          </p:cNvPr>
          <p:cNvPicPr>
            <a:picLocks noChangeAspect="1"/>
          </p:cNvPicPr>
          <p:nvPr/>
        </p:nvPicPr>
        <p:blipFill>
          <a:blip r:embed="rId3"/>
          <a:stretch>
            <a:fillRect/>
          </a:stretch>
        </p:blipFill>
        <p:spPr>
          <a:xfrm>
            <a:off x="7790542" y="2086889"/>
            <a:ext cx="3715658" cy="2684221"/>
          </a:xfrm>
          <a:prstGeom prst="rect">
            <a:avLst/>
          </a:prstGeom>
        </p:spPr>
      </p:pic>
    </p:spTree>
    <p:extLst>
      <p:ext uri="{BB962C8B-B14F-4D97-AF65-F5344CB8AC3E}">
        <p14:creationId xmlns:p14="http://schemas.microsoft.com/office/powerpoint/2010/main" val="3687419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D019B3F-D758-53C6-916E-A0EB07C49250}"/>
              </a:ext>
            </a:extLst>
          </p:cNvPr>
          <p:cNvSpPr txBox="1"/>
          <p:nvPr/>
        </p:nvSpPr>
        <p:spPr>
          <a:xfrm>
            <a:off x="882596" y="3249038"/>
            <a:ext cx="4341412" cy="2831994"/>
          </a:xfrm>
          <a:prstGeom prst="rect">
            <a:avLst/>
          </a:prstGeom>
          <a:noFill/>
        </p:spPr>
        <p:txBody>
          <a:bodyPr wrap="square">
            <a:spAutoFit/>
          </a:bodyPr>
          <a:lstStyle/>
          <a:p>
            <a:pPr indent="431800" algn="just">
              <a:lnSpc>
                <a:spcPct val="107000"/>
              </a:lnSpc>
              <a:buNone/>
            </a:pPr>
            <a:endParaRPr lang="lt-LT" sz="12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buNone/>
            </a:pPr>
            <a:endParaRPr lang="lt-LT" sz="1200" dirty="0">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buNone/>
            </a:pPr>
            <a:endParaRPr lang="lt-LT" sz="24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buNone/>
            </a:pPr>
            <a:endParaRPr lang="lt-LT" sz="2400" dirty="0">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Atlikti administracinio pastato </a:t>
            </a:r>
          </a:p>
          <a:p>
            <a:pPr indent="431800" algn="just">
              <a:lnSpc>
                <a:spcPct val="107000"/>
              </a:lnSpc>
              <a:buNone/>
            </a:pPr>
            <a:r>
              <a:rPr lang="lt-LT" sz="2400" dirty="0">
                <a:latin typeface="Times New Roman" panose="02020603050405020304" pitchFamily="18" charset="0"/>
                <a:ea typeface="Calibri" panose="020F0502020204030204" pitchFamily="34" charset="0"/>
                <a:cs typeface="Times New Roman" panose="02020603050405020304" pitchFamily="18" charset="0"/>
              </a:rPr>
              <a:t>t</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ambūro remonto darbai,  įstatytos naujos durys,</a:t>
            </a:r>
            <a:r>
              <a:rPr lang="lt-LT" sz="2400" dirty="0">
                <a:latin typeface="Times New Roman" panose="02020603050405020304" pitchFamily="18" charset="0"/>
                <a:ea typeface="Calibri" panose="020F0502020204030204" pitchFamily="34" charset="0"/>
                <a:cs typeface="Times New Roman" panose="02020603050405020304" pitchFamily="18" charset="0"/>
              </a:rPr>
              <a:t> </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įrengtas pandusas asmenims su negalia. </a:t>
            </a:r>
          </a:p>
        </p:txBody>
      </p:sp>
      <p:pic>
        <p:nvPicPr>
          <p:cNvPr id="7" name="Paveikslėlis 6">
            <a:extLst>
              <a:ext uri="{FF2B5EF4-FFF2-40B4-BE49-F238E27FC236}">
                <a16:creationId xmlns:a16="http://schemas.microsoft.com/office/drawing/2014/main" id="{B2AB52D3-832E-7213-4415-8F3DCFE6156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423649" y="1056562"/>
            <a:ext cx="3786965" cy="2840477"/>
          </a:xfrm>
          <a:prstGeom prst="rect">
            <a:avLst/>
          </a:prstGeom>
          <a:noFill/>
          <a:ln>
            <a:noFill/>
          </a:ln>
        </p:spPr>
      </p:pic>
      <p:pic>
        <p:nvPicPr>
          <p:cNvPr id="8" name="Paveikslėlis 7">
            <a:extLst>
              <a:ext uri="{FF2B5EF4-FFF2-40B4-BE49-F238E27FC236}">
                <a16:creationId xmlns:a16="http://schemas.microsoft.com/office/drawing/2014/main" id="{A83F18A5-43FD-7BF4-DFB9-8E2B346762A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327" y="1625764"/>
            <a:ext cx="5940755" cy="4455268"/>
          </a:xfrm>
          <a:prstGeom prst="rect">
            <a:avLst/>
          </a:prstGeom>
          <a:noFill/>
          <a:ln>
            <a:noFill/>
          </a:ln>
        </p:spPr>
      </p:pic>
    </p:spTree>
    <p:extLst>
      <p:ext uri="{BB962C8B-B14F-4D97-AF65-F5344CB8AC3E}">
        <p14:creationId xmlns:p14="http://schemas.microsoft.com/office/powerpoint/2010/main" val="74530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AAC258-47BF-6C5C-D310-518872E853B8}"/>
              </a:ext>
            </a:extLst>
          </p:cNvPr>
          <p:cNvSpPr txBox="1"/>
          <p:nvPr/>
        </p:nvSpPr>
        <p:spPr>
          <a:xfrm>
            <a:off x="302151" y="3198168"/>
            <a:ext cx="4540194" cy="2308324"/>
          </a:xfrm>
          <a:prstGeom prst="rect">
            <a:avLst/>
          </a:prstGeom>
          <a:noFill/>
        </p:spPr>
        <p:txBody>
          <a:bodyPr wrap="square">
            <a:spAutoFit/>
          </a:bodyPr>
          <a:lstStyle/>
          <a:p>
            <a:endParaRPr lang="lt-LT" sz="2400" dirty="0">
              <a:effectLst/>
              <a:latin typeface="Times New Roman" panose="02020603050405020304" pitchFamily="18" charset="0"/>
              <a:ea typeface="Calibri" panose="020F0502020204030204" pitchFamily="34" charset="0"/>
            </a:endParaRPr>
          </a:p>
          <a:p>
            <a:r>
              <a:rPr lang="lt-LT" sz="2400" dirty="0">
                <a:effectLst/>
                <a:latin typeface="Times New Roman" panose="02020603050405020304" pitchFamily="18" charset="0"/>
                <a:ea typeface="Calibri" panose="020F0502020204030204" pitchFamily="34" charset="0"/>
              </a:rPr>
              <a:t>Bendradarbiaujant su Lyduokių </a:t>
            </a:r>
          </a:p>
          <a:p>
            <a:r>
              <a:rPr lang="lt-LT" sz="2400" dirty="0">
                <a:latin typeface="Times New Roman" panose="02020603050405020304" pitchFamily="18" charset="0"/>
                <a:ea typeface="Calibri" panose="020F0502020204030204" pitchFamily="34" charset="0"/>
              </a:rPr>
              <a:t>m</a:t>
            </a:r>
            <a:r>
              <a:rPr lang="lt-LT" sz="2400" dirty="0">
                <a:effectLst/>
                <a:latin typeface="Times New Roman" panose="02020603050405020304" pitchFamily="18" charset="0"/>
                <a:ea typeface="Calibri" panose="020F0502020204030204" pitchFamily="34" charset="0"/>
              </a:rPr>
              <a:t>oterų</a:t>
            </a:r>
            <a:r>
              <a:rPr lang="lt-LT" sz="2400" dirty="0">
                <a:latin typeface="Times New Roman" panose="02020603050405020304" pitchFamily="18" charset="0"/>
                <a:ea typeface="Calibri" panose="020F0502020204030204" pitchFamily="34" charset="0"/>
              </a:rPr>
              <a:t> </a:t>
            </a:r>
            <a:r>
              <a:rPr lang="lt-LT" sz="2400" dirty="0">
                <a:effectLst/>
                <a:latin typeface="Times New Roman" panose="02020603050405020304" pitchFamily="18" charset="0"/>
                <a:ea typeface="Calibri" panose="020F0502020204030204" pitchFamily="34" charset="0"/>
              </a:rPr>
              <a:t>informacijos </a:t>
            </a:r>
          </a:p>
          <a:p>
            <a:r>
              <a:rPr lang="lt-LT" sz="2400" dirty="0">
                <a:effectLst/>
                <a:latin typeface="Times New Roman" panose="02020603050405020304" pitchFamily="18" charset="0"/>
                <a:ea typeface="Calibri" panose="020F0502020204030204" pitchFamily="34" charset="0"/>
              </a:rPr>
              <a:t>ir užimtumo klubu seniūnijos administracinis pastatas </a:t>
            </a:r>
          </a:p>
          <a:p>
            <a:r>
              <a:rPr lang="lt-LT" sz="2400" dirty="0">
                <a:effectLst/>
                <a:latin typeface="Times New Roman" panose="02020603050405020304" pitchFamily="18" charset="0"/>
                <a:ea typeface="Calibri" panose="020F0502020204030204" pitchFamily="34" charset="0"/>
              </a:rPr>
              <a:t>pasipuošė seniūnijos herbu.</a:t>
            </a:r>
            <a:endParaRPr lang="lt-LT" sz="2400" dirty="0"/>
          </a:p>
        </p:txBody>
      </p:sp>
      <p:pic>
        <p:nvPicPr>
          <p:cNvPr id="4" name="Paveikslėlis 3">
            <a:extLst>
              <a:ext uri="{FF2B5EF4-FFF2-40B4-BE49-F238E27FC236}">
                <a16:creationId xmlns:a16="http://schemas.microsoft.com/office/drawing/2014/main" id="{265F76C8-ADD6-3D46-0ED9-E870B828E6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7566" y="1274323"/>
            <a:ext cx="6644579" cy="4970834"/>
          </a:xfrm>
          <a:prstGeom prst="rect">
            <a:avLst/>
          </a:prstGeom>
          <a:noFill/>
          <a:ln>
            <a:noFill/>
          </a:ln>
        </p:spPr>
      </p:pic>
    </p:spTree>
    <p:extLst>
      <p:ext uri="{BB962C8B-B14F-4D97-AF65-F5344CB8AC3E}">
        <p14:creationId xmlns:p14="http://schemas.microsoft.com/office/powerpoint/2010/main" val="2189339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120DB1-D732-2414-D9C5-ECAC1595DDBC}"/>
              </a:ext>
            </a:extLst>
          </p:cNvPr>
          <p:cNvSpPr txBox="1"/>
          <p:nvPr/>
        </p:nvSpPr>
        <p:spPr>
          <a:xfrm>
            <a:off x="476654" y="3599234"/>
            <a:ext cx="5226675" cy="3046988"/>
          </a:xfrm>
          <a:prstGeom prst="rect">
            <a:avLst/>
          </a:prstGeom>
          <a:noFill/>
        </p:spPr>
        <p:txBody>
          <a:bodyPr wrap="square">
            <a:spAutoFit/>
          </a:bodyPr>
          <a:lstStyle/>
          <a:p>
            <a:endParaRPr lang="lt-LT" sz="2400" dirty="0">
              <a:effectLst/>
              <a:latin typeface="Times New Roman" panose="02020603050405020304" pitchFamily="18" charset="0"/>
              <a:ea typeface="Calibri" panose="020F0502020204030204" pitchFamily="34" charset="0"/>
            </a:endParaRPr>
          </a:p>
          <a:p>
            <a:endParaRPr lang="lt-LT" sz="2400" dirty="0">
              <a:latin typeface="Times New Roman" panose="02020603050405020304" pitchFamily="18" charset="0"/>
              <a:ea typeface="Calibri" panose="020F0502020204030204" pitchFamily="34" charset="0"/>
            </a:endParaRPr>
          </a:p>
          <a:p>
            <a:endParaRPr lang="lt-LT" sz="2400" dirty="0">
              <a:effectLst/>
              <a:latin typeface="Times New Roman" panose="02020603050405020304" pitchFamily="18" charset="0"/>
              <a:ea typeface="Calibri" panose="020F0502020204030204" pitchFamily="34" charset="0"/>
            </a:endParaRPr>
          </a:p>
          <a:p>
            <a:endParaRPr lang="lt-LT" sz="2400" dirty="0">
              <a:latin typeface="Times New Roman" panose="02020603050405020304" pitchFamily="18" charset="0"/>
              <a:ea typeface="Calibri" panose="020F0502020204030204" pitchFamily="34" charset="0"/>
            </a:endParaRPr>
          </a:p>
          <a:p>
            <a:r>
              <a:rPr lang="lt-LT" sz="2400" dirty="0">
                <a:effectLst/>
                <a:latin typeface="Times New Roman" panose="02020603050405020304" pitchFamily="18" charset="0"/>
                <a:ea typeface="Calibri" panose="020F0502020204030204" pitchFamily="34" charset="0"/>
              </a:rPr>
              <a:t>Dalyvaujamojo biudžeto lėšomis </a:t>
            </a:r>
          </a:p>
          <a:p>
            <a:r>
              <a:rPr lang="lt-LT" sz="2400" dirty="0">
                <a:effectLst/>
                <a:latin typeface="Times New Roman" panose="02020603050405020304" pitchFamily="18" charset="0"/>
                <a:ea typeface="Calibri" panose="020F0502020204030204" pitchFamily="34" charset="0"/>
              </a:rPr>
              <a:t>įgyvendintas projektas (</a:t>
            </a:r>
            <a:r>
              <a:rPr lang="lt-LT" sz="2400" b="1" dirty="0">
                <a:effectLst/>
                <a:latin typeface="Times New Roman" panose="02020603050405020304" pitchFamily="18" charset="0"/>
                <a:ea typeface="Calibri" panose="020F0502020204030204" pitchFamily="34" charset="0"/>
              </a:rPr>
              <a:t>40000,00 </a:t>
            </a:r>
            <a:r>
              <a:rPr lang="lt-LT" sz="2400" dirty="0">
                <a:effectLst/>
                <a:latin typeface="Times New Roman" panose="02020603050405020304" pitchFamily="18" charset="0"/>
                <a:ea typeface="Calibri" panose="020F0502020204030204" pitchFamily="34" charset="0"/>
              </a:rPr>
              <a:t>Eur)</a:t>
            </a:r>
          </a:p>
          <a:p>
            <a:r>
              <a:rPr lang="lt-LT" sz="2400" dirty="0">
                <a:effectLst/>
                <a:latin typeface="Times New Roman" panose="02020603050405020304" pitchFamily="18" charset="0"/>
                <a:ea typeface="Calibri" panose="020F0502020204030204" pitchFamily="34" charset="0"/>
              </a:rPr>
              <a:t>„Estetiškas, jaukus ir funkcionalus </a:t>
            </a:r>
          </a:p>
          <a:p>
            <a:r>
              <a:rPr lang="lt-LT" sz="2400" dirty="0">
                <a:effectLst/>
                <a:latin typeface="Times New Roman" panose="02020603050405020304" pitchFamily="18" charset="0"/>
                <a:ea typeface="Calibri" panose="020F0502020204030204" pitchFamily="34" charset="0"/>
              </a:rPr>
              <a:t>Lyduokių miestelio skveras“.</a:t>
            </a:r>
          </a:p>
        </p:txBody>
      </p:sp>
      <p:pic>
        <p:nvPicPr>
          <p:cNvPr id="4" name="Paveikslėlis 3">
            <a:extLst>
              <a:ext uri="{FF2B5EF4-FFF2-40B4-BE49-F238E27FC236}">
                <a16:creationId xmlns:a16="http://schemas.microsoft.com/office/drawing/2014/main" id="{6E7A08FA-2507-8F86-C0BF-DF0950DAE1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9252" y="1069550"/>
            <a:ext cx="4836748" cy="3631998"/>
          </a:xfrm>
          <a:prstGeom prst="rect">
            <a:avLst/>
          </a:prstGeom>
          <a:noFill/>
          <a:ln>
            <a:noFill/>
          </a:ln>
        </p:spPr>
      </p:pic>
      <p:pic>
        <p:nvPicPr>
          <p:cNvPr id="5" name="Paveikslėlis 4">
            <a:extLst>
              <a:ext uri="{FF2B5EF4-FFF2-40B4-BE49-F238E27FC236}">
                <a16:creationId xmlns:a16="http://schemas.microsoft.com/office/drawing/2014/main" id="{A6FD9498-5A77-A25F-94EF-CB1A3EFA93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88672" y="2422187"/>
            <a:ext cx="5359617" cy="4023496"/>
          </a:xfrm>
          <a:prstGeom prst="rect">
            <a:avLst/>
          </a:prstGeom>
          <a:noFill/>
          <a:ln>
            <a:noFill/>
          </a:ln>
        </p:spPr>
      </p:pic>
    </p:spTree>
    <p:extLst>
      <p:ext uri="{BB962C8B-B14F-4D97-AF65-F5344CB8AC3E}">
        <p14:creationId xmlns:p14="http://schemas.microsoft.com/office/powerpoint/2010/main" val="3530665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4F2692-AD1E-CF84-5CC6-E6CD1E95B94E}"/>
              </a:ext>
            </a:extLst>
          </p:cNvPr>
          <p:cNvSpPr txBox="1"/>
          <p:nvPr/>
        </p:nvSpPr>
        <p:spPr>
          <a:xfrm>
            <a:off x="824593" y="1779814"/>
            <a:ext cx="10597243" cy="6054734"/>
          </a:xfrm>
          <a:prstGeom prst="rect">
            <a:avLst/>
          </a:prstGeom>
          <a:noFill/>
        </p:spPr>
        <p:txBody>
          <a:bodyPr wrap="square">
            <a:spAutoFit/>
          </a:bodyPr>
          <a:lstStyle/>
          <a:p>
            <a:pPr indent="431800" algn="ctr">
              <a:lnSpc>
                <a:spcPct val="107000"/>
              </a:lnSpc>
              <a:buNone/>
            </a:pPr>
            <a:r>
              <a:rPr lang="lt-LT" dirty="0">
                <a:effectLst/>
                <a:latin typeface="Times New Roman" panose="02020603050405020304" pitchFamily="18" charset="0"/>
                <a:ea typeface="Calibri" panose="020F0502020204030204" pitchFamily="34" charset="0"/>
                <a:cs typeface="Times New Roman" panose="02020603050405020304" pitchFamily="18" charset="0"/>
              </a:rPr>
              <a:t> </a:t>
            </a:r>
            <a:r>
              <a:rPr lang="lt-LT" sz="3200" b="1" dirty="0">
                <a:effectLst/>
                <a:latin typeface="Times New Roman" panose="02020603050405020304" pitchFamily="18" charset="0"/>
                <a:ea typeface="Calibri" panose="020F0502020204030204" pitchFamily="34" charset="0"/>
              </a:rPr>
              <a:t>Užimtumo didinimo programa</a:t>
            </a:r>
          </a:p>
          <a:p>
            <a:pPr indent="431800" algn="ctr">
              <a:lnSpc>
                <a:spcPct val="107000"/>
              </a:lnSpc>
              <a:buNone/>
            </a:pPr>
            <a:endParaRPr lang="lt-LT" sz="3200" b="1" dirty="0">
              <a:effectLst/>
              <a:latin typeface="Times New Roman" panose="02020603050405020304" pitchFamily="18" charset="0"/>
              <a:ea typeface="Calibri" panose="020F0502020204030204" pitchFamily="34" charset="0"/>
            </a:endParaRPr>
          </a:p>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Užimtumo didinimo programai </a:t>
            </a:r>
            <a:r>
              <a:rPr lang="lt-LT" sz="2400" b="1" dirty="0">
                <a:effectLst/>
                <a:latin typeface="Times New Roman" panose="02020603050405020304" pitchFamily="18" charset="0"/>
                <a:ea typeface="Calibri" panose="020F0502020204030204" pitchFamily="34" charset="0"/>
                <a:cs typeface="Times New Roman" panose="02020603050405020304" pitchFamily="18" charset="0"/>
              </a:rPr>
              <a:t>skirta 6950,00 </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Eur. Pagal užimtumo didinimo programą buvo įdarbinti </a:t>
            </a:r>
            <a:r>
              <a:rPr lang="lt-LT" sz="2400" dirty="0">
                <a:latin typeface="Times New Roman" panose="02020603050405020304" pitchFamily="18" charset="0"/>
                <a:ea typeface="Calibri" panose="020F0502020204030204" pitchFamily="34" charset="0"/>
                <a:cs typeface="Times New Roman" panose="02020603050405020304" pitchFamily="18" charset="0"/>
              </a:rPr>
              <a:t>trys</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 seniūnijos gyventojai.</a:t>
            </a:r>
          </a:p>
          <a:p>
            <a:pPr indent="431800" algn="just">
              <a:lnSpc>
                <a:spcPct val="107000"/>
              </a:lnSpc>
              <a:buNone/>
            </a:pPr>
            <a:r>
              <a:rPr lang="lt-LT" sz="2400" dirty="0">
                <a:latin typeface="Times New Roman" panose="02020603050405020304" pitchFamily="18" charset="0"/>
                <a:ea typeface="Calibri" panose="020F0502020204030204" pitchFamily="34" charset="0"/>
                <a:cs typeface="Times New Roman" panose="02020603050405020304" pitchFamily="18" charset="0"/>
              </a:rPr>
              <a:t>A</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tliekami darbai - pakelių ir teritorijų šienavimo, želdinių priežiūros darbai, tvarkomi šaligatviai, prižiūrimi kultūros paveldo ir gamtos paminklai, kapinės ir jų teritorijos, atliekami smulkūs remonto darbai, renkamos šiukšlės ir tvarkomos užterštos teritorijos, grėbiami lapai, kertami krūmai kelių ir gatvių pakelėse, ruošiamos malkos seniūnijos administracinio pastato šildymui.</a:t>
            </a:r>
          </a:p>
          <a:p>
            <a:pPr indent="431800" algn="just">
              <a:lnSpc>
                <a:spcPct val="107000"/>
              </a:lnSpc>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Buvo prižiūrimos baidarių tras</a:t>
            </a:r>
            <a:r>
              <a:rPr lang="lt-LT" sz="2400" dirty="0">
                <a:latin typeface="Times New Roman" panose="02020603050405020304" pitchFamily="18" charset="0"/>
                <a:ea typeface="Calibri" panose="020F0502020204030204" pitchFamily="34" charset="0"/>
                <a:cs typeface="Times New Roman" panose="02020603050405020304" pitchFamily="18" charset="0"/>
              </a:rPr>
              <a:t>os</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 Siesarties upe poilsio aikštelės, įlaipinimo ir išlaipinimo vietos (šienaujamos teritorijos, renkamos ir išvežamos šiukšlės).</a:t>
            </a:r>
          </a:p>
          <a:p>
            <a:pPr indent="431800" algn="just">
              <a:lnSpc>
                <a:spcPct val="107000"/>
              </a:lnSpc>
            </a:pPr>
            <a:endParaRPr lang="lt-LT" sz="2800" b="1" dirty="0">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pPr>
            <a:endParaRPr lang="lt-LT"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pPr>
            <a:endParaRPr lang="lt-LT"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6382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DCE80C-DCE1-692E-EB93-CD7177F0787A}"/>
              </a:ext>
            </a:extLst>
          </p:cNvPr>
          <p:cNvSpPr txBox="1"/>
          <p:nvPr/>
        </p:nvSpPr>
        <p:spPr>
          <a:xfrm>
            <a:off x="672169" y="2501867"/>
            <a:ext cx="4408714" cy="2831929"/>
          </a:xfrm>
          <a:prstGeom prst="rect">
            <a:avLst/>
          </a:prstGeom>
          <a:noFill/>
        </p:spPr>
        <p:txBody>
          <a:bodyPr wrap="square">
            <a:spAutoFit/>
          </a:bodyPr>
          <a:lstStyle/>
          <a:p>
            <a:pPr indent="431800">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Janina Baškauskienė </a:t>
            </a:r>
          </a:p>
          <a:p>
            <a:pPr indent="431800">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kartu su vyru Valentu užauginusi ir puikiai išauklėjusi keturis vaikus, aktyvi visuomenininkė apdovanota ordino „Už nuopelnus Lietuvai“ medaliu.</a:t>
            </a:r>
          </a:p>
        </p:txBody>
      </p:sp>
      <p:pic>
        <p:nvPicPr>
          <p:cNvPr id="4" name="Paveikslėlis 3">
            <a:extLst>
              <a:ext uri="{FF2B5EF4-FFF2-40B4-BE49-F238E27FC236}">
                <a16:creationId xmlns:a16="http://schemas.microsoft.com/office/drawing/2014/main" id="{1D20A1B2-7847-BC9F-9427-9451D62827CB}"/>
              </a:ext>
            </a:extLst>
          </p:cNvPr>
          <p:cNvPicPr>
            <a:picLocks noChangeAspect="1"/>
          </p:cNvPicPr>
          <p:nvPr/>
        </p:nvPicPr>
        <p:blipFill>
          <a:blip r:embed="rId2"/>
          <a:stretch>
            <a:fillRect/>
          </a:stretch>
        </p:blipFill>
        <p:spPr>
          <a:xfrm>
            <a:off x="5080883" y="1129031"/>
            <a:ext cx="6687047" cy="4890528"/>
          </a:xfrm>
          <a:prstGeom prst="rect">
            <a:avLst/>
          </a:prstGeom>
        </p:spPr>
      </p:pic>
    </p:spTree>
    <p:extLst>
      <p:ext uri="{BB962C8B-B14F-4D97-AF65-F5344CB8AC3E}">
        <p14:creationId xmlns:p14="http://schemas.microsoft.com/office/powerpoint/2010/main" val="1651140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FDABEBD9-E09E-4238-E565-688E98E8E4D7}"/>
              </a:ext>
            </a:extLst>
          </p:cNvPr>
          <p:cNvPicPr>
            <a:picLocks noChangeAspect="1"/>
          </p:cNvPicPr>
          <p:nvPr/>
        </p:nvPicPr>
        <p:blipFill>
          <a:blip r:embed="rId2"/>
          <a:stretch>
            <a:fillRect/>
          </a:stretch>
        </p:blipFill>
        <p:spPr>
          <a:xfrm>
            <a:off x="5613689" y="1266825"/>
            <a:ext cx="5619750" cy="4324350"/>
          </a:xfrm>
          <a:prstGeom prst="rect">
            <a:avLst/>
          </a:prstGeom>
        </p:spPr>
      </p:pic>
      <p:sp useBgFill="1">
        <p:nvSpPr>
          <p:cNvPr id="5" name="TextBox 4">
            <a:extLst>
              <a:ext uri="{FF2B5EF4-FFF2-40B4-BE49-F238E27FC236}">
                <a16:creationId xmlns:a16="http://schemas.microsoft.com/office/drawing/2014/main" id="{97C443D6-BB09-5C36-110F-B17C407C5941}"/>
              </a:ext>
            </a:extLst>
          </p:cNvPr>
          <p:cNvSpPr txBox="1"/>
          <p:nvPr/>
        </p:nvSpPr>
        <p:spPr>
          <a:xfrm>
            <a:off x="635925" y="3198167"/>
            <a:ext cx="4977764"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t-LT" sz="2400" dirty="0">
                <a:solidFill>
                  <a:prstClr val="black"/>
                </a:solidFill>
                <a:latin typeface="Times New Roman" panose="02020603050405020304" pitchFamily="18" charset="0"/>
                <a:ea typeface="Calibri" panose="020F0502020204030204" pitchFamily="34" charset="0"/>
              </a:rPr>
              <a:t>90-mečio proga pasveikinta</a:t>
            </a:r>
          </a:p>
          <a:p>
            <a:pPr marL="0" marR="0" lvl="0" indent="0" algn="l" defTabSz="457200" rtl="0" eaLnBrk="1" fontAlgn="auto" latinLnBrk="0" hangingPunct="1">
              <a:lnSpc>
                <a:spcPct val="100000"/>
              </a:lnSpc>
              <a:spcBef>
                <a:spcPts val="0"/>
              </a:spcBef>
              <a:spcAft>
                <a:spcPts val="0"/>
              </a:spcAft>
              <a:buClrTx/>
              <a:buSzTx/>
              <a:buFontTx/>
              <a:buNone/>
              <a:tabLst/>
              <a:defRPr/>
            </a:pPr>
            <a:r>
              <a:rPr lang="lt-LT" sz="2400" dirty="0">
                <a:solidFill>
                  <a:prstClr val="black"/>
                </a:solidFill>
                <a:latin typeface="Times New Roman" panose="02020603050405020304" pitchFamily="18" charset="0"/>
                <a:ea typeface="Calibri" panose="020F0502020204030204" pitchFamily="34" charset="0"/>
              </a:rPr>
              <a:t>b</a:t>
            </a:r>
            <a:r>
              <a:rPr kumimoji="0" lang="lt-LT"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uvusi</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Nuotekų kaimo bibliotekininkė,</a:t>
            </a:r>
          </a:p>
          <a:p>
            <a:pPr marL="0" marR="0" lvl="0" indent="0" algn="l" defTabSz="457200" rtl="0" eaLnBrk="1" fontAlgn="auto" latinLnBrk="0" hangingPunct="1">
              <a:lnSpc>
                <a:spcPct val="100000"/>
              </a:lnSpc>
              <a:spcBef>
                <a:spcPts val="0"/>
              </a:spcBef>
              <a:spcAft>
                <a:spcPts val="0"/>
              </a:spcAft>
              <a:buClrTx/>
              <a:buSzTx/>
              <a:buFontTx/>
              <a:buNone/>
              <a:tabLst/>
              <a:defRPr/>
            </a:pPr>
            <a:r>
              <a:rPr lang="lt-LT" sz="2400" dirty="0">
                <a:solidFill>
                  <a:prstClr val="black"/>
                </a:solidFill>
                <a:latin typeface="Times New Roman" panose="02020603050405020304" pitchFamily="18" charset="0"/>
                <a:ea typeface="Calibri" panose="020F0502020204030204" pitchFamily="34" charset="0"/>
              </a:rPr>
              <a:t>Garbės kraštotyrininkė Albina </a:t>
            </a:r>
            <a:r>
              <a:rPr lang="lt-LT" sz="2400" dirty="0" err="1">
                <a:solidFill>
                  <a:prstClr val="black"/>
                </a:solidFill>
                <a:latin typeface="Times New Roman" panose="02020603050405020304" pitchFamily="18" charset="0"/>
                <a:ea typeface="Calibri" panose="020F0502020204030204" pitchFamily="34" charset="0"/>
              </a:rPr>
              <a:t>Katinaitė</a:t>
            </a:r>
            <a:r>
              <a:rPr lang="lt-LT" sz="2400" dirty="0">
                <a:solidFill>
                  <a:prstClr val="black"/>
                </a:solidFill>
                <a:latin typeface="Times New Roman" panose="02020603050405020304" pitchFamily="18" charset="0"/>
                <a:ea typeface="Calibri" panose="020F0502020204030204" pitchFamily="34" charset="0"/>
              </a:rPr>
              <a:t>-Navickienė.</a:t>
            </a:r>
            <a:endParaRPr kumimoji="0" lang="lt-LT"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55280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7A9384F-4AF5-1BD0-912A-6C4160FCD71D}"/>
              </a:ext>
            </a:extLst>
          </p:cNvPr>
          <p:cNvSpPr>
            <a:spLocks noGrp="1"/>
          </p:cNvSpPr>
          <p:nvPr>
            <p:ph type="title"/>
          </p:nvPr>
        </p:nvSpPr>
        <p:spPr>
          <a:xfrm>
            <a:off x="1332689" y="764373"/>
            <a:ext cx="10173511" cy="811334"/>
          </a:xfrm>
        </p:spPr>
        <p:txBody>
          <a:bodyPr>
            <a:normAutofit/>
          </a:bodyPr>
          <a:lstStyle/>
          <a:p>
            <a:pPr algn="ctr"/>
            <a:r>
              <a:rPr lang="lt-LT" sz="3200" b="1" cap="none" dirty="0">
                <a:effectLst/>
                <a:latin typeface="Times New Roman" panose="02020603050405020304" pitchFamily="18" charset="0"/>
                <a:ea typeface="Calibri" panose="020F0502020204030204" pitchFamily="34" charset="0"/>
              </a:rPr>
              <a:t>Kultūrinė, sportinė ir bendruomeninė veikla</a:t>
            </a:r>
            <a:endParaRPr lang="lt-LT" sz="3200" cap="none"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4C6808D-611E-3301-A8CB-EFDA17DFF52F}"/>
              </a:ext>
            </a:extLst>
          </p:cNvPr>
          <p:cNvSpPr txBox="1"/>
          <p:nvPr/>
        </p:nvSpPr>
        <p:spPr>
          <a:xfrm>
            <a:off x="685800" y="1575707"/>
            <a:ext cx="10997293" cy="2041585"/>
          </a:xfrm>
          <a:prstGeom prst="rect">
            <a:avLst/>
          </a:prstGeom>
          <a:noFill/>
        </p:spPr>
        <p:txBody>
          <a:bodyPr wrap="square">
            <a:spAutoFit/>
          </a:bodyPr>
          <a:lstStyle/>
          <a:p>
            <a:pPr indent="431800" algn="just">
              <a:lnSpc>
                <a:spcPct val="107000"/>
              </a:lnSpc>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Kartu su Lyduokių ir Nuotekų kaimo bendruomen</a:t>
            </a:r>
            <a:r>
              <a:rPr lang="lt-LT" sz="2400" dirty="0">
                <a:latin typeface="Times New Roman" panose="02020603050405020304" pitchFamily="18" charset="0"/>
                <a:ea typeface="Calibri" panose="020F0502020204030204" pitchFamily="34" charset="0"/>
                <a:cs typeface="Times New Roman" panose="02020603050405020304" pitchFamily="18" charset="0"/>
              </a:rPr>
              <a:t>ėmis</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 Ukmergės rajono savivaldybės Vlado Šlaito viešosios bibliotekos Lyduokių padaliniu ir Lyduokių moterų informacijos ir užimtumo klubu seniūnijoje buvo organizuoti Sausio 13-osios, Vasario 16-osios, Kovo 11-osios, Motinos dienos, Valstybės (Lietuvos Karaliaus Mindaugo karūnavimo) dienos paminėjimai.  </a:t>
            </a:r>
          </a:p>
        </p:txBody>
      </p:sp>
    </p:spTree>
    <p:extLst>
      <p:ext uri="{BB962C8B-B14F-4D97-AF65-F5344CB8AC3E}">
        <p14:creationId xmlns:p14="http://schemas.microsoft.com/office/powerpoint/2010/main" val="3843321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60EFE77B-2E6D-5475-CD83-E55C451A549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715" y="683531"/>
            <a:ext cx="5471174" cy="4102478"/>
          </a:xfrm>
          <a:prstGeom prst="rect">
            <a:avLst/>
          </a:prstGeom>
          <a:noFill/>
          <a:ln>
            <a:noFill/>
          </a:ln>
        </p:spPr>
      </p:pic>
      <p:pic>
        <p:nvPicPr>
          <p:cNvPr id="4" name="Paveikslėlis 3">
            <a:extLst>
              <a:ext uri="{FF2B5EF4-FFF2-40B4-BE49-F238E27FC236}">
                <a16:creationId xmlns:a16="http://schemas.microsoft.com/office/drawing/2014/main" id="{75DA21C6-FE55-6E71-53DF-7B4CEBCE840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91744" y="2470652"/>
            <a:ext cx="5278724" cy="3959332"/>
          </a:xfrm>
          <a:prstGeom prst="rect">
            <a:avLst/>
          </a:prstGeom>
          <a:noFill/>
          <a:ln>
            <a:noFill/>
          </a:ln>
        </p:spPr>
      </p:pic>
      <p:sp>
        <p:nvSpPr>
          <p:cNvPr id="5" name="TextBox 4">
            <a:extLst>
              <a:ext uri="{FF2B5EF4-FFF2-40B4-BE49-F238E27FC236}">
                <a16:creationId xmlns:a16="http://schemas.microsoft.com/office/drawing/2014/main" id="{5E86A9A9-2974-2FAC-35CE-F57D9CA20895}"/>
              </a:ext>
            </a:extLst>
          </p:cNvPr>
          <p:cNvSpPr txBox="1"/>
          <p:nvPr/>
        </p:nvSpPr>
        <p:spPr>
          <a:xfrm>
            <a:off x="732715" y="5330383"/>
            <a:ext cx="2614784" cy="1200329"/>
          </a:xfrm>
          <a:prstGeom prst="rect">
            <a:avLst/>
          </a:prstGeom>
          <a:noFill/>
        </p:spPr>
        <p:txBody>
          <a:bodyPr wrap="square">
            <a:spAutoFit/>
          </a:bodyPr>
          <a:lstStyle/>
          <a:p>
            <a:pPr>
              <a:buNone/>
            </a:pP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Vasario 16-oji </a:t>
            </a:r>
            <a:r>
              <a:rPr lang="lt-LT" sz="2400" b="1" dirty="0"/>
              <a:t>–</a:t>
            </a:r>
          </a:p>
          <a:p>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Lietuvos valstybės </a:t>
            </a:r>
          </a:p>
          <a:p>
            <a:r>
              <a:rPr lang="lt-LT"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a:t>
            </a:r>
            <a:r>
              <a:rPr kumimoji="0" lang="lt-LT"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tkūrimo</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diena.</a:t>
            </a:r>
            <a:endParaRPr lang="lt-LT" dirty="0"/>
          </a:p>
        </p:txBody>
      </p:sp>
    </p:spTree>
    <p:extLst>
      <p:ext uri="{BB962C8B-B14F-4D97-AF65-F5344CB8AC3E}">
        <p14:creationId xmlns:p14="http://schemas.microsoft.com/office/powerpoint/2010/main" val="908560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07F65584-92C6-0B8D-E9D5-23591D74D1E9}"/>
              </a:ext>
            </a:extLst>
          </p:cNvPr>
          <p:cNvGraphicFramePr/>
          <p:nvPr>
            <p:extLst>
              <p:ext uri="{D42A27DB-BD31-4B8C-83A1-F6EECF244321}">
                <p14:modId xmlns:p14="http://schemas.microsoft.com/office/powerpoint/2010/main" val="3581301361"/>
              </p:ext>
            </p:extLst>
          </p:nvPr>
        </p:nvGraphicFramePr>
        <p:xfrm>
          <a:off x="564204" y="496112"/>
          <a:ext cx="11206264" cy="48054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43332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E892A2D-736F-9612-47D0-8B171258278F}"/>
              </a:ext>
            </a:extLst>
          </p:cNvPr>
          <p:cNvSpPr txBox="1"/>
          <p:nvPr/>
        </p:nvSpPr>
        <p:spPr>
          <a:xfrm>
            <a:off x="4328809" y="758758"/>
            <a:ext cx="4812758" cy="584775"/>
          </a:xfrm>
          <a:prstGeom prst="rect">
            <a:avLst/>
          </a:prstGeom>
          <a:noFill/>
        </p:spPr>
        <p:txBody>
          <a:bodyPr wrap="square">
            <a:spAutoFit/>
          </a:bodyPr>
          <a:lstStyle/>
          <a:p>
            <a:r>
              <a:rPr kumimoji="0" lang="lt-LT"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Seniūnijų žaidynės </a:t>
            </a:r>
            <a:endParaRPr lang="lt-LT" sz="3200" dirty="0"/>
          </a:p>
        </p:txBody>
      </p:sp>
      <p:pic>
        <p:nvPicPr>
          <p:cNvPr id="8" name="Paveikslėlis 7">
            <a:extLst>
              <a:ext uri="{FF2B5EF4-FFF2-40B4-BE49-F238E27FC236}">
                <a16:creationId xmlns:a16="http://schemas.microsoft.com/office/drawing/2014/main" id="{73C09397-4C87-1E68-0FBF-1E759CA145A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98507" y="3429000"/>
            <a:ext cx="4148009" cy="3111196"/>
          </a:xfrm>
          <a:prstGeom prst="rect">
            <a:avLst/>
          </a:prstGeom>
          <a:noFill/>
          <a:ln>
            <a:noFill/>
          </a:ln>
        </p:spPr>
      </p:pic>
      <p:pic>
        <p:nvPicPr>
          <p:cNvPr id="9" name="Paveikslėlis 8">
            <a:extLst>
              <a:ext uri="{FF2B5EF4-FFF2-40B4-BE49-F238E27FC236}">
                <a16:creationId xmlns:a16="http://schemas.microsoft.com/office/drawing/2014/main" id="{9CDB8DF6-D801-5B25-53C1-EF5842C7B3B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739348" y="1151872"/>
            <a:ext cx="3219315" cy="2414879"/>
          </a:xfrm>
          <a:prstGeom prst="rect">
            <a:avLst/>
          </a:prstGeom>
          <a:noFill/>
          <a:ln>
            <a:noFill/>
          </a:ln>
        </p:spPr>
      </p:pic>
      <p:pic>
        <p:nvPicPr>
          <p:cNvPr id="10" name="Paveikslėlis 9">
            <a:extLst>
              <a:ext uri="{FF2B5EF4-FFF2-40B4-BE49-F238E27FC236}">
                <a16:creationId xmlns:a16="http://schemas.microsoft.com/office/drawing/2014/main" id="{5E074001-5483-544A-B6F1-3F8019A2FB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7149" y="1750978"/>
            <a:ext cx="3962341" cy="2313417"/>
          </a:xfrm>
          <a:prstGeom prst="rect">
            <a:avLst/>
          </a:prstGeom>
          <a:noFill/>
          <a:ln>
            <a:noFill/>
          </a:ln>
        </p:spPr>
      </p:pic>
    </p:spTree>
    <p:extLst>
      <p:ext uri="{BB962C8B-B14F-4D97-AF65-F5344CB8AC3E}">
        <p14:creationId xmlns:p14="http://schemas.microsoft.com/office/powerpoint/2010/main" val="461872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191F902-5047-6065-1809-1209C31117FE}"/>
              </a:ext>
            </a:extLst>
          </p:cNvPr>
          <p:cNvSpPr>
            <a:spLocks noGrp="1"/>
          </p:cNvSpPr>
          <p:nvPr>
            <p:ph type="title"/>
          </p:nvPr>
        </p:nvSpPr>
        <p:spPr>
          <a:xfrm flipV="1">
            <a:off x="775606" y="1028700"/>
            <a:ext cx="4155623" cy="3363686"/>
          </a:xfrm>
        </p:spPr>
        <p:txBody>
          <a:bodyPr>
            <a:normAutofit/>
          </a:bodyPr>
          <a:lstStyle/>
          <a:p>
            <a:pPr marL="0" marR="0" lvl="0" indent="0" defTabSz="914400" rtl="0" eaLnBrk="1" fontAlgn="auto" latinLnBrk="0" hangingPunct="1">
              <a:lnSpc>
                <a:spcPct val="107000"/>
              </a:lnSpc>
              <a:spcBef>
                <a:spcPts val="1000"/>
              </a:spcBef>
              <a:spcAft>
                <a:spcPts val="0"/>
              </a:spcAft>
              <a:tabLst/>
              <a:defRPr/>
            </a:pPr>
            <a:br>
              <a:rPr kumimoji="0" lang="lt-LT"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endParaRPr lang="lt-LT" dirty="0"/>
          </a:p>
        </p:txBody>
      </p:sp>
      <p:pic>
        <p:nvPicPr>
          <p:cNvPr id="7" name="Paveikslėlio vietos rezervavimo ženklas 6">
            <a:extLst>
              <a:ext uri="{FF2B5EF4-FFF2-40B4-BE49-F238E27FC236}">
                <a16:creationId xmlns:a16="http://schemas.microsoft.com/office/drawing/2014/main" id="{82571ADB-7B47-0EA8-569E-ABB789240633}"/>
              </a:ext>
            </a:extLst>
          </p:cNvPr>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25000" r="25000"/>
          <a:stretch>
            <a:fillRect/>
          </a:stretch>
        </p:blipFill>
        <p:spPr bwMode="auto">
          <a:xfrm>
            <a:off x="6994187" y="1567145"/>
            <a:ext cx="3568429" cy="4595576"/>
          </a:xfrm>
          <a:prstGeom prst="rect">
            <a:avLst/>
          </a:prstGeom>
          <a:noFill/>
          <a:ln>
            <a:noFill/>
          </a:ln>
        </p:spPr>
      </p:pic>
      <p:sp>
        <p:nvSpPr>
          <p:cNvPr id="4" name="Teksto vietos rezervavimo ženklas 3">
            <a:extLst>
              <a:ext uri="{FF2B5EF4-FFF2-40B4-BE49-F238E27FC236}">
                <a16:creationId xmlns:a16="http://schemas.microsoft.com/office/drawing/2014/main" id="{646F31E3-FE8D-EA70-59F7-80E85E34E08B}"/>
              </a:ext>
            </a:extLst>
          </p:cNvPr>
          <p:cNvSpPr>
            <a:spLocks noGrp="1"/>
          </p:cNvSpPr>
          <p:nvPr>
            <p:ph type="body" sz="half" idx="2"/>
          </p:nvPr>
        </p:nvSpPr>
        <p:spPr>
          <a:xfrm>
            <a:off x="1304014" y="3282043"/>
            <a:ext cx="5287617" cy="2936641"/>
          </a:xfrm>
        </p:spPr>
        <p:txBody>
          <a:bodyPr>
            <a:normAutofit/>
          </a:bodyPr>
          <a:lstStyle/>
          <a:p>
            <a:pPr lvl="0">
              <a:lnSpc>
                <a:spcPct val="107000"/>
              </a:lnSpc>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Kasmetinis tradicinis 22-asis Mažojo futbolo turnyras Lyduokių taurei laimėti.</a:t>
            </a:r>
          </a:p>
          <a:p>
            <a:endParaRPr lang="lt-LT" sz="24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B8DF735-BF3D-8133-0307-D3886D2CBA97}"/>
              </a:ext>
            </a:extLst>
          </p:cNvPr>
          <p:cNvSpPr txBox="1"/>
          <p:nvPr/>
        </p:nvSpPr>
        <p:spPr>
          <a:xfrm>
            <a:off x="3698942" y="661232"/>
            <a:ext cx="6094378" cy="461665"/>
          </a:xfrm>
          <a:prstGeom prst="rect">
            <a:avLst/>
          </a:prstGeom>
          <a:noFill/>
        </p:spPr>
        <p:txBody>
          <a:bodyPr wrap="square">
            <a:spAutoFit/>
          </a:bodyPr>
          <a:lstStyle/>
          <a:p>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Lyduokių kaimo bendruomenės veikla</a:t>
            </a:r>
            <a:endParaRPr lang="lt-LT" dirty="0"/>
          </a:p>
        </p:txBody>
      </p:sp>
    </p:spTree>
    <p:extLst>
      <p:ext uri="{BB962C8B-B14F-4D97-AF65-F5344CB8AC3E}">
        <p14:creationId xmlns:p14="http://schemas.microsoft.com/office/powerpoint/2010/main" val="4229400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043AB-234D-1FE7-640A-036E74AF36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7A744C3-5C4A-74BC-CD14-7D5A9C1D2122}"/>
              </a:ext>
            </a:extLst>
          </p:cNvPr>
          <p:cNvSpPr txBox="1"/>
          <p:nvPr/>
        </p:nvSpPr>
        <p:spPr>
          <a:xfrm>
            <a:off x="706285" y="3083667"/>
            <a:ext cx="5288998" cy="2949718"/>
          </a:xfrm>
          <a:prstGeom prst="rect">
            <a:avLst/>
          </a:prstGeom>
          <a:noFill/>
        </p:spPr>
        <p:txBody>
          <a:bodyPr wrap="square" rtlCol="0">
            <a:spAutoFit/>
          </a:bodyPr>
          <a:lstStyle/>
          <a:p>
            <a:pPr marL="0" marR="0" lvl="0" indent="0" algn="just"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lang="lt-LT"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endParaRPr lang="lt-LT"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1000"/>
              </a:spcBef>
              <a:spcAft>
                <a:spcPts val="0"/>
              </a:spcAft>
              <a:buClrTx/>
              <a:buSzTx/>
              <a:buFont typeface="Arial" panose="020B0604020202020204" pitchFamily="34" charset="0"/>
              <a:buNone/>
              <a:tabLst/>
              <a:defRPr/>
            </a:pP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Lietuvos plento taurės dviračių lenktynių etapas „Lyduokių krašto turas“.</a:t>
            </a:r>
          </a:p>
        </p:txBody>
      </p:sp>
      <p:sp>
        <p:nvSpPr>
          <p:cNvPr id="3" name="TextBox 2">
            <a:extLst>
              <a:ext uri="{FF2B5EF4-FFF2-40B4-BE49-F238E27FC236}">
                <a16:creationId xmlns:a16="http://schemas.microsoft.com/office/drawing/2014/main" id="{089582E2-60EA-4928-A4FC-61DEC23A8340}"/>
              </a:ext>
            </a:extLst>
          </p:cNvPr>
          <p:cNvSpPr txBox="1"/>
          <p:nvPr/>
        </p:nvSpPr>
        <p:spPr>
          <a:xfrm>
            <a:off x="706285" y="1910443"/>
            <a:ext cx="8374515" cy="800219"/>
          </a:xfrm>
          <a:prstGeom prst="rect">
            <a:avLst/>
          </a:prstGeom>
          <a:noFill/>
        </p:spPr>
        <p:txBody>
          <a:bodyPr wrap="square">
            <a:spAutoFit/>
          </a:bodyPr>
          <a:lstStyle/>
          <a:p>
            <a:br>
              <a:rPr kumimoji="0" lang="lt-LT"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endParaRPr lang="lt-LT" dirty="0"/>
          </a:p>
        </p:txBody>
      </p:sp>
      <p:pic>
        <p:nvPicPr>
          <p:cNvPr id="2" name="Paveikslėlis 1">
            <a:extLst>
              <a:ext uri="{FF2B5EF4-FFF2-40B4-BE49-F238E27FC236}">
                <a16:creationId xmlns:a16="http://schemas.microsoft.com/office/drawing/2014/main" id="{F4710DE4-EF58-53DC-7164-4A797005BD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1153" y="953731"/>
            <a:ext cx="5836235" cy="3886867"/>
          </a:xfrm>
          <a:prstGeom prst="rect">
            <a:avLst/>
          </a:prstGeom>
          <a:noFill/>
          <a:ln>
            <a:noFill/>
          </a:ln>
        </p:spPr>
      </p:pic>
      <p:pic>
        <p:nvPicPr>
          <p:cNvPr id="4" name="Paveikslėlis 3">
            <a:extLst>
              <a:ext uri="{FF2B5EF4-FFF2-40B4-BE49-F238E27FC236}">
                <a16:creationId xmlns:a16="http://schemas.microsoft.com/office/drawing/2014/main" id="{A4F52949-1DBD-9115-4852-2C6DBD820A1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6973" y="953731"/>
            <a:ext cx="3953119" cy="2965090"/>
          </a:xfrm>
          <a:prstGeom prst="rect">
            <a:avLst/>
          </a:prstGeom>
          <a:noFill/>
          <a:ln>
            <a:noFill/>
          </a:ln>
        </p:spPr>
      </p:pic>
      <p:pic>
        <p:nvPicPr>
          <p:cNvPr id="8" name="Paveikslėlis 7">
            <a:extLst>
              <a:ext uri="{FF2B5EF4-FFF2-40B4-BE49-F238E27FC236}">
                <a16:creationId xmlns:a16="http://schemas.microsoft.com/office/drawing/2014/main" id="{4DC80011-2F73-E573-1FEC-CC326EC5DD21}"/>
              </a:ext>
            </a:extLst>
          </p:cNvPr>
          <p:cNvPicPr>
            <a:picLocks noChangeAspect="1"/>
          </p:cNvPicPr>
          <p:nvPr/>
        </p:nvPicPr>
        <p:blipFill>
          <a:blip r:embed="rId4"/>
          <a:stretch>
            <a:fillRect/>
          </a:stretch>
        </p:blipFill>
        <p:spPr>
          <a:xfrm>
            <a:off x="7525528" y="3213145"/>
            <a:ext cx="4215319" cy="3161489"/>
          </a:xfrm>
          <a:prstGeom prst="rect">
            <a:avLst/>
          </a:prstGeom>
        </p:spPr>
      </p:pic>
    </p:spTree>
    <p:extLst>
      <p:ext uri="{BB962C8B-B14F-4D97-AF65-F5344CB8AC3E}">
        <p14:creationId xmlns:p14="http://schemas.microsoft.com/office/powerpoint/2010/main" val="2885031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Paveikslėlis 5">
            <a:extLst>
              <a:ext uri="{FF2B5EF4-FFF2-40B4-BE49-F238E27FC236}">
                <a16:creationId xmlns:a16="http://schemas.microsoft.com/office/drawing/2014/main" id="{0B4F90B3-4D62-BF02-313F-A62ABFD138F5}"/>
              </a:ext>
            </a:extLst>
          </p:cNvPr>
          <p:cNvPicPr>
            <a:picLocks noChangeAspect="1"/>
          </p:cNvPicPr>
          <p:nvPr/>
        </p:nvPicPr>
        <p:blipFill>
          <a:blip r:embed="rId2"/>
          <a:stretch>
            <a:fillRect/>
          </a:stretch>
        </p:blipFill>
        <p:spPr>
          <a:xfrm>
            <a:off x="6961760" y="1655853"/>
            <a:ext cx="4487696" cy="3365772"/>
          </a:xfrm>
          <a:prstGeom prst="rect">
            <a:avLst/>
          </a:prstGeom>
        </p:spPr>
      </p:pic>
      <p:sp>
        <p:nvSpPr>
          <p:cNvPr id="8" name="TextBox 7">
            <a:extLst>
              <a:ext uri="{FF2B5EF4-FFF2-40B4-BE49-F238E27FC236}">
                <a16:creationId xmlns:a16="http://schemas.microsoft.com/office/drawing/2014/main" id="{B152C708-596F-7BAB-DF8F-CC4949059A08}"/>
              </a:ext>
            </a:extLst>
          </p:cNvPr>
          <p:cNvSpPr txBox="1"/>
          <p:nvPr/>
        </p:nvSpPr>
        <p:spPr>
          <a:xfrm>
            <a:off x="7555147" y="5252457"/>
            <a:ext cx="7053364" cy="461665"/>
          </a:xfrm>
          <a:prstGeom prst="rect">
            <a:avLst/>
          </a:prstGeom>
          <a:noFill/>
        </p:spPr>
        <p:txBody>
          <a:bodyPr wrap="square">
            <a:spAutoFit/>
          </a:bodyPr>
          <a:lstStyle/>
          <a:p>
            <a:r>
              <a:rPr lang="lt-LT" sz="2400" dirty="0">
                <a:effectLst/>
                <a:latin typeface="Times New Roman" panose="02020603050405020304" pitchFamily="18" charset="0"/>
                <a:ea typeface="Calibri" panose="020F0502020204030204" pitchFamily="34" charset="0"/>
              </a:rPr>
              <a:t>Gaspadinių šventė</a:t>
            </a:r>
            <a:endParaRPr lang="lt-LT" sz="2400" dirty="0"/>
          </a:p>
        </p:txBody>
      </p:sp>
      <p:pic>
        <p:nvPicPr>
          <p:cNvPr id="9" name="Paveikslėlis 8">
            <a:extLst>
              <a:ext uri="{FF2B5EF4-FFF2-40B4-BE49-F238E27FC236}">
                <a16:creationId xmlns:a16="http://schemas.microsoft.com/office/drawing/2014/main" id="{37B3C8A1-B4CB-E6D2-3FF3-25768FCE98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3021" y="695924"/>
            <a:ext cx="4487995" cy="3365772"/>
          </a:xfrm>
          <a:prstGeom prst="rect">
            <a:avLst/>
          </a:prstGeom>
          <a:noFill/>
          <a:ln>
            <a:noFill/>
          </a:ln>
        </p:spPr>
      </p:pic>
      <p:sp>
        <p:nvSpPr>
          <p:cNvPr id="11" name="TextBox 10">
            <a:extLst>
              <a:ext uri="{FF2B5EF4-FFF2-40B4-BE49-F238E27FC236}">
                <a16:creationId xmlns:a16="http://schemas.microsoft.com/office/drawing/2014/main" id="{622F01F7-4019-2CEE-8254-5669EDDAEB31}"/>
              </a:ext>
            </a:extLst>
          </p:cNvPr>
          <p:cNvSpPr txBox="1"/>
          <p:nvPr/>
        </p:nvSpPr>
        <p:spPr>
          <a:xfrm>
            <a:off x="993021" y="4292528"/>
            <a:ext cx="7851043" cy="461665"/>
          </a:xfrm>
          <a:prstGeom prst="rect">
            <a:avLst/>
          </a:prstGeom>
          <a:noFill/>
        </p:spPr>
        <p:txBody>
          <a:bodyPr wrap="square">
            <a:spAutoFit/>
          </a:bodyPr>
          <a:lstStyle/>
          <a:p>
            <a:r>
              <a:rPr lang="lt-LT" sz="2400" dirty="0">
                <a:effectLst/>
                <a:latin typeface="Times New Roman" panose="02020603050405020304" pitchFamily="18" charset="0"/>
                <a:ea typeface="Calibri" panose="020F0502020204030204" pitchFamily="34" charset="0"/>
              </a:rPr>
              <a:t>Vidurvasario šventės edukacijos </a:t>
            </a:r>
            <a:endParaRPr lang="lt-LT" sz="2400" dirty="0"/>
          </a:p>
        </p:txBody>
      </p:sp>
    </p:spTree>
    <p:extLst>
      <p:ext uri="{BB962C8B-B14F-4D97-AF65-F5344CB8AC3E}">
        <p14:creationId xmlns:p14="http://schemas.microsoft.com/office/powerpoint/2010/main" val="4171974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65E001E-DB59-AD5E-DDEC-54389D219E4A}"/>
              </a:ext>
            </a:extLst>
          </p:cNvPr>
          <p:cNvSpPr txBox="1"/>
          <p:nvPr/>
        </p:nvSpPr>
        <p:spPr>
          <a:xfrm>
            <a:off x="889270" y="4808017"/>
            <a:ext cx="6094378" cy="461665"/>
          </a:xfrm>
          <a:prstGeom prst="rect">
            <a:avLst/>
          </a:prstGeom>
          <a:noFill/>
        </p:spPr>
        <p:txBody>
          <a:bodyPr wrap="square">
            <a:spAutoFit/>
          </a:bodyPr>
          <a:lstStyle/>
          <a:p>
            <a:r>
              <a:rPr lang="lt-LT" sz="2400" dirty="0">
                <a:effectLst/>
                <a:latin typeface="Times New Roman" panose="02020603050405020304" pitchFamily="18" charset="0"/>
                <a:ea typeface="Calibri" panose="020F0502020204030204" pitchFamily="34" charset="0"/>
              </a:rPr>
              <a:t>Mykoliuko mugė</a:t>
            </a:r>
            <a:endParaRPr lang="lt-LT" sz="2400" dirty="0"/>
          </a:p>
        </p:txBody>
      </p:sp>
      <p:pic>
        <p:nvPicPr>
          <p:cNvPr id="9" name="Paveikslėlis 8">
            <a:extLst>
              <a:ext uri="{FF2B5EF4-FFF2-40B4-BE49-F238E27FC236}">
                <a16:creationId xmlns:a16="http://schemas.microsoft.com/office/drawing/2014/main" id="{BAF1A429-361A-DD47-2993-26F00EF6715E}"/>
              </a:ext>
            </a:extLst>
          </p:cNvPr>
          <p:cNvPicPr>
            <a:picLocks noChangeAspect="1"/>
          </p:cNvPicPr>
          <p:nvPr/>
        </p:nvPicPr>
        <p:blipFill>
          <a:blip r:embed="rId2"/>
          <a:stretch>
            <a:fillRect/>
          </a:stretch>
        </p:blipFill>
        <p:spPr>
          <a:xfrm>
            <a:off x="889270" y="693264"/>
            <a:ext cx="3809188" cy="2856891"/>
          </a:xfrm>
          <a:prstGeom prst="rect">
            <a:avLst/>
          </a:prstGeom>
        </p:spPr>
      </p:pic>
      <p:pic>
        <p:nvPicPr>
          <p:cNvPr id="11" name="Paveikslėlis 10">
            <a:extLst>
              <a:ext uri="{FF2B5EF4-FFF2-40B4-BE49-F238E27FC236}">
                <a16:creationId xmlns:a16="http://schemas.microsoft.com/office/drawing/2014/main" id="{00430C0F-8595-C2E1-D512-B6D944265AB5}"/>
              </a:ext>
            </a:extLst>
          </p:cNvPr>
          <p:cNvPicPr>
            <a:picLocks noChangeAspect="1"/>
          </p:cNvPicPr>
          <p:nvPr/>
        </p:nvPicPr>
        <p:blipFill>
          <a:blip r:embed="rId3"/>
          <a:stretch>
            <a:fillRect/>
          </a:stretch>
        </p:blipFill>
        <p:spPr>
          <a:xfrm>
            <a:off x="8118660" y="3855280"/>
            <a:ext cx="3396596" cy="2547447"/>
          </a:xfrm>
          <a:prstGeom prst="rect">
            <a:avLst/>
          </a:prstGeom>
        </p:spPr>
      </p:pic>
      <p:pic>
        <p:nvPicPr>
          <p:cNvPr id="3" name="Paveikslėlis 2">
            <a:extLst>
              <a:ext uri="{FF2B5EF4-FFF2-40B4-BE49-F238E27FC236}">
                <a16:creationId xmlns:a16="http://schemas.microsoft.com/office/drawing/2014/main" id="{19ACE885-270F-F13A-634D-F66AF6F33EE6}"/>
              </a:ext>
            </a:extLst>
          </p:cNvPr>
          <p:cNvPicPr>
            <a:picLocks noChangeAspect="1"/>
          </p:cNvPicPr>
          <p:nvPr/>
        </p:nvPicPr>
        <p:blipFill>
          <a:blip r:embed="rId4"/>
          <a:stretch>
            <a:fillRect/>
          </a:stretch>
        </p:blipFill>
        <p:spPr>
          <a:xfrm>
            <a:off x="6494962" y="673504"/>
            <a:ext cx="3861882" cy="2896412"/>
          </a:xfrm>
          <a:prstGeom prst="rect">
            <a:avLst/>
          </a:prstGeom>
        </p:spPr>
      </p:pic>
      <p:pic>
        <p:nvPicPr>
          <p:cNvPr id="10" name="Paveikslėlis 9">
            <a:extLst>
              <a:ext uri="{FF2B5EF4-FFF2-40B4-BE49-F238E27FC236}">
                <a16:creationId xmlns:a16="http://schemas.microsoft.com/office/drawing/2014/main" id="{CA841C8E-0052-613E-9ED1-8E452F2C3AA5}"/>
              </a:ext>
            </a:extLst>
          </p:cNvPr>
          <p:cNvPicPr>
            <a:picLocks noChangeAspect="1"/>
          </p:cNvPicPr>
          <p:nvPr/>
        </p:nvPicPr>
        <p:blipFill>
          <a:blip r:embed="rId5"/>
          <a:stretch>
            <a:fillRect/>
          </a:stretch>
        </p:blipFill>
        <p:spPr>
          <a:xfrm>
            <a:off x="3587052" y="3883258"/>
            <a:ext cx="3396596" cy="2491490"/>
          </a:xfrm>
          <a:prstGeom prst="rect">
            <a:avLst/>
          </a:prstGeom>
        </p:spPr>
      </p:pic>
    </p:spTree>
    <p:extLst>
      <p:ext uri="{BB962C8B-B14F-4D97-AF65-F5344CB8AC3E}">
        <p14:creationId xmlns:p14="http://schemas.microsoft.com/office/powerpoint/2010/main" val="1175049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5C8FFE1-5556-AB9E-01E5-877EE3B9B71E}"/>
              </a:ext>
            </a:extLst>
          </p:cNvPr>
          <p:cNvSpPr txBox="1"/>
          <p:nvPr/>
        </p:nvSpPr>
        <p:spPr>
          <a:xfrm>
            <a:off x="3163921" y="746798"/>
            <a:ext cx="6094378"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Moterų informacijos ir užimtumo klubo veikla</a:t>
            </a:r>
            <a:endParaRPr kumimoji="0" lang="lt-LT"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3" name="Paveikslėlis 2">
            <a:extLst>
              <a:ext uri="{FF2B5EF4-FFF2-40B4-BE49-F238E27FC236}">
                <a16:creationId xmlns:a16="http://schemas.microsoft.com/office/drawing/2014/main" id="{91A1012C-352E-DD61-88FA-A714C7C70ACB}"/>
              </a:ext>
            </a:extLst>
          </p:cNvPr>
          <p:cNvPicPr>
            <a:picLocks noChangeAspect="1"/>
          </p:cNvPicPr>
          <p:nvPr/>
        </p:nvPicPr>
        <p:blipFill>
          <a:blip r:embed="rId2"/>
          <a:stretch>
            <a:fillRect/>
          </a:stretch>
        </p:blipFill>
        <p:spPr>
          <a:xfrm>
            <a:off x="917856" y="1428749"/>
            <a:ext cx="3377920" cy="2766033"/>
          </a:xfrm>
          <a:prstGeom prst="rect">
            <a:avLst/>
          </a:prstGeom>
        </p:spPr>
      </p:pic>
      <p:sp>
        <p:nvSpPr>
          <p:cNvPr id="5" name="TextBox 4">
            <a:extLst>
              <a:ext uri="{FF2B5EF4-FFF2-40B4-BE49-F238E27FC236}">
                <a16:creationId xmlns:a16="http://schemas.microsoft.com/office/drawing/2014/main" id="{65487280-00E5-6E88-37D8-2F7C0FF9D2DA}"/>
              </a:ext>
            </a:extLst>
          </p:cNvPr>
          <p:cNvSpPr txBox="1"/>
          <p:nvPr/>
        </p:nvSpPr>
        <p:spPr>
          <a:xfrm>
            <a:off x="990600" y="4553363"/>
            <a:ext cx="2356899" cy="855299"/>
          </a:xfrm>
          <a:prstGeom prst="rect">
            <a:avLst/>
          </a:prstGeom>
          <a:noFill/>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Klubo 10-mečio</a:t>
            </a:r>
          </a:p>
          <a:p>
            <a:pPr marL="0" marR="0" lvl="0" indent="0" algn="just" defTabSz="457200" rtl="0" eaLnBrk="1" fontAlgn="auto" latinLnBrk="0" hangingPunct="1">
              <a:lnSpc>
                <a:spcPct val="107000"/>
              </a:lnSpc>
              <a:spcBef>
                <a:spcPts val="0"/>
              </a:spcBef>
              <a:spcAft>
                <a:spcPts val="0"/>
              </a:spcAft>
              <a:buClrTx/>
              <a:buSzTx/>
              <a:buFontTx/>
              <a:buNone/>
              <a:tabLst/>
              <a:defRPr/>
            </a:pPr>
            <a:r>
              <a:rPr lang="lt-LT"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jubiliejus</a:t>
            </a:r>
            <a:endParaRPr lang="lt-LT" dirty="0"/>
          </a:p>
        </p:txBody>
      </p:sp>
      <p:pic>
        <p:nvPicPr>
          <p:cNvPr id="10" name="Paveikslėlis 9">
            <a:extLst>
              <a:ext uri="{FF2B5EF4-FFF2-40B4-BE49-F238E27FC236}">
                <a16:creationId xmlns:a16="http://schemas.microsoft.com/office/drawing/2014/main" id="{CF07DE08-692C-CE35-3DF0-A3175EA1E126}"/>
              </a:ext>
            </a:extLst>
          </p:cNvPr>
          <p:cNvPicPr>
            <a:picLocks noChangeAspect="1"/>
          </p:cNvPicPr>
          <p:nvPr/>
        </p:nvPicPr>
        <p:blipFill>
          <a:blip r:embed="rId3"/>
          <a:stretch>
            <a:fillRect/>
          </a:stretch>
        </p:blipFill>
        <p:spPr>
          <a:xfrm>
            <a:off x="8394444" y="1449338"/>
            <a:ext cx="3646349" cy="2745444"/>
          </a:xfrm>
          <a:prstGeom prst="rect">
            <a:avLst/>
          </a:prstGeom>
        </p:spPr>
      </p:pic>
      <p:pic>
        <p:nvPicPr>
          <p:cNvPr id="12" name="Paveikslėlis 11">
            <a:extLst>
              <a:ext uri="{FF2B5EF4-FFF2-40B4-BE49-F238E27FC236}">
                <a16:creationId xmlns:a16="http://schemas.microsoft.com/office/drawing/2014/main" id="{2AD2B13E-4B5B-BE68-509E-A9309891E221}"/>
              </a:ext>
            </a:extLst>
          </p:cNvPr>
          <p:cNvPicPr>
            <a:picLocks noChangeAspect="1"/>
          </p:cNvPicPr>
          <p:nvPr/>
        </p:nvPicPr>
        <p:blipFill>
          <a:blip r:embed="rId4"/>
          <a:stretch>
            <a:fillRect/>
          </a:stretch>
        </p:blipFill>
        <p:spPr>
          <a:xfrm>
            <a:off x="4557216" y="1449338"/>
            <a:ext cx="3377920" cy="4486369"/>
          </a:xfrm>
          <a:prstGeom prst="rect">
            <a:avLst/>
          </a:prstGeom>
        </p:spPr>
      </p:pic>
    </p:spTree>
    <p:extLst>
      <p:ext uri="{BB962C8B-B14F-4D97-AF65-F5344CB8AC3E}">
        <p14:creationId xmlns:p14="http://schemas.microsoft.com/office/powerpoint/2010/main" val="263415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0D8D6E9-7745-8EF0-F942-4E67860FAF10}"/>
              </a:ext>
            </a:extLst>
          </p:cNvPr>
          <p:cNvSpPr txBox="1"/>
          <p:nvPr/>
        </p:nvSpPr>
        <p:spPr>
          <a:xfrm>
            <a:off x="3329291" y="766253"/>
            <a:ext cx="6094378"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t-LT"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Nuotekų</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kaimo bendruomenės veikla</a:t>
            </a:r>
            <a:endParaRPr kumimoji="0" lang="lt-LT"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3" name="Paveikslėlis 2">
            <a:extLst>
              <a:ext uri="{FF2B5EF4-FFF2-40B4-BE49-F238E27FC236}">
                <a16:creationId xmlns:a16="http://schemas.microsoft.com/office/drawing/2014/main" id="{128845D6-C09F-213E-932B-DEE4381AAFF2}"/>
              </a:ext>
            </a:extLst>
          </p:cNvPr>
          <p:cNvPicPr>
            <a:picLocks noChangeAspect="1"/>
          </p:cNvPicPr>
          <p:nvPr/>
        </p:nvPicPr>
        <p:blipFill>
          <a:blip r:embed="rId2"/>
          <a:srcRect b="28830"/>
          <a:stretch>
            <a:fillRect/>
          </a:stretch>
        </p:blipFill>
        <p:spPr>
          <a:xfrm>
            <a:off x="2021881" y="1821670"/>
            <a:ext cx="2860220" cy="4521682"/>
          </a:xfrm>
          <a:prstGeom prst="rect">
            <a:avLst/>
          </a:prstGeom>
        </p:spPr>
      </p:pic>
      <p:pic>
        <p:nvPicPr>
          <p:cNvPr id="5" name="Paveikslėlis 4">
            <a:extLst>
              <a:ext uri="{FF2B5EF4-FFF2-40B4-BE49-F238E27FC236}">
                <a16:creationId xmlns:a16="http://schemas.microsoft.com/office/drawing/2014/main" id="{A89B771C-416E-539B-92D3-275D8C431F56}"/>
              </a:ext>
            </a:extLst>
          </p:cNvPr>
          <p:cNvPicPr>
            <a:picLocks noChangeAspect="1"/>
          </p:cNvPicPr>
          <p:nvPr/>
        </p:nvPicPr>
        <p:blipFill>
          <a:blip r:embed="rId3"/>
          <a:stretch>
            <a:fillRect/>
          </a:stretch>
        </p:blipFill>
        <p:spPr>
          <a:xfrm>
            <a:off x="6123493" y="1821670"/>
            <a:ext cx="3391262" cy="4521682"/>
          </a:xfrm>
          <a:prstGeom prst="rect">
            <a:avLst/>
          </a:prstGeom>
        </p:spPr>
      </p:pic>
    </p:spTree>
    <p:extLst>
      <p:ext uri="{BB962C8B-B14F-4D97-AF65-F5344CB8AC3E}">
        <p14:creationId xmlns:p14="http://schemas.microsoft.com/office/powerpoint/2010/main" val="13219005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aveikslėlis 2">
            <a:extLst>
              <a:ext uri="{FF2B5EF4-FFF2-40B4-BE49-F238E27FC236}">
                <a16:creationId xmlns:a16="http://schemas.microsoft.com/office/drawing/2014/main" id="{70C7EE00-E861-1231-CD12-B39A091D503A}"/>
              </a:ext>
            </a:extLst>
          </p:cNvPr>
          <p:cNvPicPr>
            <a:picLocks noChangeAspect="1"/>
          </p:cNvPicPr>
          <p:nvPr/>
        </p:nvPicPr>
        <p:blipFill>
          <a:blip r:embed="rId2"/>
          <a:srcRect t="-6123" r="10817" b="6123"/>
          <a:stretch>
            <a:fillRect/>
          </a:stretch>
        </p:blipFill>
        <p:spPr>
          <a:xfrm>
            <a:off x="657226" y="426110"/>
            <a:ext cx="3789358" cy="3002889"/>
          </a:xfrm>
          <a:prstGeom prst="rect">
            <a:avLst/>
          </a:prstGeom>
        </p:spPr>
      </p:pic>
      <p:pic>
        <p:nvPicPr>
          <p:cNvPr id="5" name="Paveikslėlis 4">
            <a:extLst>
              <a:ext uri="{FF2B5EF4-FFF2-40B4-BE49-F238E27FC236}">
                <a16:creationId xmlns:a16="http://schemas.microsoft.com/office/drawing/2014/main" id="{8B7216B5-20C3-29A9-E50F-DEA2F0125A9D}"/>
              </a:ext>
            </a:extLst>
          </p:cNvPr>
          <p:cNvPicPr>
            <a:picLocks noChangeAspect="1"/>
          </p:cNvPicPr>
          <p:nvPr/>
        </p:nvPicPr>
        <p:blipFill>
          <a:blip r:embed="rId3"/>
          <a:srcRect t="7325" b="9860"/>
          <a:stretch>
            <a:fillRect/>
          </a:stretch>
        </p:blipFill>
        <p:spPr>
          <a:xfrm>
            <a:off x="5541086" y="628649"/>
            <a:ext cx="2488693" cy="2800350"/>
          </a:xfrm>
          <a:prstGeom prst="rect">
            <a:avLst/>
          </a:prstGeom>
        </p:spPr>
      </p:pic>
      <p:pic>
        <p:nvPicPr>
          <p:cNvPr id="7" name="Paveikslėlis 6">
            <a:extLst>
              <a:ext uri="{FF2B5EF4-FFF2-40B4-BE49-F238E27FC236}">
                <a16:creationId xmlns:a16="http://schemas.microsoft.com/office/drawing/2014/main" id="{F62F6689-FB0F-EBF9-DBF1-BBFC556963F3}"/>
              </a:ext>
            </a:extLst>
          </p:cNvPr>
          <p:cNvPicPr>
            <a:picLocks noChangeAspect="1"/>
          </p:cNvPicPr>
          <p:nvPr/>
        </p:nvPicPr>
        <p:blipFill>
          <a:blip r:embed="rId4"/>
          <a:srcRect l="5795" r="7951"/>
          <a:stretch>
            <a:fillRect/>
          </a:stretch>
        </p:blipFill>
        <p:spPr>
          <a:xfrm>
            <a:off x="657226" y="3714749"/>
            <a:ext cx="3220531" cy="2800351"/>
          </a:xfrm>
          <a:prstGeom prst="rect">
            <a:avLst/>
          </a:prstGeom>
        </p:spPr>
      </p:pic>
      <p:pic>
        <p:nvPicPr>
          <p:cNvPr id="9" name="Paveikslėlis 8">
            <a:extLst>
              <a:ext uri="{FF2B5EF4-FFF2-40B4-BE49-F238E27FC236}">
                <a16:creationId xmlns:a16="http://schemas.microsoft.com/office/drawing/2014/main" id="{BEC7186E-0479-2EEB-E1DE-FA0C91C70460}"/>
              </a:ext>
            </a:extLst>
          </p:cNvPr>
          <p:cNvPicPr>
            <a:picLocks noChangeAspect="1"/>
          </p:cNvPicPr>
          <p:nvPr/>
        </p:nvPicPr>
        <p:blipFill>
          <a:blip r:embed="rId5"/>
          <a:stretch>
            <a:fillRect/>
          </a:stretch>
        </p:blipFill>
        <p:spPr>
          <a:xfrm>
            <a:off x="4676638" y="3714751"/>
            <a:ext cx="1260704" cy="2800349"/>
          </a:xfrm>
          <a:prstGeom prst="rect">
            <a:avLst/>
          </a:prstGeom>
        </p:spPr>
      </p:pic>
      <p:pic>
        <p:nvPicPr>
          <p:cNvPr id="11" name="Paveikslėlis 10">
            <a:extLst>
              <a:ext uri="{FF2B5EF4-FFF2-40B4-BE49-F238E27FC236}">
                <a16:creationId xmlns:a16="http://schemas.microsoft.com/office/drawing/2014/main" id="{7597F214-D9A8-1084-8439-D674973F6394}"/>
              </a:ext>
            </a:extLst>
          </p:cNvPr>
          <p:cNvPicPr>
            <a:picLocks noChangeAspect="1"/>
          </p:cNvPicPr>
          <p:nvPr/>
        </p:nvPicPr>
        <p:blipFill>
          <a:blip r:embed="rId6"/>
          <a:srcRect b="10612"/>
          <a:stretch>
            <a:fillRect/>
          </a:stretch>
        </p:blipFill>
        <p:spPr>
          <a:xfrm>
            <a:off x="6903875" y="3714749"/>
            <a:ext cx="1410370" cy="2800350"/>
          </a:xfrm>
          <a:prstGeom prst="rect">
            <a:avLst/>
          </a:prstGeom>
        </p:spPr>
      </p:pic>
      <p:pic>
        <p:nvPicPr>
          <p:cNvPr id="13" name="Paveikslėlis 12">
            <a:extLst>
              <a:ext uri="{FF2B5EF4-FFF2-40B4-BE49-F238E27FC236}">
                <a16:creationId xmlns:a16="http://schemas.microsoft.com/office/drawing/2014/main" id="{C49EF3A5-0CB5-F124-E4AF-904377ED007D}"/>
              </a:ext>
            </a:extLst>
          </p:cNvPr>
          <p:cNvPicPr>
            <a:picLocks noChangeAspect="1"/>
          </p:cNvPicPr>
          <p:nvPr/>
        </p:nvPicPr>
        <p:blipFill>
          <a:blip r:embed="rId7"/>
          <a:srcRect t="19624"/>
          <a:stretch>
            <a:fillRect/>
          </a:stretch>
        </p:blipFill>
        <p:spPr>
          <a:xfrm>
            <a:off x="9124281" y="2028824"/>
            <a:ext cx="2512832" cy="4486275"/>
          </a:xfrm>
          <a:prstGeom prst="rect">
            <a:avLst/>
          </a:prstGeom>
        </p:spPr>
      </p:pic>
    </p:spTree>
    <p:extLst>
      <p:ext uri="{BB962C8B-B14F-4D97-AF65-F5344CB8AC3E}">
        <p14:creationId xmlns:p14="http://schemas.microsoft.com/office/powerpoint/2010/main" val="1976438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C3ED41-6CAE-A9C8-B687-C09F5E18A89F}"/>
              </a:ext>
            </a:extLst>
          </p:cNvPr>
          <p:cNvSpPr txBox="1"/>
          <p:nvPr/>
        </p:nvSpPr>
        <p:spPr>
          <a:xfrm>
            <a:off x="755053" y="4508368"/>
            <a:ext cx="3808676" cy="856838"/>
          </a:xfrm>
          <a:prstGeom prst="rect">
            <a:avLst/>
          </a:prstGeom>
          <a:noFill/>
        </p:spPr>
        <p:txBody>
          <a:bodyPr wrap="square">
            <a:spAutoFit/>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Angelų sargų kermošius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(derliaus šventė) </a:t>
            </a:r>
            <a:r>
              <a:rPr kumimoji="0" lang="lt-LT"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Taujėnuose</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lt-LT" sz="24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5" name="Paveikslėlis 4">
            <a:extLst>
              <a:ext uri="{FF2B5EF4-FFF2-40B4-BE49-F238E27FC236}">
                <a16:creationId xmlns:a16="http://schemas.microsoft.com/office/drawing/2014/main" id="{C7C18C8E-820B-10DF-99C6-8A418D83D5A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35430" y="2041748"/>
            <a:ext cx="5201517" cy="3900609"/>
          </a:xfrm>
          <a:prstGeom prst="rect">
            <a:avLst/>
          </a:prstGeom>
          <a:noFill/>
          <a:ln>
            <a:noFill/>
          </a:ln>
        </p:spPr>
      </p:pic>
      <p:pic>
        <p:nvPicPr>
          <p:cNvPr id="7" name="Paveikslėlis 6">
            <a:extLst>
              <a:ext uri="{FF2B5EF4-FFF2-40B4-BE49-F238E27FC236}">
                <a16:creationId xmlns:a16="http://schemas.microsoft.com/office/drawing/2014/main" id="{6DA4BF38-F28C-05F3-4B25-C5D48046C3F8}"/>
              </a:ext>
            </a:extLst>
          </p:cNvPr>
          <p:cNvPicPr>
            <a:picLocks noChangeAspect="1"/>
          </p:cNvPicPr>
          <p:nvPr/>
        </p:nvPicPr>
        <p:blipFill>
          <a:blip r:embed="rId3"/>
          <a:stretch>
            <a:fillRect/>
          </a:stretch>
        </p:blipFill>
        <p:spPr>
          <a:xfrm rot="5400000">
            <a:off x="2091407" y="1145087"/>
            <a:ext cx="3716885" cy="2787664"/>
          </a:xfrm>
          <a:prstGeom prst="rect">
            <a:avLst/>
          </a:prstGeom>
        </p:spPr>
      </p:pic>
    </p:spTree>
    <p:extLst>
      <p:ext uri="{BB962C8B-B14F-4D97-AF65-F5344CB8AC3E}">
        <p14:creationId xmlns:p14="http://schemas.microsoft.com/office/powerpoint/2010/main" val="2172012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B0E163-8B7B-30F3-88D9-51C90D30CFA3}"/>
              </a:ext>
            </a:extLst>
          </p:cNvPr>
          <p:cNvSpPr txBox="1"/>
          <p:nvPr/>
        </p:nvSpPr>
        <p:spPr>
          <a:xfrm>
            <a:off x="383256" y="4512538"/>
            <a:ext cx="3363339" cy="1200329"/>
          </a:xfrm>
          <a:prstGeom prst="rect">
            <a:avLst/>
          </a:prstGeom>
          <a:noFill/>
        </p:spPr>
        <p:txBody>
          <a:bodyPr wrap="square">
            <a:spAutoFit/>
          </a:bodyPr>
          <a:lstStyle/>
          <a:p>
            <a:r>
              <a:rPr lang="lt-LT" sz="2400" dirty="0">
                <a:effectLst/>
                <a:latin typeface="Times New Roman" panose="02020603050405020304" pitchFamily="18" charset="0"/>
                <a:ea typeface="Calibri" panose="020F0502020204030204" pitchFamily="34" charset="0"/>
              </a:rPr>
              <a:t>Tautodailininkų Rimanto </a:t>
            </a:r>
          </a:p>
          <a:p>
            <a:r>
              <a:rPr lang="lt-LT" sz="2400" dirty="0">
                <a:effectLst/>
                <a:latin typeface="Times New Roman" panose="02020603050405020304" pitchFamily="18" charset="0"/>
                <a:ea typeface="Calibri" panose="020F0502020204030204" pitchFamily="34" charset="0"/>
              </a:rPr>
              <a:t>ir Andriaus Zinkevičių </a:t>
            </a:r>
          </a:p>
          <a:p>
            <a:r>
              <a:rPr lang="lt-LT" sz="2400" dirty="0">
                <a:effectLst/>
                <a:latin typeface="Times New Roman" panose="02020603050405020304" pitchFamily="18" charset="0"/>
                <a:ea typeface="Calibri" panose="020F0502020204030204" pitchFamily="34" charset="0"/>
              </a:rPr>
              <a:t>drožinių paroda.</a:t>
            </a:r>
            <a:endParaRPr lang="lt-LT" sz="2400" dirty="0"/>
          </a:p>
        </p:txBody>
      </p:sp>
      <p:pic>
        <p:nvPicPr>
          <p:cNvPr id="7" name="Paveikslėlis 6">
            <a:extLst>
              <a:ext uri="{FF2B5EF4-FFF2-40B4-BE49-F238E27FC236}">
                <a16:creationId xmlns:a16="http://schemas.microsoft.com/office/drawing/2014/main" id="{798023D6-283F-D9DF-8D5B-5A3635820E4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1403" y="728907"/>
            <a:ext cx="3600680" cy="2700093"/>
          </a:xfrm>
          <a:prstGeom prst="rect">
            <a:avLst/>
          </a:prstGeom>
          <a:noFill/>
          <a:ln>
            <a:noFill/>
          </a:ln>
        </p:spPr>
      </p:pic>
      <p:pic>
        <p:nvPicPr>
          <p:cNvPr id="9" name="Paveikslėlis 8">
            <a:extLst>
              <a:ext uri="{FF2B5EF4-FFF2-40B4-BE49-F238E27FC236}">
                <a16:creationId xmlns:a16="http://schemas.microsoft.com/office/drawing/2014/main" id="{FCBA53AF-02AE-5D50-C1AB-F2A904822111}"/>
              </a:ext>
            </a:extLst>
          </p:cNvPr>
          <p:cNvPicPr>
            <a:picLocks noChangeAspect="1"/>
          </p:cNvPicPr>
          <p:nvPr/>
        </p:nvPicPr>
        <p:blipFill>
          <a:blip r:embed="rId3"/>
          <a:stretch>
            <a:fillRect/>
          </a:stretch>
        </p:blipFill>
        <p:spPr>
          <a:xfrm>
            <a:off x="7687300" y="3341451"/>
            <a:ext cx="4121444" cy="3091084"/>
          </a:xfrm>
          <a:prstGeom prst="rect">
            <a:avLst/>
          </a:prstGeom>
        </p:spPr>
      </p:pic>
      <p:pic>
        <p:nvPicPr>
          <p:cNvPr id="3" name="Paveikslėlis 2">
            <a:extLst>
              <a:ext uri="{FF2B5EF4-FFF2-40B4-BE49-F238E27FC236}">
                <a16:creationId xmlns:a16="http://schemas.microsoft.com/office/drawing/2014/main" id="{572F3119-F2F7-45E9-CC03-5DF8C3275FFB}"/>
              </a:ext>
            </a:extLst>
          </p:cNvPr>
          <p:cNvPicPr>
            <a:picLocks noChangeAspect="1"/>
          </p:cNvPicPr>
          <p:nvPr/>
        </p:nvPicPr>
        <p:blipFill>
          <a:blip r:embed="rId4"/>
          <a:stretch>
            <a:fillRect/>
          </a:stretch>
        </p:blipFill>
        <p:spPr>
          <a:xfrm rot="5400000">
            <a:off x="4113083" y="2300086"/>
            <a:ext cx="4071999" cy="3053999"/>
          </a:xfrm>
          <a:prstGeom prst="rect">
            <a:avLst/>
          </a:prstGeom>
        </p:spPr>
      </p:pic>
    </p:spTree>
    <p:extLst>
      <p:ext uri="{BB962C8B-B14F-4D97-AF65-F5344CB8AC3E}">
        <p14:creationId xmlns:p14="http://schemas.microsoft.com/office/powerpoint/2010/main" val="2419824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CD95EC87-BAD2-B573-63D6-87D316E9BD67}"/>
              </a:ext>
            </a:extLst>
          </p:cNvPr>
          <p:cNvGraphicFramePr/>
          <p:nvPr>
            <p:extLst>
              <p:ext uri="{D42A27DB-BD31-4B8C-83A1-F6EECF244321}">
                <p14:modId xmlns:p14="http://schemas.microsoft.com/office/powerpoint/2010/main" val="3793970969"/>
              </p:ext>
            </p:extLst>
          </p:nvPr>
        </p:nvGraphicFramePr>
        <p:xfrm>
          <a:off x="924128" y="875490"/>
          <a:ext cx="10369685" cy="49619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21913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2F4C35-BCF0-92DF-9B42-7163C5695197}"/>
              </a:ext>
            </a:extLst>
          </p:cNvPr>
          <p:cNvSpPr txBox="1"/>
          <p:nvPr/>
        </p:nvSpPr>
        <p:spPr>
          <a:xfrm>
            <a:off x="372082" y="4776800"/>
            <a:ext cx="6094378" cy="461665"/>
          </a:xfrm>
          <a:prstGeom prst="rect">
            <a:avLst/>
          </a:prstGeom>
          <a:noFill/>
        </p:spPr>
        <p:txBody>
          <a:bodyPr wrap="square">
            <a:spAutoFit/>
          </a:bodyPr>
          <a:lstStyle/>
          <a:p>
            <a:r>
              <a:rPr lang="lt-LT" sz="2400" dirty="0">
                <a:effectLst/>
                <a:latin typeface="Times New Roman" panose="02020603050405020304" pitchFamily="18" charset="0"/>
                <a:ea typeface="Calibri" panose="020F0502020204030204" pitchFamily="34" charset="0"/>
              </a:rPr>
              <a:t>Vaido Žvirblio knygų iliustracijų paroda.</a:t>
            </a:r>
            <a:endParaRPr lang="lt-LT" sz="2400" dirty="0"/>
          </a:p>
        </p:txBody>
      </p:sp>
      <p:pic>
        <p:nvPicPr>
          <p:cNvPr id="4" name="Paveikslėlis 3">
            <a:extLst>
              <a:ext uri="{FF2B5EF4-FFF2-40B4-BE49-F238E27FC236}">
                <a16:creationId xmlns:a16="http://schemas.microsoft.com/office/drawing/2014/main" id="{790418AE-6B9A-6B70-6131-B993728841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3856" y="881430"/>
            <a:ext cx="4222613" cy="3169892"/>
          </a:xfrm>
          <a:prstGeom prst="rect">
            <a:avLst/>
          </a:prstGeom>
          <a:noFill/>
          <a:ln>
            <a:noFill/>
          </a:ln>
        </p:spPr>
      </p:pic>
      <p:pic>
        <p:nvPicPr>
          <p:cNvPr id="5" name="Paveikslėlis 4">
            <a:extLst>
              <a:ext uri="{FF2B5EF4-FFF2-40B4-BE49-F238E27FC236}">
                <a16:creationId xmlns:a16="http://schemas.microsoft.com/office/drawing/2014/main" id="{9C017437-59DE-3E1D-7EC9-52FD0B87C67A}"/>
              </a:ext>
            </a:extLst>
          </p:cNvPr>
          <p:cNvPicPr>
            <a:picLocks noChangeAspect="1"/>
          </p:cNvPicPr>
          <p:nvPr/>
        </p:nvPicPr>
        <p:blipFill>
          <a:blip r:embed="rId3"/>
          <a:stretch>
            <a:fillRect/>
          </a:stretch>
        </p:blipFill>
        <p:spPr>
          <a:xfrm rot="5400000">
            <a:off x="6585852" y="1480217"/>
            <a:ext cx="5344802" cy="4147231"/>
          </a:xfrm>
          <a:prstGeom prst="rect">
            <a:avLst/>
          </a:prstGeom>
        </p:spPr>
      </p:pic>
    </p:spTree>
    <p:extLst>
      <p:ext uri="{BB962C8B-B14F-4D97-AF65-F5344CB8AC3E}">
        <p14:creationId xmlns:p14="http://schemas.microsoft.com/office/powerpoint/2010/main" val="4057570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860A2EB-BC59-CDB1-5A3D-57207522EF54}"/>
              </a:ext>
            </a:extLst>
          </p:cNvPr>
          <p:cNvSpPr txBox="1"/>
          <p:nvPr/>
        </p:nvSpPr>
        <p:spPr>
          <a:xfrm>
            <a:off x="741733" y="5272910"/>
            <a:ext cx="6094378" cy="461665"/>
          </a:xfrm>
          <a:prstGeom prst="rect">
            <a:avLst/>
          </a:prstGeom>
          <a:noFill/>
        </p:spPr>
        <p:txBody>
          <a:bodyPr wrap="square">
            <a:spAutoFit/>
          </a:bodyPr>
          <a:lstStyle/>
          <a:p>
            <a:r>
              <a:rPr lang="lt-LT" sz="2400" dirty="0">
                <a:effectLst/>
                <a:latin typeface="Times New Roman" panose="02020603050405020304" pitchFamily="18" charset="0"/>
                <a:ea typeface="Calibri" panose="020F0502020204030204" pitchFamily="34" charset="0"/>
              </a:rPr>
              <a:t>Vestos </a:t>
            </a:r>
            <a:r>
              <a:rPr lang="lt-LT" sz="2400" dirty="0" err="1">
                <a:effectLst/>
                <a:latin typeface="Times New Roman" panose="02020603050405020304" pitchFamily="18" charset="0"/>
                <a:ea typeface="Calibri" panose="020F0502020204030204" pitchFamily="34" charset="0"/>
              </a:rPr>
              <a:t>Raupelytės</a:t>
            </a:r>
            <a:r>
              <a:rPr lang="lt-LT" sz="2400" dirty="0">
                <a:effectLst/>
                <a:latin typeface="Times New Roman" panose="02020603050405020304" pitchFamily="18" charset="0"/>
                <a:ea typeface="Calibri" panose="020F0502020204030204" pitchFamily="34" charset="0"/>
              </a:rPr>
              <a:t> tapybos darbų paroda. </a:t>
            </a:r>
            <a:endParaRPr lang="lt-LT" sz="2400" dirty="0"/>
          </a:p>
        </p:txBody>
      </p:sp>
      <p:pic>
        <p:nvPicPr>
          <p:cNvPr id="4" name="Paveikslėlis 3">
            <a:extLst>
              <a:ext uri="{FF2B5EF4-FFF2-40B4-BE49-F238E27FC236}">
                <a16:creationId xmlns:a16="http://schemas.microsoft.com/office/drawing/2014/main" id="{B93805DF-A503-4A6E-DE79-587B5D28EE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54687" y="938598"/>
            <a:ext cx="5041313" cy="3473014"/>
          </a:xfrm>
          <a:prstGeom prst="rect">
            <a:avLst/>
          </a:prstGeom>
          <a:noFill/>
          <a:ln>
            <a:noFill/>
          </a:ln>
        </p:spPr>
      </p:pic>
      <p:pic>
        <p:nvPicPr>
          <p:cNvPr id="5" name="Paveikslėlis 4">
            <a:extLst>
              <a:ext uri="{FF2B5EF4-FFF2-40B4-BE49-F238E27FC236}">
                <a16:creationId xmlns:a16="http://schemas.microsoft.com/office/drawing/2014/main" id="{3882CA59-4F09-21FC-6F85-F4C741C450DB}"/>
              </a:ext>
            </a:extLst>
          </p:cNvPr>
          <p:cNvPicPr>
            <a:picLocks noChangeAspect="1"/>
          </p:cNvPicPr>
          <p:nvPr/>
        </p:nvPicPr>
        <p:blipFill>
          <a:blip r:embed="rId3"/>
          <a:stretch>
            <a:fillRect/>
          </a:stretch>
        </p:blipFill>
        <p:spPr>
          <a:xfrm rot="5400000">
            <a:off x="6928798" y="1584558"/>
            <a:ext cx="5352274" cy="4014206"/>
          </a:xfrm>
          <a:prstGeom prst="rect">
            <a:avLst/>
          </a:prstGeom>
        </p:spPr>
      </p:pic>
    </p:spTree>
    <p:extLst>
      <p:ext uri="{BB962C8B-B14F-4D97-AF65-F5344CB8AC3E}">
        <p14:creationId xmlns:p14="http://schemas.microsoft.com/office/powerpoint/2010/main" val="17494738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028F7D-3B1E-4216-D318-46A2179FB1D3}"/>
              </a:ext>
            </a:extLst>
          </p:cNvPr>
          <p:cNvSpPr txBox="1"/>
          <p:nvPr/>
        </p:nvSpPr>
        <p:spPr>
          <a:xfrm>
            <a:off x="109437" y="3939382"/>
            <a:ext cx="6094378" cy="2041585"/>
          </a:xfrm>
          <a:prstGeom prst="rect">
            <a:avLst/>
          </a:prstGeom>
          <a:noFill/>
        </p:spPr>
        <p:txBody>
          <a:bodyPr wrap="square">
            <a:spAutoFit/>
          </a:bodyPr>
          <a:lstStyle/>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Paminėta Šv. Huberto – medžiotojų globėjo – diena (žr. 39 pav.). Lyduokių Šv. Arkangelo Mykolo bažnyčioje buvo aukojamos šv. Mišios už Lyduokių krašto gyvuosius ir mirusius, už medžiotojus bei gamtos grožį ir darną.    </a:t>
            </a:r>
          </a:p>
        </p:txBody>
      </p:sp>
      <p:pic>
        <p:nvPicPr>
          <p:cNvPr id="4" name="Paveikslėlis 3">
            <a:extLst>
              <a:ext uri="{FF2B5EF4-FFF2-40B4-BE49-F238E27FC236}">
                <a16:creationId xmlns:a16="http://schemas.microsoft.com/office/drawing/2014/main" id="{E20D619B-C109-913B-2554-0032D21365A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8113" y="1768650"/>
            <a:ext cx="5374534" cy="4031440"/>
          </a:xfrm>
          <a:prstGeom prst="rect">
            <a:avLst/>
          </a:prstGeom>
          <a:noFill/>
          <a:ln>
            <a:noFill/>
          </a:ln>
        </p:spPr>
      </p:pic>
    </p:spTree>
    <p:extLst>
      <p:ext uri="{BB962C8B-B14F-4D97-AF65-F5344CB8AC3E}">
        <p14:creationId xmlns:p14="http://schemas.microsoft.com/office/powerpoint/2010/main" val="21338885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6EDD39-6E0B-AB2B-9DCE-DC4B61AF5981}"/>
              </a:ext>
            </a:extLst>
          </p:cNvPr>
          <p:cNvSpPr txBox="1"/>
          <p:nvPr/>
        </p:nvSpPr>
        <p:spPr>
          <a:xfrm>
            <a:off x="1622" y="5153317"/>
            <a:ext cx="6094378" cy="1051635"/>
          </a:xfrm>
          <a:prstGeom prst="rect">
            <a:avLst/>
          </a:prstGeom>
          <a:noFill/>
        </p:spPr>
        <p:txBody>
          <a:bodyPr wrap="square">
            <a:spAutoFit/>
          </a:bodyPr>
          <a:lstStyle/>
          <a:p>
            <a:pPr marL="408940"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Lyduokių medžiotojų </a:t>
            </a:r>
            <a:r>
              <a:rPr lang="lt-LT" sz="2400" dirty="0">
                <a:latin typeface="Times New Roman" panose="02020603050405020304" pitchFamily="18" charset="0"/>
                <a:ea typeface="Calibri" panose="020F0502020204030204" pitchFamily="34" charset="0"/>
                <a:cs typeface="Times New Roman" panose="02020603050405020304" pitchFamily="18" charset="0"/>
              </a:rPr>
              <a:t>klubo</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08940"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medžioklės trofėjų paroda.</a:t>
            </a:r>
          </a:p>
          <a:p>
            <a:pPr marL="408940" indent="431800" algn="just">
              <a:lnSpc>
                <a:spcPct val="107000"/>
              </a:lnSpc>
              <a:buNone/>
            </a:pPr>
            <a:r>
              <a:rPr lang="lt-LT"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lt-LT"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aveikslėlis 3">
            <a:extLst>
              <a:ext uri="{FF2B5EF4-FFF2-40B4-BE49-F238E27FC236}">
                <a16:creationId xmlns:a16="http://schemas.microsoft.com/office/drawing/2014/main" id="{5F5D72F1-8C69-1EE9-AFA3-85F7B225E37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665" y="803084"/>
            <a:ext cx="5724772" cy="3539630"/>
          </a:xfrm>
          <a:prstGeom prst="rect">
            <a:avLst/>
          </a:prstGeom>
          <a:noFill/>
          <a:ln>
            <a:noFill/>
          </a:ln>
        </p:spPr>
      </p:pic>
      <p:pic>
        <p:nvPicPr>
          <p:cNvPr id="5" name="Paveikslėlis 4">
            <a:extLst>
              <a:ext uri="{FF2B5EF4-FFF2-40B4-BE49-F238E27FC236}">
                <a16:creationId xmlns:a16="http://schemas.microsoft.com/office/drawing/2014/main" id="{C3F2896A-F9F1-C55D-53DC-320C2460AF65}"/>
              </a:ext>
            </a:extLst>
          </p:cNvPr>
          <p:cNvPicPr>
            <a:picLocks noChangeAspect="1"/>
          </p:cNvPicPr>
          <p:nvPr/>
        </p:nvPicPr>
        <p:blipFill>
          <a:blip r:embed="rId3"/>
          <a:stretch>
            <a:fillRect/>
          </a:stretch>
        </p:blipFill>
        <p:spPr>
          <a:xfrm rot="5400000">
            <a:off x="6625257" y="1485903"/>
            <a:ext cx="5462549" cy="4096912"/>
          </a:xfrm>
          <a:prstGeom prst="rect">
            <a:avLst/>
          </a:prstGeom>
        </p:spPr>
      </p:pic>
    </p:spTree>
    <p:extLst>
      <p:ext uri="{BB962C8B-B14F-4D97-AF65-F5344CB8AC3E}">
        <p14:creationId xmlns:p14="http://schemas.microsoft.com/office/powerpoint/2010/main" val="4708957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D135C-A860-B120-DC77-1C09990B5892}"/>
              </a:ext>
            </a:extLst>
          </p:cNvPr>
          <p:cNvSpPr txBox="1"/>
          <p:nvPr/>
        </p:nvSpPr>
        <p:spPr>
          <a:xfrm>
            <a:off x="547008" y="4462911"/>
            <a:ext cx="5388428" cy="523220"/>
          </a:xfrm>
          <a:prstGeom prst="rect">
            <a:avLst/>
          </a:prstGeom>
          <a:noFill/>
        </p:spPr>
        <p:txBody>
          <a:bodyPr wrap="square">
            <a:spAutoFit/>
          </a:bodyPr>
          <a:lstStyle/>
          <a:p>
            <a:r>
              <a:rPr lang="lt-LT" sz="2800" dirty="0">
                <a:latin typeface="Times New Roman" panose="02020603050405020304" pitchFamily="18" charset="0"/>
                <a:ea typeface="Calibri" panose="020F0502020204030204" pitchFamily="34" charset="0"/>
              </a:rPr>
              <a:t>V</a:t>
            </a:r>
            <a:r>
              <a:rPr lang="lt-LT" sz="2800" dirty="0">
                <a:effectLst/>
                <a:latin typeface="Times New Roman" panose="02020603050405020304" pitchFamily="18" charset="0"/>
                <a:ea typeface="Calibri" panose="020F0502020204030204" pitchFamily="34" charset="0"/>
              </a:rPr>
              <a:t>yko susitikimas su Kalėdų seneliu. </a:t>
            </a:r>
            <a:endParaRPr lang="lt-LT" sz="2800" dirty="0"/>
          </a:p>
        </p:txBody>
      </p:sp>
      <p:pic>
        <p:nvPicPr>
          <p:cNvPr id="2" name="Paveikslėlis 1">
            <a:extLst>
              <a:ext uri="{FF2B5EF4-FFF2-40B4-BE49-F238E27FC236}">
                <a16:creationId xmlns:a16="http://schemas.microsoft.com/office/drawing/2014/main" id="{0528A5AA-9639-B3EB-8181-D6A0BD73B83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6112027" y="1131408"/>
            <a:ext cx="6010813" cy="4508399"/>
          </a:xfrm>
          <a:prstGeom prst="rect">
            <a:avLst/>
          </a:prstGeom>
          <a:noFill/>
          <a:ln>
            <a:noFill/>
          </a:ln>
        </p:spPr>
      </p:pic>
    </p:spTree>
    <p:extLst>
      <p:ext uri="{BB962C8B-B14F-4D97-AF65-F5344CB8AC3E}">
        <p14:creationId xmlns:p14="http://schemas.microsoft.com/office/powerpoint/2010/main" val="36920502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FC2799-3E90-29C9-A60F-E581CB2FCE9A}"/>
              </a:ext>
            </a:extLst>
          </p:cNvPr>
          <p:cNvSpPr txBox="1"/>
          <p:nvPr/>
        </p:nvSpPr>
        <p:spPr>
          <a:xfrm>
            <a:off x="2759527" y="1379764"/>
            <a:ext cx="6088515" cy="583750"/>
          </a:xfrm>
          <a:prstGeom prst="rect">
            <a:avLst/>
          </a:prstGeom>
          <a:noFill/>
        </p:spPr>
        <p:txBody>
          <a:bodyPr wrap="square">
            <a:spAutoFit/>
          </a:bodyPr>
          <a:lstStyle/>
          <a:p>
            <a:pPr indent="431800" algn="ctr">
              <a:lnSpc>
                <a:spcPct val="107000"/>
              </a:lnSpc>
            </a:pPr>
            <a:r>
              <a:rPr lang="lt-LT" sz="3200" b="1" dirty="0">
                <a:effectLst/>
                <a:latin typeface="Times New Roman" panose="02020603050405020304" pitchFamily="18" charset="0"/>
                <a:ea typeface="Calibri" panose="020F0502020204030204" pitchFamily="34" charset="0"/>
                <a:cs typeface="Times New Roman" panose="02020603050405020304" pitchFamily="18" charset="0"/>
              </a:rPr>
              <a:t>SENIŪNIJOS PROBLEMOS</a:t>
            </a:r>
            <a:endParaRPr lang="lt-LT"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6C4F0C4-9F3F-FF70-5940-165F3FEFDC29}"/>
              </a:ext>
            </a:extLst>
          </p:cNvPr>
          <p:cNvSpPr txBox="1"/>
          <p:nvPr/>
        </p:nvSpPr>
        <p:spPr>
          <a:xfrm>
            <a:off x="1485899" y="2432957"/>
            <a:ext cx="9699171" cy="2911182"/>
          </a:xfrm>
          <a:prstGeom prst="rect">
            <a:avLst/>
          </a:prstGeom>
          <a:noFill/>
        </p:spPr>
        <p:txBody>
          <a:bodyPr wrap="square">
            <a:spAutoFit/>
          </a:bodyPr>
          <a:lstStyle/>
          <a:p>
            <a:pPr marL="342900" marR="0" lvl="0" indent="-342900" algn="just" defTabSz="457200" rtl="0" eaLnBrk="1" fontAlgn="auto" latinLnBrk="0" hangingPunct="1">
              <a:lnSpc>
                <a:spcPct val="107000"/>
              </a:lnSpc>
              <a:spcBef>
                <a:spcPts val="0"/>
              </a:spcBef>
              <a:spcAft>
                <a:spcPts val="0"/>
              </a:spcAft>
              <a:buClrTx/>
              <a:buSzTx/>
              <a:buFont typeface="Wingdings" panose="05000000000000000000" pitchFamily="2" charset="2"/>
              <a:buChar char="§"/>
              <a:tabLst/>
              <a:defRPr/>
            </a:pP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Prasta Lyduokių miestelio Butkiškių gatvės, Virkščių gyvenvietės Skačiūnų ir Daratlaukio gatvių asfaltbetonio dangos būklė.</a:t>
            </a:r>
          </a:p>
          <a:p>
            <a:pPr marL="342900" lvl="0" indent="-342900" algn="just">
              <a:lnSpc>
                <a:spcPct val="107000"/>
              </a:lnSpc>
              <a:buFont typeface="Wingdings" panose="05000000000000000000" pitchFamily="2" charset="2"/>
              <a:buChar char="§"/>
              <a:defRPr/>
            </a:pP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Prasta </a:t>
            </a:r>
            <a:r>
              <a:rPr lang="lt-LT"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Jogvilų</a:t>
            </a: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kaimo </a:t>
            </a:r>
            <a:r>
              <a:rPr lang="lt-LT"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Jogvilų</a:t>
            </a: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gatvės ( Šilo sodai, Ly-2 ) kelio atkarpa.</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Wingdings" panose="05000000000000000000" pitchFamily="2" charset="2"/>
              <a:buChar char="§"/>
              <a:defRPr/>
            </a:pPr>
            <a:r>
              <a:rPr lang="lt-LT" sz="2000" dirty="0">
                <a:latin typeface="Times New Roman" panose="02020603050405020304" pitchFamily="18" charset="0"/>
                <a:ea typeface="Calibri" panose="020F0502020204030204" pitchFamily="34" charset="0"/>
                <a:cs typeface="Times New Roman" panose="02020603050405020304" pitchFamily="18" charset="0"/>
              </a:rPr>
              <a:t>Neprižiūrimi, apleisti gyvenamieji namai ir jų aplinka.</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Wingdings" panose="05000000000000000000" pitchFamily="2" charset="2"/>
              <a:buChar char="§"/>
              <a:defRPr/>
            </a:pPr>
            <a:r>
              <a:rPr lang="lt-LT" sz="2000" dirty="0">
                <a:latin typeface="Times New Roman" panose="02020603050405020304" pitchFamily="18" charset="0"/>
                <a:ea typeface="Calibri" panose="020F0502020204030204" pitchFamily="34" charset="0"/>
                <a:cs typeface="Times New Roman" panose="02020603050405020304" pitchFamily="18" charset="0"/>
              </a:rPr>
              <a:t>Nesutvarkyti pastatų likučiai (fermos,</a:t>
            </a: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siloso tranšėjos ir pan.)</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Ispaniškojo oriono paplitimas.</a:t>
            </a:r>
          </a:p>
          <a:p>
            <a:pPr marL="342900" marR="0" lvl="0" indent="-342900" algn="just" defTabSz="457200" rtl="0" eaLnBrk="1" fontAlgn="auto" latinLnBrk="0" hangingPunct="1">
              <a:lnSpc>
                <a:spcPct val="107000"/>
              </a:lnSpc>
              <a:spcBef>
                <a:spcPts val="0"/>
              </a:spcBef>
              <a:spcAft>
                <a:spcPts val="0"/>
              </a:spcAft>
              <a:buClrTx/>
              <a:buSzTx/>
              <a:buFont typeface="Wingdings" panose="05000000000000000000" pitchFamily="2" charset="2"/>
              <a:buChar char="§"/>
              <a:tabLst/>
              <a:defRPr/>
            </a:pP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457200" rtl="0" eaLnBrk="1" fontAlgn="auto" latinLnBrk="0" hangingPunct="1">
              <a:lnSpc>
                <a:spcPct val="107000"/>
              </a:lnSpc>
              <a:spcBef>
                <a:spcPts val="0"/>
              </a:spcBef>
              <a:spcAft>
                <a:spcPts val="0"/>
              </a:spcAft>
              <a:buClrTx/>
              <a:buSzTx/>
              <a:buFont typeface="Wingdings" panose="05000000000000000000" pitchFamily="2" charset="2"/>
              <a:buChar char="§"/>
              <a:tabLst/>
              <a:defRPr/>
            </a:pPr>
            <a:endParaRPr lang="lt-LT"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pPr>
            <a:r>
              <a:rPr lang="lt-LT" sz="1200" dirty="0">
                <a:effectLst/>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3381421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3EB3FC-604C-8D4B-0609-6A7926AF4C27}"/>
              </a:ext>
            </a:extLst>
          </p:cNvPr>
          <p:cNvSpPr txBox="1"/>
          <p:nvPr/>
        </p:nvSpPr>
        <p:spPr>
          <a:xfrm>
            <a:off x="664368" y="1966792"/>
            <a:ext cx="10621735" cy="5997860"/>
          </a:xfrm>
          <a:prstGeom prst="rect">
            <a:avLst/>
          </a:prstGeom>
          <a:noFill/>
        </p:spPr>
        <p:txBody>
          <a:bodyPr wrap="square">
            <a:spAutoFit/>
          </a:bodyPr>
          <a:lstStyle/>
          <a:p>
            <a:pPr marL="342900" lvl="0" indent="-342900" algn="just">
              <a:lnSpc>
                <a:spcPct val="107000"/>
              </a:lnSpc>
              <a:buFont typeface="Wingdings" panose="05000000000000000000" pitchFamily="2" charset="2"/>
              <a:buChar char="§"/>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Vietinės reikšmės kelių ir gatvių būklės gerinimas:</a:t>
            </a:r>
          </a:p>
          <a:p>
            <a:pPr marL="342900" lvl="0" indent="-342900" algn="just">
              <a:lnSpc>
                <a:spcPct val="107000"/>
              </a:lnSpc>
              <a:buFont typeface="Courier New" panose="02070309020205020404" pitchFamily="49" charset="0"/>
              <a:buChar char="o"/>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Kelių Lyduokiai-Rimeisiai 100 metrų ir Inkilai-</a:t>
            </a:r>
            <a:r>
              <a:rPr lang="lt-LT" sz="2000" dirty="0" err="1">
                <a:effectLst/>
                <a:latin typeface="Times New Roman" panose="02020603050405020304" pitchFamily="18" charset="0"/>
                <a:ea typeface="Calibri" panose="020F0502020204030204" pitchFamily="34" charset="0"/>
                <a:cs typeface="Times New Roman" panose="02020603050405020304" pitchFamily="18" charset="0"/>
              </a:rPr>
              <a:t>Juodkiškiai</a:t>
            </a: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 900 metrų atkarpų ištisinis žvyravimas (paprastasis remontas);</a:t>
            </a:r>
          </a:p>
          <a:p>
            <a:pPr marL="342900" lvl="0" indent="-342900" algn="just">
              <a:lnSpc>
                <a:spcPct val="107000"/>
              </a:lnSpc>
              <a:buFont typeface="Courier New" panose="02070309020205020404" pitchFamily="49" charset="0"/>
              <a:buChar char="o"/>
            </a:pPr>
            <a:r>
              <a:rPr lang="lt-LT" sz="2000" dirty="0">
                <a:latin typeface="Times New Roman" panose="02020603050405020304" pitchFamily="18" charset="0"/>
                <a:ea typeface="Calibri" panose="020F0502020204030204" pitchFamily="34" charset="0"/>
                <a:cs typeface="Times New Roman" panose="02020603050405020304" pitchFamily="18" charset="0"/>
              </a:rPr>
              <a:t>Kelio į Nuotekų kapines sutvarkymas;</a:t>
            </a:r>
            <a:endParaRPr lang="lt-LT"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Kelių ir gatvių su žvyro ir grunto danga žvyravimas išdaužų vietose; </a:t>
            </a:r>
          </a:p>
          <a:p>
            <a:pPr marL="342900" lvl="0" indent="-342900" algn="just">
              <a:lnSpc>
                <a:spcPct val="107000"/>
              </a:lnSpc>
              <a:buFont typeface="Courier New" panose="02070309020205020404" pitchFamily="49" charset="0"/>
              <a:buChar char="o"/>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Gatvių su asfaltbetonio danga duobių užtaisymas asfaltbetoniu ir šaltu asfaltu;</a:t>
            </a:r>
          </a:p>
          <a:p>
            <a:pPr marL="342900" marR="0" lvl="0" indent="-342900" algn="just" defTabSz="457200" rtl="0" eaLnBrk="1" fontAlgn="auto" latinLnBrk="0" hangingPunct="1">
              <a:lnSpc>
                <a:spcPct val="107000"/>
              </a:lnSpc>
              <a:spcBef>
                <a:spcPts val="0"/>
              </a:spcBef>
              <a:spcAft>
                <a:spcPts val="0"/>
              </a:spcAft>
              <a:buClrTx/>
              <a:buSzTx/>
              <a:buFont typeface="Courier New" panose="02070309020205020404" pitchFamily="49" charset="0"/>
              <a:buChar char="o"/>
              <a:tabLst/>
              <a:defRPr/>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Kelių priežiūra – profiliavimas, </a:t>
            </a:r>
            <a:r>
              <a:rPr lang="lt-LT" sz="2000" dirty="0" err="1">
                <a:effectLst/>
                <a:latin typeface="Times New Roman" panose="02020603050405020304" pitchFamily="18" charset="0"/>
                <a:ea typeface="Calibri" panose="020F0502020204030204" pitchFamily="34" charset="0"/>
                <a:cs typeface="Times New Roman" panose="02020603050405020304" pitchFamily="18" charset="0"/>
              </a:rPr>
              <a:t>greideriavimas</a:t>
            </a: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 sankasų suformavimas, dulkėtumą mažinančių priemonių paskleidimas, </a:t>
            </a: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pavojų eismui keliančių medžių bei krūmų pakelėse šalinimas;</a:t>
            </a:r>
          </a:p>
          <a:p>
            <a:pPr marL="342900" lvl="0" indent="-342900" algn="just">
              <a:lnSpc>
                <a:spcPct val="107000"/>
              </a:lnSpc>
              <a:buFont typeface="Courier New" panose="02070309020205020404" pitchFamily="49" charset="0"/>
              <a:buChar char="o"/>
            </a:pPr>
            <a:r>
              <a:rPr lang="lt-LT" sz="2000" dirty="0">
                <a:latin typeface="Times New Roman" panose="02020603050405020304" pitchFamily="18" charset="0"/>
                <a:ea typeface="Calibri" panose="020F0502020204030204" pitchFamily="34" charset="0"/>
                <a:cs typeface="Times New Roman" panose="02020603050405020304" pitchFamily="18" charset="0"/>
              </a:rPr>
              <a:t>S</a:t>
            </a: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niego valymas, slidžių kelio ruožų barstymas.</a:t>
            </a:r>
          </a:p>
          <a:p>
            <a:pPr marL="342900" lvl="0" indent="-342900" algn="just">
              <a:lnSpc>
                <a:spcPct val="107000"/>
              </a:lnSpc>
              <a:buFont typeface="Wingdings" panose="05000000000000000000" pitchFamily="2" charset="2"/>
              <a:buChar char="§"/>
            </a:pPr>
            <a:r>
              <a:rPr lang="lt-LT" sz="2000" dirty="0" err="1">
                <a:effectLst/>
                <a:latin typeface="Times New Roman" panose="02020603050405020304" pitchFamily="18" charset="0"/>
                <a:ea typeface="Calibri" panose="020F0502020204030204" pitchFamily="34" charset="0"/>
                <a:cs typeface="Times New Roman" panose="02020603050405020304" pitchFamily="18" charset="0"/>
              </a:rPr>
              <a:t>Jogvilų</a:t>
            </a: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 kaimo gyvenvietės apšvietimo įrengimas.</a:t>
            </a:r>
          </a:p>
          <a:p>
            <a:pPr marL="342900" indent="-342900" algn="just">
              <a:lnSpc>
                <a:spcPct val="107000"/>
              </a:lnSpc>
              <a:buFont typeface="Wingdings" panose="05000000000000000000" pitchFamily="2" charset="2"/>
              <a:buChar char="§"/>
            </a:pPr>
            <a:r>
              <a:rPr lang="lt-LT"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Lyduokių miestelio tvenkinio išvalymas, aplinkos sutvarkymas, paplūdimio įrengimas.</a:t>
            </a:r>
          </a:p>
          <a:p>
            <a:pPr marL="342900" indent="-342900" algn="just">
              <a:lnSpc>
                <a:spcPct val="107000"/>
              </a:lnSpc>
              <a:buFont typeface="Wingdings" panose="05000000000000000000" pitchFamily="2" charset="2"/>
              <a:buChar char="§"/>
            </a:pP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Seniūnijos administracinių pagalbinių patalpų remontas.</a:t>
            </a:r>
          </a:p>
          <a:p>
            <a:pPr marL="342900" indent="-342900" algn="just">
              <a:lnSpc>
                <a:spcPct val="107000"/>
              </a:lnSpc>
              <a:buFont typeface="Wingdings" panose="05000000000000000000" pitchFamily="2" charset="2"/>
              <a:buChar char="§"/>
            </a:pP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Nuogrindų prie seniūnijos administracinio pastato įrengimas.</a:t>
            </a:r>
          </a:p>
          <a:p>
            <a:pPr marL="342900" indent="-342900" algn="just">
              <a:lnSpc>
                <a:spcPct val="107000"/>
              </a:lnSpc>
              <a:buFont typeface="Wingdings" panose="05000000000000000000" pitchFamily="2" charset="2"/>
              <a:buChar char="§"/>
            </a:pP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Virkščių gyvenvietėje (bendruomenei) pavėsinės įrengimas.</a:t>
            </a:r>
          </a:p>
          <a:p>
            <a:pPr marL="342900" indent="-342900" algn="just">
              <a:lnSpc>
                <a:spcPct val="107000"/>
              </a:lnSpc>
              <a:buFont typeface="Wingdings" panose="05000000000000000000" pitchFamily="2" charset="2"/>
              <a:buChar char="§"/>
            </a:pP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Nuotekų ir </a:t>
            </a:r>
            <a:r>
              <a:rPr lang="lt-LT" sz="20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Juodausių</a:t>
            </a:r>
            <a:r>
              <a:rPr lang="lt-LT" sz="2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gyvenvietėse aplinkos sutvarkymas.</a:t>
            </a:r>
            <a:endParaRPr lang="lt-LT"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 </a:t>
            </a:r>
          </a:p>
          <a:p>
            <a:pPr lvl="0" algn="just">
              <a:lnSpc>
                <a:spcPct val="107000"/>
              </a:lnSpc>
            </a:pPr>
            <a:endParaRPr lang="lt-LT"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endParaRPr lang="lt-LT"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72940FE7-3F11-1F8E-FA24-B0517389D718}"/>
              </a:ext>
            </a:extLst>
          </p:cNvPr>
          <p:cNvSpPr txBox="1"/>
          <p:nvPr/>
        </p:nvSpPr>
        <p:spPr>
          <a:xfrm>
            <a:off x="2808514" y="1224642"/>
            <a:ext cx="6333444" cy="583750"/>
          </a:xfrm>
          <a:prstGeom prst="rect">
            <a:avLst/>
          </a:prstGeom>
          <a:noFill/>
        </p:spPr>
        <p:txBody>
          <a:bodyPr wrap="square">
            <a:spAutoFit/>
          </a:bodyPr>
          <a:lstStyle/>
          <a:p>
            <a:pPr indent="431800" algn="ctr">
              <a:lnSpc>
                <a:spcPct val="107000"/>
              </a:lnSpc>
            </a:pPr>
            <a:r>
              <a:rPr lang="lt-LT" sz="3200" b="1" dirty="0">
                <a:effectLst/>
                <a:latin typeface="Times New Roman" panose="02020603050405020304" pitchFamily="18" charset="0"/>
                <a:ea typeface="Calibri" panose="020F0502020204030204" pitchFamily="34" charset="0"/>
                <a:cs typeface="Times New Roman" panose="02020603050405020304" pitchFamily="18" charset="0"/>
              </a:rPr>
              <a:t>NUMATOMI DARBAI</a:t>
            </a:r>
            <a:endParaRPr lang="lt-LT"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59910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a:extLst>
              <a:ext uri="{FF2B5EF4-FFF2-40B4-BE49-F238E27FC236}">
                <a16:creationId xmlns:a16="http://schemas.microsoft.com/office/drawing/2014/main" id="{43BC09FA-5D28-4D75-AE91-47730479792F}"/>
              </a:ext>
            </a:extLst>
          </p:cNvPr>
          <p:cNvSpPr/>
          <p:nvPr/>
        </p:nvSpPr>
        <p:spPr>
          <a:xfrm>
            <a:off x="1030941" y="1021899"/>
            <a:ext cx="10246659" cy="3332387"/>
          </a:xfrm>
          <a:prstGeom prst="rect">
            <a:avLst/>
          </a:prstGeom>
        </p:spPr>
        <p:txBody>
          <a:bodyPr wrap="square">
            <a:spAutoFit/>
          </a:bodyPr>
          <a:lstStyle/>
          <a:p>
            <a:pPr marL="342900" lvl="0" indent="-342900" algn="just">
              <a:lnSpc>
                <a:spcPct val="107000"/>
              </a:lnSpc>
              <a:buFont typeface="Wingdings" panose="05000000000000000000" pitchFamily="2" charset="2"/>
              <a:buChar char="§"/>
            </a:pPr>
            <a:r>
              <a:rPr lang="lt-LT" dirty="0">
                <a:latin typeface="Times New Roman" panose="02020603050405020304" pitchFamily="18" charset="0"/>
                <a:ea typeface="Calibri" panose="020F0502020204030204" pitchFamily="34" charset="0"/>
                <a:cs typeface="Times New Roman" panose="02020603050405020304" pitchFamily="18" charset="0"/>
              </a:rPr>
              <a:t>Viešųjų erdvių, bendro naudojimo teritorijų, kapinių, kultūros, istorijos ir gamtos paminklų priežiūra.</a:t>
            </a:r>
          </a:p>
          <a:p>
            <a:pPr marL="342900" lvl="0" indent="-342900" algn="just">
              <a:lnSpc>
                <a:spcPct val="107000"/>
              </a:lnSpc>
              <a:buFont typeface="Wingdings" panose="05000000000000000000" pitchFamily="2" charset="2"/>
              <a:buChar char="§"/>
            </a:pPr>
            <a:r>
              <a:rPr lang="lt-LT" dirty="0">
                <a:latin typeface="Times New Roman" panose="02020603050405020304" pitchFamily="18" charset="0"/>
                <a:ea typeface="Calibri" panose="020F0502020204030204" pitchFamily="34" charset="0"/>
                <a:cs typeface="Times New Roman" panose="02020603050405020304" pitchFamily="18" charset="0"/>
              </a:rPr>
              <a:t>Gyventojų skatinimas aplinkos tvarkymui Lyduokių, </a:t>
            </a:r>
            <a:r>
              <a:rPr lang="lt-LT" dirty="0" err="1">
                <a:latin typeface="Times New Roman" panose="02020603050405020304" pitchFamily="18" charset="0"/>
                <a:ea typeface="Calibri" panose="020F0502020204030204" pitchFamily="34" charset="0"/>
                <a:cs typeface="Times New Roman" panose="02020603050405020304" pitchFamily="18" charset="0"/>
              </a:rPr>
              <a:t>Griežionių</a:t>
            </a:r>
            <a:r>
              <a:rPr lang="lt-LT" dirty="0">
                <a:latin typeface="Times New Roman" panose="02020603050405020304" pitchFamily="18" charset="0"/>
                <a:ea typeface="Calibri" panose="020F0502020204030204" pitchFamily="34" charset="0"/>
                <a:cs typeface="Times New Roman" panose="02020603050405020304" pitchFamily="18" charset="0"/>
              </a:rPr>
              <a:t>, Virkščių, Nuotekų, </a:t>
            </a:r>
            <a:r>
              <a:rPr lang="lt-LT" dirty="0" err="1">
                <a:latin typeface="Times New Roman" panose="02020603050405020304" pitchFamily="18" charset="0"/>
                <a:ea typeface="Calibri" panose="020F0502020204030204" pitchFamily="34" charset="0"/>
                <a:cs typeface="Times New Roman" panose="02020603050405020304" pitchFamily="18" charset="0"/>
              </a:rPr>
              <a:t>Juodausių</a:t>
            </a:r>
            <a:r>
              <a:rPr lang="lt-LT" dirty="0">
                <a:latin typeface="Times New Roman" panose="02020603050405020304" pitchFamily="18" charset="0"/>
                <a:ea typeface="Calibri" panose="020F0502020204030204" pitchFamily="34" charset="0"/>
                <a:cs typeface="Times New Roman" panose="02020603050405020304" pitchFamily="18" charset="0"/>
              </a:rPr>
              <a:t>, Inkilų, </a:t>
            </a:r>
            <a:r>
              <a:rPr lang="lt-LT" dirty="0" err="1">
                <a:latin typeface="Times New Roman" panose="02020603050405020304" pitchFamily="18" charset="0"/>
                <a:ea typeface="Calibri" panose="020F0502020204030204" pitchFamily="34" charset="0"/>
                <a:cs typeface="Times New Roman" panose="02020603050405020304" pitchFamily="18" charset="0"/>
              </a:rPr>
              <a:t>Rimeisių</a:t>
            </a:r>
            <a:r>
              <a:rPr lang="lt-LT" dirty="0">
                <a:latin typeface="Times New Roman" panose="02020603050405020304" pitchFamily="18" charset="0"/>
                <a:ea typeface="Calibri" panose="020F0502020204030204" pitchFamily="34" charset="0"/>
                <a:cs typeface="Times New Roman" panose="02020603050405020304" pitchFamily="18" charset="0"/>
              </a:rPr>
              <a:t> gyvenvietėse.</a:t>
            </a:r>
          </a:p>
          <a:p>
            <a:pPr marL="342900" lvl="0" indent="-342900" algn="just">
              <a:lnSpc>
                <a:spcPct val="107000"/>
              </a:lnSpc>
              <a:buFont typeface="Wingdings" panose="05000000000000000000" pitchFamily="2" charset="2"/>
              <a:buChar char="§"/>
            </a:pPr>
            <a:r>
              <a:rPr lang="lt-LT" dirty="0">
                <a:latin typeface="Times New Roman" panose="02020603050405020304" pitchFamily="18" charset="0"/>
                <a:ea typeface="Calibri" panose="020F0502020204030204" pitchFamily="34" charset="0"/>
                <a:cs typeface="Times New Roman" panose="02020603050405020304" pitchFamily="18" charset="0"/>
              </a:rPr>
              <a:t>Dalyvavimas Valstybinių švenčių minėjimuose, kultūros ir sporto renginių organizavimas kartu su Ukmergės kultūros centru, Ukmergės sporto centru, seniūnijos kaimo bendruomenėmis</a:t>
            </a:r>
            <a:r>
              <a:rPr lang="lt-LT">
                <a:latin typeface="Times New Roman" panose="02020603050405020304" pitchFamily="18" charset="0"/>
                <a:ea typeface="Calibri" panose="020F0502020204030204" pitchFamily="34" charset="0"/>
                <a:cs typeface="Times New Roman" panose="02020603050405020304" pitchFamily="18" charset="0"/>
              </a:rPr>
              <a:t>, Moterų </a:t>
            </a:r>
            <a:r>
              <a:rPr lang="lt-LT" dirty="0">
                <a:latin typeface="Times New Roman" panose="02020603050405020304" pitchFamily="18" charset="0"/>
                <a:ea typeface="Calibri" panose="020F0502020204030204" pitchFamily="34" charset="0"/>
                <a:cs typeface="Times New Roman" panose="02020603050405020304" pitchFamily="18" charset="0"/>
              </a:rPr>
              <a:t>užimtumo ir informacijos klubu, Lyduokių medžiotojų klubu ir pagalba organizuojant kultūros  ir sporto renginius.</a:t>
            </a:r>
          </a:p>
          <a:p>
            <a:pPr marL="342900" lvl="0" indent="-342900" algn="just">
              <a:lnSpc>
                <a:spcPct val="107000"/>
              </a:lnSpc>
              <a:buFont typeface="Wingdings" panose="05000000000000000000" pitchFamily="2" charset="2"/>
              <a:buChar char="§"/>
            </a:pPr>
            <a:r>
              <a:rPr lang="lt-LT" dirty="0">
                <a:latin typeface="Times New Roman" panose="02020603050405020304" pitchFamily="18" charset="0"/>
                <a:ea typeface="Calibri" panose="020F0502020204030204" pitchFamily="34" charset="0"/>
                <a:cs typeface="Times New Roman" panose="02020603050405020304" pitchFamily="18" charset="0"/>
              </a:rPr>
              <a:t>Bendradarbiavimas su: seniūnijos ūkininkais, su girininkijos atstovais, miškų savininkais, policijos pareigūnais, priešgaisrinės tarnybos pareigūnais, kelių priežiūros tarnyba.</a:t>
            </a:r>
          </a:p>
          <a:p>
            <a:pPr indent="431800" algn="just">
              <a:lnSpc>
                <a:spcPct val="107000"/>
              </a:lnSpc>
            </a:pPr>
            <a:r>
              <a:rPr lang="lt-LT" dirty="0">
                <a:latin typeface="Times New Roman" panose="02020603050405020304" pitchFamily="18" charset="0"/>
                <a:ea typeface="Calibri" panose="020F0502020204030204" pitchFamily="34" charset="0"/>
                <a:cs typeface="Times New Roman" panose="02020603050405020304" pitchFamily="18" charset="0"/>
              </a:rPr>
              <a:t> </a:t>
            </a:r>
          </a:p>
          <a:p>
            <a:pPr lvl="0" algn="just">
              <a:lnSpc>
                <a:spcPct val="107000"/>
              </a:lnSpc>
            </a:pPr>
            <a:endParaRPr lang="lt-LT"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69159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5614687-312D-188D-1C7A-85631BE11A79}"/>
              </a:ext>
            </a:extLst>
          </p:cNvPr>
          <p:cNvSpPr>
            <a:spLocks noGrp="1"/>
          </p:cNvSpPr>
          <p:nvPr>
            <p:ph type="ctrTitle"/>
          </p:nvPr>
        </p:nvSpPr>
        <p:spPr/>
        <p:txBody>
          <a:bodyPr/>
          <a:lstStyle/>
          <a:p>
            <a:r>
              <a:rPr lang="lt-LT" cap="none" dirty="0">
                <a:latin typeface="Times New Roman" panose="02020603050405020304" pitchFamily="18" charset="0"/>
                <a:cs typeface="Times New Roman" panose="02020603050405020304" pitchFamily="18" charset="0"/>
              </a:rPr>
              <a:t>          Ačiū už dėmesį</a:t>
            </a:r>
          </a:p>
        </p:txBody>
      </p:sp>
      <p:sp>
        <p:nvSpPr>
          <p:cNvPr id="3" name="Antrinis pavadinimas 2">
            <a:extLst>
              <a:ext uri="{FF2B5EF4-FFF2-40B4-BE49-F238E27FC236}">
                <a16:creationId xmlns:a16="http://schemas.microsoft.com/office/drawing/2014/main" id="{DC6977F5-45EF-152C-BEAD-37FF586B7717}"/>
              </a:ext>
            </a:extLst>
          </p:cNvPr>
          <p:cNvSpPr>
            <a:spLocks noGrp="1"/>
          </p:cNvSpPr>
          <p:nvPr>
            <p:ph type="subTitle" idx="1"/>
          </p:nvPr>
        </p:nvSpPr>
        <p:spPr>
          <a:xfrm>
            <a:off x="7258050" y="5021035"/>
            <a:ext cx="3420835" cy="604157"/>
          </a:xfrm>
        </p:spPr>
        <p:txBody>
          <a:bodyPr/>
          <a:lstStyle/>
          <a:p>
            <a:r>
              <a:rPr lang="lt-LT" dirty="0"/>
              <a:t>2026 m. balandžio 30 d. </a:t>
            </a:r>
          </a:p>
        </p:txBody>
      </p:sp>
    </p:spTree>
    <p:extLst>
      <p:ext uri="{BB962C8B-B14F-4D97-AF65-F5344CB8AC3E}">
        <p14:creationId xmlns:p14="http://schemas.microsoft.com/office/powerpoint/2010/main" val="3317275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275711-F320-DE9F-0501-3C01DAC5534D}"/>
              </a:ext>
            </a:extLst>
          </p:cNvPr>
          <p:cNvSpPr txBox="1"/>
          <p:nvPr/>
        </p:nvSpPr>
        <p:spPr>
          <a:xfrm>
            <a:off x="1518557" y="1485900"/>
            <a:ext cx="9225643" cy="2016514"/>
          </a:xfrm>
          <a:prstGeom prst="rect">
            <a:avLst/>
          </a:prstGeom>
          <a:noFill/>
        </p:spPr>
        <p:txBody>
          <a:bodyPr wrap="square">
            <a:spAutoFit/>
          </a:bodyPr>
          <a:lstStyle/>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Seniūnijos veiklai </a:t>
            </a:r>
            <a:r>
              <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2025 metų iš savivaldybės biudžeto skirta kaimo plėtros </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programos vykdymui – </a:t>
            </a:r>
            <a:r>
              <a:rPr lang="lt-LT" sz="2400" b="1" dirty="0">
                <a:latin typeface="Times New Roman" panose="02020603050405020304" pitchFamily="18" charset="0"/>
                <a:ea typeface="Calibri" panose="020F0502020204030204" pitchFamily="34" charset="0"/>
                <a:cs typeface="Times New Roman" panose="02020603050405020304" pitchFamily="18" charset="0"/>
              </a:rPr>
              <a:t>40200,00 </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Eur,</a:t>
            </a:r>
          </a:p>
          <a:p>
            <a:pPr indent="431800" algn="just">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iš jų:</a:t>
            </a:r>
            <a:endParaRPr kumimoji="0" lang="lt-LT"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lt-LT" sz="2400" dirty="0">
                <a:latin typeface="Times New Roman" panose="02020603050405020304" pitchFamily="18" charset="0"/>
                <a:ea typeface="Calibri" panose="020F0502020204030204" pitchFamily="34" charset="0"/>
                <a:cs typeface="Times New Roman" panose="02020603050405020304" pitchFamily="18" charset="0"/>
              </a:rPr>
              <a:t>k</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omunalinio ūkio plėtros funkcijai – </a:t>
            </a:r>
            <a:r>
              <a:rPr lang="lt-LT" sz="2400" b="1" dirty="0">
                <a:effectLst/>
                <a:latin typeface="Times New Roman" panose="02020603050405020304" pitchFamily="18" charset="0"/>
                <a:ea typeface="Calibri" panose="020F0502020204030204" pitchFamily="34" charset="0"/>
                <a:cs typeface="Times New Roman" panose="02020603050405020304" pitchFamily="18" charset="0"/>
              </a:rPr>
              <a:t>27800,00 </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Eur,</a:t>
            </a:r>
          </a:p>
          <a:p>
            <a:pPr marL="342900" lvl="0" indent="-342900" algn="just">
              <a:buFont typeface="Wingdings" panose="05000000000000000000" pitchFamily="2" charset="2"/>
              <a:buChar char="§"/>
            </a:pPr>
            <a:r>
              <a:rPr lang="lt-LT" sz="2400" dirty="0">
                <a:latin typeface="Times New Roman" panose="02020603050405020304" pitchFamily="18" charset="0"/>
                <a:ea typeface="Calibri" panose="020F0502020204030204" pitchFamily="34" charset="0"/>
                <a:cs typeface="Times New Roman" panose="02020603050405020304" pitchFamily="18" charset="0"/>
              </a:rPr>
              <a:t>Ilgalaikio turto įsigijimui</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 – </a:t>
            </a:r>
            <a:r>
              <a:rPr lang="lt-LT" sz="2400" b="1" dirty="0">
                <a:latin typeface="Times New Roman" panose="02020603050405020304" pitchFamily="18" charset="0"/>
                <a:ea typeface="Calibri" panose="020F0502020204030204" pitchFamily="34" charset="0"/>
                <a:cs typeface="Times New Roman" panose="02020603050405020304" pitchFamily="18" charset="0"/>
              </a:rPr>
              <a:t>12400,00 </a:t>
            </a: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Eur.</a:t>
            </a:r>
          </a:p>
        </p:txBody>
      </p:sp>
    </p:spTree>
    <p:extLst>
      <p:ext uri="{BB962C8B-B14F-4D97-AF65-F5344CB8AC3E}">
        <p14:creationId xmlns:p14="http://schemas.microsoft.com/office/powerpoint/2010/main" val="523614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2A84ACF-C7AD-693F-FBCE-B7233A248A85}"/>
              </a:ext>
            </a:extLst>
          </p:cNvPr>
          <p:cNvSpPr>
            <a:spLocks noGrp="1"/>
          </p:cNvSpPr>
          <p:nvPr>
            <p:ph type="title"/>
          </p:nvPr>
        </p:nvSpPr>
        <p:spPr>
          <a:xfrm>
            <a:off x="2895600" y="778213"/>
            <a:ext cx="6588868" cy="715851"/>
          </a:xfrm>
        </p:spPr>
        <p:txBody>
          <a:bodyPr>
            <a:normAutofit/>
          </a:bodyPr>
          <a:lstStyle/>
          <a:p>
            <a:pPr algn="ctr"/>
            <a:r>
              <a:rPr lang="lt-LT" sz="2800" b="1" cap="none" dirty="0">
                <a:effectLst/>
                <a:latin typeface="Times New Roman" panose="02020603050405020304" pitchFamily="18" charset="0"/>
                <a:ea typeface="Calibri" panose="020F0502020204030204" pitchFamily="34" charset="0"/>
              </a:rPr>
              <a:t>Savivaldybės valdymo programa</a:t>
            </a:r>
            <a:endParaRPr lang="lt-LT" sz="2800" b="1" cap="none" dirty="0"/>
          </a:p>
        </p:txBody>
      </p:sp>
      <p:sp>
        <p:nvSpPr>
          <p:cNvPr id="4" name="TextBox 3">
            <a:extLst>
              <a:ext uri="{FF2B5EF4-FFF2-40B4-BE49-F238E27FC236}">
                <a16:creationId xmlns:a16="http://schemas.microsoft.com/office/drawing/2014/main" id="{0EAAF297-AEDF-5093-D9BF-ABC8DA44D312}"/>
              </a:ext>
            </a:extLst>
          </p:cNvPr>
          <p:cNvSpPr txBox="1"/>
          <p:nvPr/>
        </p:nvSpPr>
        <p:spPr>
          <a:xfrm>
            <a:off x="767443" y="1714500"/>
            <a:ext cx="10654393" cy="4887107"/>
          </a:xfrm>
          <a:prstGeom prst="rect">
            <a:avLst/>
          </a:prstGeom>
          <a:noFill/>
        </p:spPr>
        <p:txBody>
          <a:bodyPr wrap="square">
            <a:spAutoFit/>
          </a:bodyPr>
          <a:lstStyle/>
          <a:p>
            <a:pPr indent="431800" algn="just">
              <a:lnSpc>
                <a:spcPct val="107000"/>
              </a:lnSpc>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Savo veikloje seniūnija siekė užtikrinti Lietuvos Respublikos vietos savivaldos įstatymu numatytų savarankiškų savivaldybės ir valstybės deleguotų funkcijų įgyvendinimą bei teikti kokybiškas ir visiems prieinamas viešąsias paslaugas.</a:t>
            </a:r>
          </a:p>
          <a:p>
            <a:pPr indent="431800" algn="just">
              <a:lnSpc>
                <a:spcPct val="107000"/>
              </a:lnSpc>
              <a:buNone/>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Seniūnijoje 2025 m. pabaigoje dirbo 7 darbuotojai, iš jų trys administravimo srityje – seniūnas, vyresnioji specialistė, specialistė ir keturi ūkinio aptarnavimo tarnyboje – ūkvedys, valytoja-darbininkė, darbininkas ir darbininkas-kūrikas.</a:t>
            </a:r>
          </a:p>
          <a:p>
            <a:pPr indent="431800" algn="just">
              <a:lnSpc>
                <a:spcPct val="107000"/>
              </a:lnSpc>
              <a:buNone/>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Vieną dieną per savaitę gyventojus konsultuoja Ukmergės rajono socialinės paramos skyriaus specialistė. Gyventojai seniūnijoje gali pateikti prašymus dėl socialinių išmokų paskaičiavimo. </a:t>
            </a:r>
          </a:p>
          <a:p>
            <a:pPr indent="431800" algn="just">
              <a:lnSpc>
                <a:spcPct val="107000"/>
              </a:lnSpc>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Seniūnijos gyventojams socialines paslaugas teikia Ukmergės socialinių paslaugų centras. Socialinio darbo organizatorius, esant poreikiui, lanko seniūnijos gyventojus.</a:t>
            </a:r>
          </a:p>
          <a:p>
            <a:pPr indent="431800" algn="just">
              <a:lnSpc>
                <a:spcPct val="107000"/>
              </a:lnSpc>
            </a:pPr>
            <a:endParaRPr lang="lt-LT"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31800" algn="just">
              <a:lnSpc>
                <a:spcPct val="107000"/>
              </a:lnSpc>
              <a:buNone/>
            </a:pP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Buvo priimami ir nagrinėjami gyventojų prašymai, teikiama informacija ir konsultacijos,</a:t>
            </a:r>
            <a:r>
              <a:rPr lang="lt-LT" sz="2000" dirty="0">
                <a:latin typeface="Times New Roman" panose="02020603050405020304" pitchFamily="18" charset="0"/>
                <a:ea typeface="Calibri" panose="020F0502020204030204" pitchFamily="34" charset="0"/>
                <a:cs typeface="Times New Roman" panose="02020603050405020304" pitchFamily="18" charset="0"/>
              </a:rPr>
              <a:t> </a:t>
            </a: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rengiami dokumentai,</a:t>
            </a:r>
            <a:r>
              <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informaciniai pranešimai,</a:t>
            </a:r>
            <a:r>
              <a:rPr lang="lt-LT" sz="2000" dirty="0">
                <a:effectLst/>
                <a:latin typeface="Times New Roman" panose="02020603050405020304" pitchFamily="18" charset="0"/>
                <a:ea typeface="Calibri" panose="020F0502020204030204" pitchFamily="34" charset="0"/>
                <a:cs typeface="Times New Roman" panose="02020603050405020304" pitchFamily="18" charset="0"/>
              </a:rPr>
              <a:t> pažymos bei tikslinami duomenys, rengiami informaciniai pranešimai savivaldybės administracijai bei kitoms valstybės įstaigoms, įmonėms ir organizacijoms.</a:t>
            </a:r>
          </a:p>
          <a:p>
            <a:pPr indent="431800" algn="just">
              <a:lnSpc>
                <a:spcPct val="107000"/>
              </a:lnSpc>
            </a:pPr>
            <a:endParaRPr lang="lt-LT"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4082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2" name="Lentelė 1">
            <a:extLst>
              <a:ext uri="{FF2B5EF4-FFF2-40B4-BE49-F238E27FC236}">
                <a16:creationId xmlns:a16="http://schemas.microsoft.com/office/drawing/2014/main" id="{2D4391C9-A763-D58E-187C-4CF33AF69D04}"/>
              </a:ext>
            </a:extLst>
          </p:cNvPr>
          <p:cNvGraphicFramePr>
            <a:graphicFrameLocks noGrp="1"/>
          </p:cNvGraphicFramePr>
          <p:nvPr>
            <p:extLst>
              <p:ext uri="{D42A27DB-BD31-4B8C-83A1-F6EECF244321}">
                <p14:modId xmlns:p14="http://schemas.microsoft.com/office/powerpoint/2010/main" val="3832231906"/>
              </p:ext>
            </p:extLst>
          </p:nvPr>
        </p:nvGraphicFramePr>
        <p:xfrm>
          <a:off x="1089498" y="1157591"/>
          <a:ext cx="10476689" cy="4552549"/>
        </p:xfrm>
        <a:graphic>
          <a:graphicData uri="http://schemas.openxmlformats.org/drawingml/2006/table">
            <a:tbl>
              <a:tblPr firstRow="1" firstCol="1" bandRow="1"/>
              <a:tblGrid>
                <a:gridCol w="8906124">
                  <a:extLst>
                    <a:ext uri="{9D8B030D-6E8A-4147-A177-3AD203B41FA5}">
                      <a16:colId xmlns:a16="http://schemas.microsoft.com/office/drawing/2014/main" val="3241767142"/>
                    </a:ext>
                  </a:extLst>
                </a:gridCol>
                <a:gridCol w="1570565">
                  <a:extLst>
                    <a:ext uri="{9D8B030D-6E8A-4147-A177-3AD203B41FA5}">
                      <a16:colId xmlns:a16="http://schemas.microsoft.com/office/drawing/2014/main" val="1455140757"/>
                    </a:ext>
                  </a:extLst>
                </a:gridCol>
              </a:tblGrid>
              <a:tr h="774421">
                <a:tc>
                  <a:txBody>
                    <a:bodyPr/>
                    <a:lstStyle/>
                    <a:p>
                      <a:pPr indent="0" algn="l">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Atlikti veiksmai</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indent="0" algn="ctr">
                        <a:lnSpc>
                          <a:spcPct val="107000"/>
                        </a:lnSpc>
                        <a:buNone/>
                      </a:pPr>
                      <a:r>
                        <a:rPr lang="lt-LT" sz="2400">
                          <a:effectLst/>
                          <a:latin typeface="Times New Roman" panose="02020603050405020304" pitchFamily="18" charset="0"/>
                          <a:ea typeface="Calibri" panose="020F0502020204030204" pitchFamily="34" charset="0"/>
                          <a:cs typeface="Times New Roman" panose="02020603050405020304" pitchFamily="18" charset="0"/>
                        </a:rPr>
                        <a:t>Kiekis,</a:t>
                      </a:r>
                    </a:p>
                    <a:p>
                      <a:pPr indent="0" algn="ctr">
                        <a:lnSpc>
                          <a:spcPct val="107000"/>
                        </a:lnSpc>
                        <a:buNone/>
                      </a:pPr>
                      <a:r>
                        <a:rPr lang="lt-LT" sz="2400">
                          <a:effectLst/>
                          <a:latin typeface="Times New Roman" panose="02020603050405020304" pitchFamily="18" charset="0"/>
                          <a:ea typeface="Calibri" panose="020F0502020204030204" pitchFamily="34" charset="0"/>
                          <a:cs typeface="Times New Roman" panose="02020603050405020304" pitchFamily="18" charset="0"/>
                        </a:rPr>
                        <a:t>vnt.</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64972724"/>
                  </a:ext>
                </a:extLst>
              </a:tr>
              <a:tr h="414657">
                <a:tc>
                  <a:txBody>
                    <a:bodyPr/>
                    <a:lstStyle/>
                    <a:p>
                      <a:pPr indent="0" algn="l">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Parengti vidaus ir informaciniai siunčiamieji dokumentai</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272</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9873080"/>
                  </a:ext>
                </a:extLst>
              </a:tr>
              <a:tr h="373719">
                <a:tc>
                  <a:txBody>
                    <a:bodyPr/>
                    <a:lstStyle/>
                    <a:p>
                      <a:pPr indent="0" algn="l">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Išleisti seniūno įsakymai personalo ir veiklos organizavimo klausimais</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7</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77241369"/>
                  </a:ext>
                </a:extLst>
              </a:tr>
              <a:tr h="373719">
                <a:tc>
                  <a:txBody>
                    <a:bodyPr/>
                    <a:lstStyle/>
                    <a:p>
                      <a:pPr indent="0" algn="l">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Išduotos pažymos gyventojams apie šeimos sudėtį</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12</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57688726"/>
                  </a:ext>
                </a:extLst>
              </a:tr>
              <a:tr h="373719">
                <a:tc>
                  <a:txBody>
                    <a:bodyPr/>
                    <a:lstStyle/>
                    <a:p>
                      <a:pPr indent="0" algn="l">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Parašyta charakteristikų</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2</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98387690"/>
                  </a:ext>
                </a:extLst>
              </a:tr>
              <a:tr h="373719">
                <a:tc>
                  <a:txBody>
                    <a:bodyPr/>
                    <a:lstStyle/>
                    <a:p>
                      <a:pPr indent="0" algn="l">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Išduoti leidimai laidoti</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25</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04664197"/>
                  </a:ext>
                </a:extLst>
              </a:tr>
              <a:tr h="373719">
                <a:tc>
                  <a:txBody>
                    <a:bodyPr/>
                    <a:lstStyle/>
                    <a:p>
                      <a:pPr indent="0" algn="l">
                        <a:lnSpc>
                          <a:spcPct val="107000"/>
                        </a:lnSpc>
                        <a:buNone/>
                      </a:pPr>
                      <a:r>
                        <a:rPr lang="lt-LT" sz="2400">
                          <a:effectLst/>
                          <a:latin typeface="Times New Roman" panose="02020603050405020304" pitchFamily="18" charset="0"/>
                          <a:ea typeface="Calibri" panose="020F0502020204030204" pitchFamily="34" charset="0"/>
                          <a:cs typeface="Times New Roman" panose="02020603050405020304" pitchFamily="18" charset="0"/>
                        </a:rPr>
                        <a:t>Atlikti notariniai veiksmai</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3</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4607172"/>
                  </a:ext>
                </a:extLst>
              </a:tr>
              <a:tr h="373719">
                <a:tc>
                  <a:txBody>
                    <a:bodyPr/>
                    <a:lstStyle/>
                    <a:p>
                      <a:pPr indent="0" algn="l">
                        <a:lnSpc>
                          <a:spcPct val="107000"/>
                        </a:lnSpc>
                        <a:buNone/>
                      </a:pPr>
                      <a:r>
                        <a:rPr lang="lt-LT" sz="2400">
                          <a:effectLst/>
                          <a:latin typeface="Times New Roman" panose="02020603050405020304" pitchFamily="18" charset="0"/>
                          <a:ea typeface="Calibri" panose="020F0502020204030204" pitchFamily="34" charset="0"/>
                          <a:cs typeface="Times New Roman" panose="02020603050405020304" pitchFamily="18" charset="0"/>
                        </a:rPr>
                        <a:t>Vykdyti viešieji pirkimai</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48</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29513434"/>
                  </a:ext>
                </a:extLst>
              </a:tr>
              <a:tr h="373719">
                <a:tc>
                  <a:txBody>
                    <a:bodyPr/>
                    <a:lstStyle/>
                    <a:p>
                      <a:pPr indent="0" algn="l">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Deklaruota gyvenamoji vieta seniūnijoje</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61</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26659910"/>
                  </a:ext>
                </a:extLst>
              </a:tr>
              <a:tr h="373719">
                <a:tc>
                  <a:txBody>
                    <a:bodyPr/>
                    <a:lstStyle/>
                    <a:p>
                      <a:pPr indent="0" algn="l">
                        <a:lnSpc>
                          <a:spcPct val="107000"/>
                        </a:lnSpc>
                        <a:buNone/>
                      </a:pPr>
                      <a:r>
                        <a:rPr lang="lt-LT" sz="2400">
                          <a:effectLst/>
                          <a:latin typeface="Times New Roman" panose="02020603050405020304" pitchFamily="18" charset="0"/>
                          <a:ea typeface="Calibri" panose="020F0502020204030204" pitchFamily="34" charset="0"/>
                          <a:cs typeface="Times New Roman" panose="02020603050405020304" pitchFamily="18" charset="0"/>
                        </a:rPr>
                        <a:t>Deklaruotas išvykimas į užsienio valstybę</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9</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31036525"/>
                  </a:ext>
                </a:extLst>
              </a:tr>
              <a:tr h="373719">
                <a:tc>
                  <a:txBody>
                    <a:bodyPr/>
                    <a:lstStyle/>
                    <a:p>
                      <a:pPr indent="0" algn="l">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Įtraukta į gyvenamosios vietos neturinčių asmenų apskaitą</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431800" indent="0" algn="ctr">
                        <a:lnSpc>
                          <a:spcPct val="107000"/>
                        </a:lnSpc>
                        <a:buNone/>
                      </a:pPr>
                      <a:r>
                        <a:rPr lang="lt-LT" sz="2400" dirty="0">
                          <a:effectLst/>
                          <a:latin typeface="Times New Roman" panose="02020603050405020304" pitchFamily="18" charset="0"/>
                          <a:ea typeface="Calibri" panose="020F0502020204030204" pitchFamily="34" charset="0"/>
                          <a:cs typeface="Times New Roman" panose="02020603050405020304" pitchFamily="18" charset="0"/>
                        </a:rPr>
                        <a:t>17</a:t>
                      </a:r>
                    </a:p>
                  </a:txBody>
                  <a:tcPr marL="54264" marR="5426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21132096"/>
                  </a:ext>
                </a:extLst>
              </a:tr>
            </a:tbl>
          </a:graphicData>
        </a:graphic>
      </p:graphicFrame>
    </p:spTree>
    <p:extLst>
      <p:ext uri="{BB962C8B-B14F-4D97-AF65-F5344CB8AC3E}">
        <p14:creationId xmlns:p14="http://schemas.microsoft.com/office/powerpoint/2010/main" val="2350021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A5BE2CB-5D1B-589F-C4C2-0B4242F4B135}"/>
              </a:ext>
            </a:extLst>
          </p:cNvPr>
          <p:cNvSpPr>
            <a:spLocks noGrp="1"/>
          </p:cNvSpPr>
          <p:nvPr>
            <p:ph type="title"/>
          </p:nvPr>
        </p:nvSpPr>
        <p:spPr>
          <a:xfrm>
            <a:off x="1293780" y="458765"/>
            <a:ext cx="10038250" cy="893379"/>
          </a:xfrm>
        </p:spPr>
        <p:txBody>
          <a:bodyPr>
            <a:normAutofit fontScale="90000"/>
          </a:bodyPr>
          <a:lstStyle/>
          <a:p>
            <a:pPr indent="431800" algn="ctr">
              <a:lnSpc>
                <a:spcPct val="107000"/>
              </a:lnSpc>
            </a:pPr>
            <a:br>
              <a:rPr lang="lt-LT" sz="4000" dirty="0">
                <a:effectLst/>
                <a:latin typeface="Times New Roman" panose="02020603050405020304" pitchFamily="18" charset="0"/>
                <a:ea typeface="Calibri" panose="020F0502020204030204" pitchFamily="34" charset="0"/>
                <a:cs typeface="Times New Roman" panose="02020603050405020304" pitchFamily="18" charset="0"/>
              </a:rPr>
            </a:br>
            <a:endParaRPr lang="lt-LT" dirty="0"/>
          </a:p>
        </p:txBody>
      </p:sp>
      <p:sp>
        <p:nvSpPr>
          <p:cNvPr id="4" name="TextBox 3">
            <a:extLst>
              <a:ext uri="{FF2B5EF4-FFF2-40B4-BE49-F238E27FC236}">
                <a16:creationId xmlns:a16="http://schemas.microsoft.com/office/drawing/2014/main" id="{37F06219-75EA-7DE4-3A33-4B73AC1143B8}"/>
              </a:ext>
            </a:extLst>
          </p:cNvPr>
          <p:cNvSpPr txBox="1"/>
          <p:nvPr/>
        </p:nvSpPr>
        <p:spPr>
          <a:xfrm>
            <a:off x="747424" y="1232452"/>
            <a:ext cx="10584606" cy="4814203"/>
          </a:xfrm>
          <a:prstGeom prst="rect">
            <a:avLst/>
          </a:prstGeom>
          <a:solidFill>
            <a:schemeClr val="bg1">
              <a:lumMod val="95000"/>
            </a:schemeClr>
          </a:solidFill>
        </p:spPr>
        <p:txBody>
          <a:bodyPr wrap="square">
            <a:spAutoFit/>
          </a:bodyPr>
          <a:lstStyle/>
          <a:p>
            <a:pPr indent="431800" algn="just">
              <a:lnSpc>
                <a:spcPct val="107000"/>
              </a:lnSpc>
              <a:buNone/>
            </a:pPr>
            <a:r>
              <a:rPr lang="lt-LT" dirty="0">
                <a:effectLst/>
                <a:latin typeface="Times New Roman" panose="02020603050405020304" pitchFamily="18" charset="0"/>
                <a:ea typeface="Calibri" panose="020F0502020204030204" pitchFamily="34" charset="0"/>
                <a:cs typeface="Times New Roman" panose="02020603050405020304" pitchFamily="18" charset="0"/>
              </a:rPr>
              <a:t>Seniūnija siekė prižiūrėti esamą ir pagal galimybes gerinti ir modernizuoti viešąją infrastruktūrą, palaikyti švarią ir saugią aplinką ir pritaikyti ją seniūnijos gyventojų poreikiams.</a:t>
            </a:r>
          </a:p>
          <a:p>
            <a:pPr indent="431800" algn="just">
              <a:lnSpc>
                <a:spcPct val="107000"/>
              </a:lnSpc>
              <a:buNone/>
            </a:pPr>
            <a:r>
              <a:rPr lang="lt-LT" dirty="0">
                <a:effectLst/>
                <a:latin typeface="Times New Roman" panose="02020603050405020304" pitchFamily="18" charset="0"/>
                <a:ea typeface="Calibri" panose="020F0502020204030204" pitchFamily="34" charset="0"/>
                <a:cs typeface="Times New Roman" panose="02020603050405020304" pitchFamily="18" charset="0"/>
              </a:rPr>
              <a:t>Seniūnija prižiūri </a:t>
            </a:r>
            <a:r>
              <a:rPr lang="lt-LT" b="1" dirty="0">
                <a:effectLst/>
                <a:latin typeface="Times New Roman" panose="02020603050405020304" pitchFamily="18" charset="0"/>
                <a:ea typeface="Calibri" panose="020F0502020204030204" pitchFamily="34" charset="0"/>
                <a:cs typeface="Times New Roman" panose="02020603050405020304" pitchFamily="18" charset="0"/>
              </a:rPr>
              <a:t>54,29 km kelių ir gatvių</a:t>
            </a:r>
            <a:r>
              <a:rPr lang="lt-LT" dirty="0">
                <a:effectLst/>
                <a:latin typeface="Times New Roman" panose="02020603050405020304" pitchFamily="18" charset="0"/>
                <a:ea typeface="Calibri" panose="020F0502020204030204" pitchFamily="34" charset="0"/>
                <a:cs typeface="Times New Roman" panose="02020603050405020304" pitchFamily="18" charset="0"/>
              </a:rPr>
              <a:t>, iš jų 35,92 km viešieji keliai, 9,89 km gatvės ir 8,48 km vidaus keliai. Kelių ir gatvių ilgis su asfaltbetonio danga yra 6,36 km, su žvyro danga yra 38,24 km, su grunto danga – 9,69 km.</a:t>
            </a:r>
          </a:p>
          <a:p>
            <a:pPr algn="just">
              <a:lnSpc>
                <a:spcPct val="107000"/>
              </a:lnSpc>
            </a:pPr>
            <a:r>
              <a:rPr lang="lt-LT" dirty="0">
                <a:effectLst/>
                <a:latin typeface="Times New Roman" panose="02020603050405020304" pitchFamily="18" charset="0"/>
                <a:ea typeface="Calibri" panose="020F0502020204030204" pitchFamily="34" charset="0"/>
                <a:cs typeface="Times New Roman" panose="02020603050405020304" pitchFamily="18" charset="0"/>
              </a:rPr>
              <a:t>      2025 metais iš </a:t>
            </a:r>
            <a:r>
              <a:rPr lang="lt-LT" b="1" dirty="0">
                <a:effectLst/>
                <a:latin typeface="Times New Roman" panose="02020603050405020304" pitchFamily="18" charset="0"/>
                <a:ea typeface="Calibri" panose="020F0502020204030204" pitchFamily="34" charset="0"/>
                <a:cs typeface="Times New Roman" panose="02020603050405020304" pitchFamily="18" charset="0"/>
              </a:rPr>
              <a:t>savivaldybės biudžeto kelių ir gatvių priežiūrai buvo panaudota 12080,00</a:t>
            </a:r>
            <a:r>
              <a:rPr lang="lt-LT" dirty="0">
                <a:effectLst/>
                <a:latin typeface="Times New Roman" panose="02020603050405020304" pitchFamily="18" charset="0"/>
                <a:ea typeface="Calibri" panose="020F0502020204030204" pitchFamily="34" charset="0"/>
                <a:cs typeface="Times New Roman" panose="02020603050405020304" pitchFamily="18" charset="0"/>
              </a:rPr>
              <a:t> Eur, </a:t>
            </a:r>
          </a:p>
          <a:p>
            <a:pPr algn="just">
              <a:lnSpc>
                <a:spcPct val="107000"/>
              </a:lnSpc>
            </a:pPr>
            <a:r>
              <a:rPr lang="lt-LT" dirty="0">
                <a:effectLst/>
                <a:latin typeface="Times New Roman" panose="02020603050405020304" pitchFamily="18" charset="0"/>
                <a:ea typeface="Calibri" panose="020F0502020204030204" pitchFamily="34" charset="0"/>
                <a:cs typeface="Times New Roman" panose="02020603050405020304" pitchFamily="18" charset="0"/>
              </a:rPr>
              <a:t>iš jų:</a:t>
            </a:r>
          </a:p>
          <a:p>
            <a:pPr marL="342900" lvl="0" indent="-342900" algn="just">
              <a:lnSpc>
                <a:spcPct val="107000"/>
              </a:lnSpc>
              <a:buFont typeface="Wingdings" panose="05000000000000000000" pitchFamily="2" charset="2"/>
              <a:buChar char="§"/>
            </a:pPr>
            <a:r>
              <a:rPr lang="lt-LT" dirty="0">
                <a:effectLst/>
                <a:latin typeface="Times New Roman" panose="02020603050405020304" pitchFamily="18" charset="0"/>
                <a:ea typeface="Calibri" panose="020F0502020204030204" pitchFamily="34" charset="0"/>
                <a:cs typeface="Times New Roman" panose="02020603050405020304" pitchFamily="18" charset="0"/>
              </a:rPr>
              <a:t>kelių ir gatvių </a:t>
            </a:r>
            <a:r>
              <a:rPr lang="lt-LT" dirty="0" err="1">
                <a:effectLst/>
                <a:latin typeface="Times New Roman" panose="02020603050405020304" pitchFamily="18" charset="0"/>
                <a:ea typeface="Calibri" panose="020F0502020204030204" pitchFamily="34" charset="0"/>
                <a:cs typeface="Times New Roman" panose="02020603050405020304" pitchFamily="18" charset="0"/>
              </a:rPr>
              <a:t>greideriavimui</a:t>
            </a:r>
            <a:r>
              <a:rPr lang="lt-LT" dirty="0">
                <a:effectLst/>
                <a:latin typeface="Times New Roman" panose="02020603050405020304" pitchFamily="18" charset="0"/>
                <a:ea typeface="Calibri" panose="020F0502020204030204" pitchFamily="34" charset="0"/>
                <a:cs typeface="Times New Roman" panose="02020603050405020304" pitchFamily="18" charset="0"/>
              </a:rPr>
              <a:t> </a:t>
            </a:r>
            <a:r>
              <a:rPr lang="lt-LT" b="1" dirty="0">
                <a:effectLst/>
                <a:latin typeface="Times New Roman" panose="02020603050405020304" pitchFamily="18" charset="0"/>
                <a:ea typeface="Calibri" panose="020F0502020204030204" pitchFamily="34" charset="0"/>
                <a:cs typeface="Times New Roman" panose="02020603050405020304" pitchFamily="18" charset="0"/>
              </a:rPr>
              <a:t>11800,00</a:t>
            </a:r>
            <a:r>
              <a:rPr lang="lt-LT" dirty="0">
                <a:effectLst/>
                <a:latin typeface="Times New Roman" panose="02020603050405020304" pitchFamily="18" charset="0"/>
                <a:ea typeface="Calibri" panose="020F0502020204030204" pitchFamily="34" charset="0"/>
                <a:cs typeface="Times New Roman" panose="02020603050405020304" pitchFamily="18" charset="0"/>
              </a:rPr>
              <a:t> Eur,</a:t>
            </a:r>
          </a:p>
          <a:p>
            <a:pPr marL="342900" lvl="0" indent="-342900" algn="just">
              <a:lnSpc>
                <a:spcPct val="107000"/>
              </a:lnSpc>
              <a:buFont typeface="Wingdings" panose="05000000000000000000" pitchFamily="2" charset="2"/>
              <a:buChar char="§"/>
            </a:pPr>
            <a:r>
              <a:rPr lang="lt-LT" dirty="0">
                <a:effectLst/>
                <a:latin typeface="Times New Roman" panose="02020603050405020304" pitchFamily="18" charset="0"/>
                <a:ea typeface="Calibri" panose="020F0502020204030204" pitchFamily="34" charset="0"/>
                <a:cs typeface="Times New Roman" panose="02020603050405020304" pitchFamily="18" charset="0"/>
              </a:rPr>
              <a:t>Kelių barstymui druskos mišiniu </a:t>
            </a:r>
            <a:r>
              <a:rPr lang="lt-LT" b="1" dirty="0">
                <a:effectLst/>
                <a:latin typeface="Times New Roman" panose="02020603050405020304" pitchFamily="18" charset="0"/>
                <a:ea typeface="Calibri" panose="020F0502020204030204" pitchFamily="34" charset="0"/>
                <a:cs typeface="Times New Roman" panose="02020603050405020304" pitchFamily="18" charset="0"/>
              </a:rPr>
              <a:t>280,00</a:t>
            </a:r>
            <a:r>
              <a:rPr lang="lt-LT" dirty="0">
                <a:effectLst/>
                <a:latin typeface="Times New Roman" panose="02020603050405020304" pitchFamily="18" charset="0"/>
                <a:ea typeface="Calibri" panose="020F0502020204030204" pitchFamily="34" charset="0"/>
                <a:cs typeface="Times New Roman" panose="02020603050405020304" pitchFamily="18" charset="0"/>
              </a:rPr>
              <a:t> Eur.</a:t>
            </a:r>
          </a:p>
          <a:p>
            <a:pPr lvl="0" algn="just">
              <a:lnSpc>
                <a:spcPct val="107000"/>
              </a:lnSpc>
            </a:pPr>
            <a:endParaRPr lang="lt-LT"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r>
              <a:rPr lang="lt-LT" b="1" dirty="0">
                <a:effectLst/>
                <a:latin typeface="Times New Roman" panose="02020603050405020304" pitchFamily="18" charset="0"/>
                <a:ea typeface="Calibri" panose="020F0502020204030204" pitchFamily="34" charset="0"/>
                <a:cs typeface="Times New Roman" panose="02020603050405020304" pitchFamily="18" charset="0"/>
              </a:rPr>
              <a:t>      Kelių priežiūros ir plėtros programos </a:t>
            </a:r>
            <a:r>
              <a:rPr lang="lt-LT" dirty="0">
                <a:effectLst/>
                <a:latin typeface="Times New Roman" panose="02020603050405020304" pitchFamily="18" charset="0"/>
                <a:ea typeface="Calibri" panose="020F0502020204030204" pitchFamily="34" charset="0"/>
                <a:cs typeface="Times New Roman" panose="02020603050405020304" pitchFamily="18" charset="0"/>
              </a:rPr>
              <a:t>lėšos </a:t>
            </a:r>
            <a:r>
              <a:rPr lang="lt-LT" b="1" dirty="0">
                <a:effectLst/>
                <a:latin typeface="Times New Roman" panose="02020603050405020304" pitchFamily="18" charset="0"/>
                <a:ea typeface="Calibri" panose="020F0502020204030204" pitchFamily="34" charset="0"/>
                <a:cs typeface="Times New Roman" panose="02020603050405020304" pitchFamily="18" charset="0"/>
              </a:rPr>
              <a:t>19200,00 </a:t>
            </a:r>
            <a:r>
              <a:rPr lang="lt-LT" dirty="0">
                <a:effectLst/>
                <a:latin typeface="Times New Roman" panose="02020603050405020304" pitchFamily="18" charset="0"/>
                <a:ea typeface="Calibri" panose="020F0502020204030204" pitchFamily="34" charset="0"/>
                <a:cs typeface="Times New Roman" panose="02020603050405020304" pitchFamily="18" charset="0"/>
              </a:rPr>
              <a:t>Eur, </a:t>
            </a:r>
          </a:p>
          <a:p>
            <a:pPr lvl="0" algn="just">
              <a:lnSpc>
                <a:spcPct val="107000"/>
              </a:lnSpc>
            </a:pPr>
            <a:r>
              <a:rPr lang="lt-LT" dirty="0">
                <a:effectLst/>
                <a:latin typeface="Times New Roman" panose="02020603050405020304" pitchFamily="18" charset="0"/>
                <a:ea typeface="Calibri" panose="020F0502020204030204" pitchFamily="34" charset="0"/>
                <a:cs typeface="Times New Roman" panose="02020603050405020304" pitchFamily="18" charset="0"/>
              </a:rPr>
              <a:t>iš jų:</a:t>
            </a:r>
          </a:p>
          <a:p>
            <a:pPr marL="342900" lvl="0" indent="-342900" algn="just">
              <a:lnSpc>
                <a:spcPct val="107000"/>
              </a:lnSpc>
              <a:buFont typeface="Wingdings" panose="05000000000000000000" pitchFamily="2" charset="2"/>
              <a:buChar char="§"/>
            </a:pPr>
            <a:r>
              <a:rPr lang="lt-LT" dirty="0">
                <a:effectLst/>
                <a:latin typeface="Times New Roman" panose="02020603050405020304" pitchFamily="18" charset="0"/>
                <a:ea typeface="Calibri" panose="020F0502020204030204" pitchFamily="34" charset="0"/>
                <a:cs typeface="Times New Roman" panose="02020603050405020304" pitchFamily="18" charset="0"/>
              </a:rPr>
              <a:t>žvyravimui išdaužų vietose ir kelkraščių atstatymui (kelių priežiūra) </a:t>
            </a:r>
            <a:r>
              <a:rPr lang="lt-LT" b="1" dirty="0">
                <a:effectLst/>
                <a:latin typeface="Times New Roman" panose="02020603050405020304" pitchFamily="18" charset="0"/>
                <a:ea typeface="Calibri" panose="020F0502020204030204" pitchFamily="34" charset="0"/>
                <a:cs typeface="Times New Roman" panose="02020603050405020304" pitchFamily="18" charset="0"/>
              </a:rPr>
              <a:t>14500,00</a:t>
            </a:r>
            <a:r>
              <a:rPr lang="lt-LT" dirty="0">
                <a:effectLst/>
                <a:latin typeface="Times New Roman" panose="02020603050405020304" pitchFamily="18" charset="0"/>
                <a:ea typeface="Calibri" panose="020F0502020204030204" pitchFamily="34" charset="0"/>
                <a:cs typeface="Times New Roman" panose="02020603050405020304" pitchFamily="18" charset="0"/>
              </a:rPr>
              <a:t> Eur,</a:t>
            </a:r>
          </a:p>
          <a:p>
            <a:pPr marL="342900" lvl="0" indent="-342900" algn="just">
              <a:lnSpc>
                <a:spcPct val="107000"/>
              </a:lnSpc>
              <a:buFont typeface="Wingdings" panose="05000000000000000000" pitchFamily="2" charset="2"/>
              <a:buChar char="§"/>
            </a:pPr>
            <a:r>
              <a:rPr lang="lt-LT" dirty="0">
                <a:effectLst/>
                <a:latin typeface="Times New Roman" panose="02020603050405020304" pitchFamily="18" charset="0"/>
                <a:ea typeface="Calibri" panose="020F0502020204030204" pitchFamily="34" charset="0"/>
                <a:cs typeface="Times New Roman" panose="02020603050405020304" pitchFamily="18" charset="0"/>
              </a:rPr>
              <a:t>asfaltbetonio duobių taisymui (kelių priežiūra) </a:t>
            </a:r>
            <a:r>
              <a:rPr lang="lt-LT" b="1" dirty="0">
                <a:latin typeface="Times New Roman" panose="02020603050405020304" pitchFamily="18" charset="0"/>
                <a:ea typeface="Calibri" panose="020F0502020204030204" pitchFamily="34" charset="0"/>
                <a:cs typeface="Times New Roman" panose="02020603050405020304" pitchFamily="18" charset="0"/>
              </a:rPr>
              <a:t>4700,00</a:t>
            </a:r>
            <a:r>
              <a:rPr lang="lt-LT" dirty="0">
                <a:latin typeface="Times New Roman" panose="02020603050405020304" pitchFamily="18" charset="0"/>
                <a:ea typeface="Calibri" panose="020F0502020204030204" pitchFamily="34" charset="0"/>
                <a:cs typeface="Times New Roman" panose="02020603050405020304" pitchFamily="18" charset="0"/>
              </a:rPr>
              <a:t> </a:t>
            </a:r>
            <a:r>
              <a:rPr lang="lt-LT" dirty="0">
                <a:effectLst/>
                <a:latin typeface="Times New Roman" panose="02020603050405020304" pitchFamily="18" charset="0"/>
                <a:ea typeface="Calibri" panose="020F0502020204030204" pitchFamily="34" charset="0"/>
                <a:cs typeface="Times New Roman" panose="02020603050405020304" pitchFamily="18" charset="0"/>
              </a:rPr>
              <a:t>Eur,</a:t>
            </a:r>
          </a:p>
          <a:p>
            <a:pPr lvl="0" algn="just">
              <a:lnSpc>
                <a:spcPct val="107000"/>
              </a:lnSpc>
            </a:pPr>
            <a:endParaRPr lang="lt-LT"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lt-LT" dirty="0">
                <a:effectLst/>
                <a:latin typeface="Times New Roman" panose="02020603050405020304" pitchFamily="18" charset="0"/>
                <a:ea typeface="Calibri" panose="020F0502020204030204" pitchFamily="34" charset="0"/>
                <a:cs typeface="Times New Roman" panose="02020603050405020304" pitchFamily="18" charset="0"/>
              </a:rPr>
              <a:t>      </a:t>
            </a:r>
            <a:endParaRPr lang="lt-LT"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021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6C66E01-94E9-DE56-5C99-959243D75855}"/>
              </a:ext>
            </a:extLst>
          </p:cNvPr>
          <p:cNvSpPr>
            <a:spLocks noGrp="1"/>
          </p:cNvSpPr>
          <p:nvPr>
            <p:ph type="title"/>
          </p:nvPr>
        </p:nvSpPr>
        <p:spPr>
          <a:xfrm>
            <a:off x="787940" y="764373"/>
            <a:ext cx="10718260" cy="850733"/>
          </a:xfrm>
        </p:spPr>
        <p:txBody>
          <a:bodyPr>
            <a:noAutofit/>
          </a:bodyPr>
          <a:lstStyle/>
          <a:p>
            <a:pPr algn="ctr"/>
            <a:r>
              <a:rPr kumimoji="0" lang="lt-LT"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Kelių priežiūros ir plėtros programa</a:t>
            </a:r>
            <a:endParaRPr lang="lt-LT" sz="3200" cap="none" dirty="0">
              <a:latin typeface="Times New Roman" panose="02020603050405020304" pitchFamily="18" charset="0"/>
              <a:cs typeface="Times New Roman" panose="02020603050405020304" pitchFamily="18" charset="0"/>
            </a:endParaRPr>
          </a:p>
        </p:txBody>
      </p:sp>
      <p:pic>
        <p:nvPicPr>
          <p:cNvPr id="7" name="Paveikslėlio vietos rezervavimo ženklas 6">
            <a:extLst>
              <a:ext uri="{FF2B5EF4-FFF2-40B4-BE49-F238E27FC236}">
                <a16:creationId xmlns:a16="http://schemas.microsoft.com/office/drawing/2014/main" id="{AABCE51C-B9FD-2B35-2715-6A410ACDF3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787940" y="1615106"/>
            <a:ext cx="4447039" cy="3339048"/>
          </a:xfrm>
          <a:prstGeom prst="rect">
            <a:avLst/>
          </a:prstGeom>
          <a:noFill/>
          <a:ln>
            <a:noFill/>
          </a:ln>
        </p:spPr>
      </p:pic>
      <p:sp>
        <p:nvSpPr>
          <p:cNvPr id="4" name="Teksto vietos rezervavimo ženklas 3">
            <a:extLst>
              <a:ext uri="{FF2B5EF4-FFF2-40B4-BE49-F238E27FC236}">
                <a16:creationId xmlns:a16="http://schemas.microsoft.com/office/drawing/2014/main" id="{FCEA7DF5-EB9E-2A3A-6E8E-8CA23CFDD144}"/>
              </a:ext>
            </a:extLst>
          </p:cNvPr>
          <p:cNvSpPr>
            <a:spLocks noGrp="1"/>
          </p:cNvSpPr>
          <p:nvPr>
            <p:ph type="body" sz="half" idx="4294967295"/>
          </p:nvPr>
        </p:nvSpPr>
        <p:spPr>
          <a:xfrm>
            <a:off x="0" y="3871913"/>
            <a:ext cx="5235575" cy="2346325"/>
          </a:xfrm>
        </p:spPr>
        <p:txBody>
          <a:bodyPr>
            <a:normAutofit/>
          </a:bodyPr>
          <a:lstStyle/>
          <a:p>
            <a:pPr marL="0" indent="0">
              <a:buNone/>
            </a:pPr>
            <a:r>
              <a:rPr lang="lt-LT" sz="2400" dirty="0">
                <a:effectLst/>
                <a:latin typeface="Times New Roman" panose="02020603050405020304" pitchFamily="18" charset="0"/>
                <a:ea typeface="Calibri" panose="020F0502020204030204" pitchFamily="34" charset="0"/>
              </a:rPr>
              <a:t>  </a:t>
            </a:r>
          </a:p>
          <a:p>
            <a:endParaRPr lang="lt-LT" sz="2400" dirty="0">
              <a:latin typeface="Times New Roman" panose="02020603050405020304" pitchFamily="18" charset="0"/>
              <a:ea typeface="Calibri" panose="020F0502020204030204" pitchFamily="34" charset="0"/>
            </a:endParaRPr>
          </a:p>
          <a:p>
            <a:endParaRPr lang="lt-LT" sz="2400" dirty="0">
              <a:effectLst/>
              <a:latin typeface="Times New Roman" panose="02020603050405020304" pitchFamily="18" charset="0"/>
              <a:ea typeface="Calibri" panose="020F0502020204030204" pitchFamily="34" charset="0"/>
            </a:endParaRPr>
          </a:p>
          <a:p>
            <a:pPr marL="0" indent="0">
              <a:buNone/>
            </a:pPr>
            <a:r>
              <a:rPr lang="lt-LT" sz="2400" dirty="0">
                <a:effectLst/>
                <a:latin typeface="Times New Roman" panose="02020603050405020304" pitchFamily="18" charset="0"/>
                <a:ea typeface="Calibri" panose="020F0502020204030204" pitchFamily="34" charset="0"/>
              </a:rPr>
              <a:t>          Sutvarkyta 50 proc. vietinės</a:t>
            </a:r>
          </a:p>
          <a:p>
            <a:pPr marL="0" indent="0">
              <a:buNone/>
            </a:pPr>
            <a:r>
              <a:rPr lang="lt-LT" sz="2400" dirty="0">
                <a:latin typeface="Times New Roman" panose="02020603050405020304" pitchFamily="18" charset="0"/>
                <a:ea typeface="Calibri" panose="020F0502020204030204" pitchFamily="34" charset="0"/>
              </a:rPr>
              <a:t> </a:t>
            </a:r>
            <a:r>
              <a:rPr lang="lt-LT" sz="2400" dirty="0">
                <a:effectLst/>
                <a:latin typeface="Times New Roman" panose="02020603050405020304" pitchFamily="18" charset="0"/>
                <a:ea typeface="Calibri" panose="020F0502020204030204" pitchFamily="34" charset="0"/>
              </a:rPr>
              <a:t>     reikšmės kelių kelkraščių.</a:t>
            </a:r>
            <a:endParaRPr lang="lt-LT" sz="2400" dirty="0"/>
          </a:p>
        </p:txBody>
      </p:sp>
      <p:pic>
        <p:nvPicPr>
          <p:cNvPr id="8" name="Paveikslėlis 7">
            <a:extLst>
              <a:ext uri="{FF2B5EF4-FFF2-40B4-BE49-F238E27FC236}">
                <a16:creationId xmlns:a16="http://schemas.microsoft.com/office/drawing/2014/main" id="{8237535B-1225-8DDD-9AD3-E5008C8304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6507804" y="2595335"/>
            <a:ext cx="4757563" cy="3571867"/>
          </a:xfrm>
          <a:prstGeom prst="rect">
            <a:avLst/>
          </a:prstGeom>
          <a:noFill/>
          <a:ln>
            <a:noFill/>
          </a:ln>
        </p:spPr>
      </p:pic>
    </p:spTree>
    <p:extLst>
      <p:ext uri="{BB962C8B-B14F-4D97-AF65-F5344CB8AC3E}">
        <p14:creationId xmlns:p14="http://schemas.microsoft.com/office/powerpoint/2010/main" val="1446480601"/>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1458</TotalTime>
  <Words>1393</Words>
  <Application>Microsoft Office PowerPoint</Application>
  <PresentationFormat>Plačiaekranė</PresentationFormat>
  <Paragraphs>226</Paragraphs>
  <Slides>48</Slides>
  <Notes>0</Notes>
  <HiddenSlides>0</HiddenSlides>
  <MMClips>0</MMClips>
  <ScaleCrop>false</ScaleCrop>
  <HeadingPairs>
    <vt:vector size="8" baseType="variant">
      <vt:variant>
        <vt:lpstr>Naudojami šriftai</vt:lpstr>
      </vt:variant>
      <vt:variant>
        <vt:i4>7</vt:i4>
      </vt:variant>
      <vt:variant>
        <vt:lpstr>Tema</vt:lpstr>
      </vt:variant>
      <vt:variant>
        <vt:i4>1</vt:i4>
      </vt:variant>
      <vt:variant>
        <vt:lpstr>Įdėtosios OLE paslaugos</vt:lpstr>
      </vt:variant>
      <vt:variant>
        <vt:i4>1</vt:i4>
      </vt:variant>
      <vt:variant>
        <vt:lpstr>Skaidrių pavadinimai</vt:lpstr>
      </vt:variant>
      <vt:variant>
        <vt:i4>48</vt:i4>
      </vt:variant>
    </vt:vector>
  </HeadingPairs>
  <TitlesOfParts>
    <vt:vector size="57" baseType="lpstr">
      <vt:lpstr>Arial</vt:lpstr>
      <vt:lpstr>Calibri</vt:lpstr>
      <vt:lpstr>Calibri Light</vt:lpstr>
      <vt:lpstr>Century Gothic</vt:lpstr>
      <vt:lpstr>Courier New</vt:lpstr>
      <vt:lpstr>Times New Roman</vt:lpstr>
      <vt:lpstr>Wingdings</vt:lpstr>
      <vt:lpstr>„Office“ tema</vt:lpstr>
      <vt:lpstr>Acrobat Document</vt:lpstr>
      <vt:lpstr>UKMERGĖS RAJONO SAVIVALDYBĖS ADMINISTRACIJOS LYDUOKIŲ SENIŪNIJA</vt:lpstr>
      <vt:lpstr>„PowerPoint“ pateiktis</vt:lpstr>
      <vt:lpstr>„PowerPoint“ pateiktis</vt:lpstr>
      <vt:lpstr>„PowerPoint“ pateiktis</vt:lpstr>
      <vt:lpstr>„PowerPoint“ pateiktis</vt:lpstr>
      <vt:lpstr>Savivaldybės valdymo programa</vt:lpstr>
      <vt:lpstr>„PowerPoint“ pateiktis</vt:lpstr>
      <vt:lpstr> </vt:lpstr>
      <vt:lpstr>Kelių priežiūros ir plėtros programa</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Nauja technika</vt:lpstr>
      <vt:lpstr>„PowerPoint“ pateiktis</vt:lpstr>
      <vt:lpstr>„PowerPoint“ pateiktis</vt:lpstr>
      <vt:lpstr>„PowerPoint“ pateiktis</vt:lpstr>
      <vt:lpstr>„PowerPoint“ pateiktis</vt:lpstr>
      <vt:lpstr>„PowerPoint“ pateiktis</vt:lpstr>
      <vt:lpstr>„PowerPoint“ pateiktis</vt:lpstr>
      <vt:lpstr>Kultūrinė, sportinė ir bendruomeninė veikla</vt:lpstr>
      <vt:lpstr>„PowerPoint“ pateiktis</vt:lpstr>
      <vt:lpstr>„PowerPoint“ pateiktis</vt:lpstr>
      <vt:lpstr>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          Ačiū už dėmesį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UKMERGĖS RAJONO SAVIVALDYBĖS ADMINISTRACIJOS LYDUOKIŲ SENIŪNIJA</dc:title>
  <dc:creator>Skaidrutė Salienė</dc:creator>
  <cp:lastModifiedBy>Virgilijus Andrukonis</cp:lastModifiedBy>
  <cp:revision>180</cp:revision>
  <dcterms:created xsi:type="dcterms:W3CDTF">2025-04-11T08:26:52Z</dcterms:created>
  <dcterms:modified xsi:type="dcterms:W3CDTF">2026-04-30T11:44:51Z</dcterms:modified>
</cp:coreProperties>
</file>